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61" r:id="rId4"/>
    <p:sldId id="310" r:id="rId5"/>
    <p:sldId id="259" r:id="rId6"/>
    <p:sldId id="276" r:id="rId7"/>
    <p:sldId id="281" r:id="rId8"/>
    <p:sldId id="260" r:id="rId9"/>
    <p:sldId id="296" r:id="rId10"/>
    <p:sldId id="297" r:id="rId11"/>
    <p:sldId id="298" r:id="rId12"/>
    <p:sldId id="299" r:id="rId13"/>
    <p:sldId id="311" r:id="rId14"/>
    <p:sldId id="301" r:id="rId15"/>
    <p:sldId id="302" r:id="rId16"/>
    <p:sldId id="303" r:id="rId17"/>
    <p:sldId id="304" r:id="rId18"/>
    <p:sldId id="305" r:id="rId19"/>
    <p:sldId id="277" r:id="rId20"/>
    <p:sldId id="312" r:id="rId21"/>
    <p:sldId id="313" r:id="rId22"/>
    <p:sldId id="287" r:id="rId23"/>
    <p:sldId id="306" r:id="rId24"/>
    <p:sldId id="307" r:id="rId25"/>
    <p:sldId id="308" r:id="rId26"/>
    <p:sldId id="282" r:id="rId27"/>
    <p:sldId id="289" r:id="rId28"/>
    <p:sldId id="290" r:id="rId29"/>
    <p:sldId id="291" r:id="rId30"/>
    <p:sldId id="292" r:id="rId31"/>
    <p:sldId id="295" r:id="rId32"/>
    <p:sldId id="286" r:id="rId3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B453"/>
    <a:srgbClr val="09C335"/>
    <a:srgbClr val="009999"/>
    <a:srgbClr val="00CC99"/>
    <a:srgbClr val="00CC66"/>
    <a:srgbClr val="339966"/>
    <a:srgbClr val="008080"/>
    <a:srgbClr val="006666"/>
    <a:srgbClr val="0099CC"/>
    <a:srgbClr val="71AE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72" autoAdjust="0"/>
    <p:restoredTop sz="83522" autoAdjust="0"/>
  </p:normalViewPr>
  <p:slideViewPr>
    <p:cSldViewPr snapToGrid="0">
      <p:cViewPr varScale="1">
        <p:scale>
          <a:sx n="86" d="100"/>
          <a:sy n="86" d="100"/>
        </p:scale>
        <p:origin x="1856"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72C1-F148-4824-A14D-9F4D236A87E2}" type="doc">
      <dgm:prSet loTypeId="urn:microsoft.com/office/officeart/2008/layout/VerticalCurvedList" loCatId="list" qsTypeId="urn:microsoft.com/office/officeart/2005/8/quickstyle/3d1" qsCatId="3D" csTypeId="urn:microsoft.com/office/officeart/2005/8/colors/accent0_3" csCatId="mainScheme" phldr="1"/>
      <dgm:spPr/>
      <dgm:t>
        <a:bodyPr/>
        <a:lstStyle/>
        <a:p>
          <a:endParaRPr lang="es-ES"/>
        </a:p>
      </dgm:t>
    </dgm:pt>
    <dgm:pt modelId="{C9F87C0D-C370-461A-BC41-3310464A24DB}">
      <dgm:prSet phldrT="[Texto]"/>
      <dgm:spPr/>
      <dgm:t>
        <a:bodyPr/>
        <a:lstStyle/>
        <a:p>
          <a:r>
            <a:rPr lang="es-CO" dirty="0"/>
            <a:t>PROBLEMA DE INVESTIGACIÓN</a:t>
          </a:r>
          <a:endParaRPr lang="es-ES" dirty="0"/>
        </a:p>
      </dgm:t>
    </dgm:pt>
    <dgm:pt modelId="{11CAE99C-EF8B-4FDA-AF8F-2C90E60C6D24}" type="parTrans" cxnId="{6680D138-08D0-41AD-A076-D4BAA95BD57D}">
      <dgm:prSet/>
      <dgm:spPr/>
      <dgm:t>
        <a:bodyPr/>
        <a:lstStyle/>
        <a:p>
          <a:endParaRPr lang="es-ES"/>
        </a:p>
      </dgm:t>
    </dgm:pt>
    <dgm:pt modelId="{E2CC120A-2C81-4E03-A77A-54644F5F521B}" type="sibTrans" cxnId="{6680D138-08D0-41AD-A076-D4BAA95BD57D}">
      <dgm:prSet/>
      <dgm:spPr/>
      <dgm:t>
        <a:bodyPr/>
        <a:lstStyle/>
        <a:p>
          <a:endParaRPr lang="es-ES"/>
        </a:p>
      </dgm:t>
    </dgm:pt>
    <dgm:pt modelId="{3D3B20B5-9EE5-4109-9C45-6C047ABCCA42}">
      <dgm:prSet phldrT="[Texto]"/>
      <dgm:spPr/>
      <dgm:t>
        <a:bodyPr/>
        <a:lstStyle/>
        <a:p>
          <a:r>
            <a:rPr lang="es-CO" dirty="0"/>
            <a:t>OBJETIVOS</a:t>
          </a:r>
          <a:endParaRPr lang="es-ES" dirty="0"/>
        </a:p>
      </dgm:t>
    </dgm:pt>
    <dgm:pt modelId="{B5337155-E2DE-4EB5-8196-4B98773EBF1E}" type="parTrans" cxnId="{ED6C331E-A4E7-4099-90D9-5551E22AEA44}">
      <dgm:prSet/>
      <dgm:spPr/>
      <dgm:t>
        <a:bodyPr/>
        <a:lstStyle/>
        <a:p>
          <a:endParaRPr lang="es-ES"/>
        </a:p>
      </dgm:t>
    </dgm:pt>
    <dgm:pt modelId="{7115F2B9-E929-4550-B09D-70A069F290E2}" type="sibTrans" cxnId="{ED6C331E-A4E7-4099-90D9-5551E22AEA44}">
      <dgm:prSet/>
      <dgm:spPr/>
      <dgm:t>
        <a:bodyPr/>
        <a:lstStyle/>
        <a:p>
          <a:endParaRPr lang="es-ES"/>
        </a:p>
      </dgm:t>
    </dgm:pt>
    <dgm:pt modelId="{4432276A-00D7-41DD-8269-9B61054EF144}">
      <dgm:prSet phldrT="[Texto]"/>
      <dgm:spPr/>
      <dgm:t>
        <a:bodyPr/>
        <a:lstStyle/>
        <a:p>
          <a:r>
            <a:rPr lang="es-CO" dirty="0"/>
            <a:t>METODOLOGÍA</a:t>
          </a:r>
          <a:endParaRPr lang="es-ES" dirty="0"/>
        </a:p>
      </dgm:t>
    </dgm:pt>
    <dgm:pt modelId="{A03D47C9-EFAD-4527-86AD-2D06B457E2C2}" type="parTrans" cxnId="{D7752265-E302-4383-B5C8-54E9FC4D5B23}">
      <dgm:prSet/>
      <dgm:spPr/>
      <dgm:t>
        <a:bodyPr/>
        <a:lstStyle/>
        <a:p>
          <a:endParaRPr lang="es-ES"/>
        </a:p>
      </dgm:t>
    </dgm:pt>
    <dgm:pt modelId="{22626372-0E62-4654-8054-B61F49C35448}" type="sibTrans" cxnId="{D7752265-E302-4383-B5C8-54E9FC4D5B23}">
      <dgm:prSet/>
      <dgm:spPr/>
      <dgm:t>
        <a:bodyPr/>
        <a:lstStyle/>
        <a:p>
          <a:endParaRPr lang="es-ES"/>
        </a:p>
      </dgm:t>
    </dgm:pt>
    <dgm:pt modelId="{62AE796F-8BF6-4C9E-98BC-A42A7D7F49BB}">
      <dgm:prSet phldrT="[Texto]"/>
      <dgm:spPr/>
      <dgm:t>
        <a:bodyPr/>
        <a:lstStyle/>
        <a:p>
          <a:r>
            <a:rPr lang="es-CO" dirty="0"/>
            <a:t>JUSTIFICACIÓN</a:t>
          </a:r>
          <a:endParaRPr lang="es-ES" dirty="0"/>
        </a:p>
      </dgm:t>
    </dgm:pt>
    <dgm:pt modelId="{606646D5-441F-40C9-B7B7-DCE99CE43AB7}" type="parTrans" cxnId="{AE836F41-4BB4-4AD5-A0C3-1382849A11A4}">
      <dgm:prSet/>
      <dgm:spPr/>
      <dgm:t>
        <a:bodyPr/>
        <a:lstStyle/>
        <a:p>
          <a:endParaRPr lang="es-ES"/>
        </a:p>
      </dgm:t>
    </dgm:pt>
    <dgm:pt modelId="{8BA4D319-7FF1-46F4-932F-B7DA3641A4E0}" type="sibTrans" cxnId="{AE836F41-4BB4-4AD5-A0C3-1382849A11A4}">
      <dgm:prSet/>
      <dgm:spPr/>
      <dgm:t>
        <a:bodyPr/>
        <a:lstStyle/>
        <a:p>
          <a:endParaRPr lang="es-ES"/>
        </a:p>
      </dgm:t>
    </dgm:pt>
    <dgm:pt modelId="{13FB19E7-D550-4797-9D82-2724C97F9949}">
      <dgm:prSet phldrT="[Texto]"/>
      <dgm:spPr/>
      <dgm:t>
        <a:bodyPr/>
        <a:lstStyle/>
        <a:p>
          <a:r>
            <a:rPr lang="es-CO" dirty="0"/>
            <a:t>MARCO TEÓRICO</a:t>
          </a:r>
          <a:endParaRPr lang="es-ES" dirty="0"/>
        </a:p>
      </dgm:t>
    </dgm:pt>
    <dgm:pt modelId="{226AF3F1-4620-4D5B-B163-21857EAD5F8B}" type="parTrans" cxnId="{B7EA099D-4F0F-4472-B88B-4BC4E914CF7B}">
      <dgm:prSet/>
      <dgm:spPr/>
      <dgm:t>
        <a:bodyPr/>
        <a:lstStyle/>
        <a:p>
          <a:endParaRPr lang="es-ES"/>
        </a:p>
      </dgm:t>
    </dgm:pt>
    <dgm:pt modelId="{0AE6C4C6-4591-457E-BF0B-F29785843A03}" type="sibTrans" cxnId="{B7EA099D-4F0F-4472-B88B-4BC4E914CF7B}">
      <dgm:prSet/>
      <dgm:spPr/>
      <dgm:t>
        <a:bodyPr/>
        <a:lstStyle/>
        <a:p>
          <a:endParaRPr lang="es-ES"/>
        </a:p>
      </dgm:t>
    </dgm:pt>
    <dgm:pt modelId="{DAE51841-282D-794C-96A8-D04EA5CA766B}">
      <dgm:prSet phldrT="[Texto]"/>
      <dgm:spPr/>
      <dgm:t>
        <a:bodyPr/>
        <a:lstStyle/>
        <a:p>
          <a:r>
            <a:rPr lang="es-ES" dirty="0"/>
            <a:t>PREGUNTAS DE INVESTIGACIÓN</a:t>
          </a:r>
        </a:p>
      </dgm:t>
    </dgm:pt>
    <dgm:pt modelId="{F6C84B28-1E22-0D40-9B24-F5D3489C4F0A}" type="parTrans" cxnId="{F58FE7F6-79A5-434A-8145-464833C44D74}">
      <dgm:prSet/>
      <dgm:spPr/>
      <dgm:t>
        <a:bodyPr/>
        <a:lstStyle/>
        <a:p>
          <a:endParaRPr lang="es-ES_tradnl"/>
        </a:p>
      </dgm:t>
    </dgm:pt>
    <dgm:pt modelId="{0DD3B06D-FDD7-8649-9670-BDC734BE73FA}" type="sibTrans" cxnId="{F58FE7F6-79A5-434A-8145-464833C44D74}">
      <dgm:prSet/>
      <dgm:spPr/>
      <dgm:t>
        <a:bodyPr/>
        <a:lstStyle/>
        <a:p>
          <a:endParaRPr lang="es-ES_tradnl"/>
        </a:p>
      </dgm:t>
    </dgm:pt>
    <dgm:pt modelId="{BC78F47E-E655-AD49-B3BF-1D2D1DC23D2F}">
      <dgm:prSet phldrT="[Texto]"/>
      <dgm:spPr/>
      <dgm:t>
        <a:bodyPr/>
        <a:lstStyle/>
        <a:p>
          <a:r>
            <a:rPr lang="es-ES" dirty="0"/>
            <a:t>RESULTADOS ESPERADOS</a:t>
          </a:r>
        </a:p>
      </dgm:t>
    </dgm:pt>
    <dgm:pt modelId="{5A853A64-2A49-474F-B784-EFD9DB5E65FC}" type="parTrans" cxnId="{FA2F74FA-EB70-9C47-8167-B99770C50ADC}">
      <dgm:prSet/>
      <dgm:spPr/>
      <dgm:t>
        <a:bodyPr/>
        <a:lstStyle/>
        <a:p>
          <a:endParaRPr lang="es-ES_tradnl"/>
        </a:p>
      </dgm:t>
    </dgm:pt>
    <dgm:pt modelId="{1966F8A4-4274-414D-98CB-9407A7B07E3F}" type="sibTrans" cxnId="{FA2F74FA-EB70-9C47-8167-B99770C50ADC}">
      <dgm:prSet/>
      <dgm:spPr/>
      <dgm:t>
        <a:bodyPr/>
        <a:lstStyle/>
        <a:p>
          <a:endParaRPr lang="es-ES_tradnl"/>
        </a:p>
      </dgm:t>
    </dgm:pt>
    <dgm:pt modelId="{06FE4B70-5349-410D-AB10-E6CC61E768F7}" type="pres">
      <dgm:prSet presAssocID="{EB0D72C1-F148-4824-A14D-9F4D236A87E2}" presName="Name0" presStyleCnt="0">
        <dgm:presLayoutVars>
          <dgm:chMax val="7"/>
          <dgm:chPref val="7"/>
          <dgm:dir/>
        </dgm:presLayoutVars>
      </dgm:prSet>
      <dgm:spPr/>
    </dgm:pt>
    <dgm:pt modelId="{48ABB171-D094-4B87-A981-0808F6743D25}" type="pres">
      <dgm:prSet presAssocID="{EB0D72C1-F148-4824-A14D-9F4D236A87E2}" presName="Name1" presStyleCnt="0"/>
      <dgm:spPr/>
    </dgm:pt>
    <dgm:pt modelId="{6926F0B4-0477-47C7-AD06-4E35AFDE3E43}" type="pres">
      <dgm:prSet presAssocID="{EB0D72C1-F148-4824-A14D-9F4D236A87E2}" presName="cycle" presStyleCnt="0"/>
      <dgm:spPr/>
    </dgm:pt>
    <dgm:pt modelId="{0AE6B39D-6BDD-47BF-BBB7-6B53E1DA035C}" type="pres">
      <dgm:prSet presAssocID="{EB0D72C1-F148-4824-A14D-9F4D236A87E2}" presName="srcNode" presStyleLbl="node1" presStyleIdx="0" presStyleCnt="7"/>
      <dgm:spPr/>
    </dgm:pt>
    <dgm:pt modelId="{0B20936E-6F9F-42B5-8D02-17B5CDA4F7DB}" type="pres">
      <dgm:prSet presAssocID="{EB0D72C1-F148-4824-A14D-9F4D236A87E2}" presName="conn" presStyleLbl="parChTrans1D2" presStyleIdx="0" presStyleCnt="1"/>
      <dgm:spPr/>
    </dgm:pt>
    <dgm:pt modelId="{F96A547F-3FDA-48E3-8891-A743BE3301F8}" type="pres">
      <dgm:prSet presAssocID="{EB0D72C1-F148-4824-A14D-9F4D236A87E2}" presName="extraNode" presStyleLbl="node1" presStyleIdx="0" presStyleCnt="7"/>
      <dgm:spPr/>
    </dgm:pt>
    <dgm:pt modelId="{754880B8-1DA4-465B-A478-A02866D82D25}" type="pres">
      <dgm:prSet presAssocID="{EB0D72C1-F148-4824-A14D-9F4D236A87E2}" presName="dstNode" presStyleLbl="node1" presStyleIdx="0" presStyleCnt="7"/>
      <dgm:spPr/>
    </dgm:pt>
    <dgm:pt modelId="{E1195145-101F-419B-96F4-1EDBEC06716B}" type="pres">
      <dgm:prSet presAssocID="{C9F87C0D-C370-461A-BC41-3310464A24DB}" presName="text_1" presStyleLbl="node1" presStyleIdx="0" presStyleCnt="7">
        <dgm:presLayoutVars>
          <dgm:bulletEnabled val="1"/>
        </dgm:presLayoutVars>
      </dgm:prSet>
      <dgm:spPr/>
    </dgm:pt>
    <dgm:pt modelId="{3723BDA8-8B95-4457-8625-D4E1C6DBE83E}" type="pres">
      <dgm:prSet presAssocID="{C9F87C0D-C370-461A-BC41-3310464A24DB}" presName="accent_1" presStyleCnt="0"/>
      <dgm:spPr/>
    </dgm:pt>
    <dgm:pt modelId="{6B0E0EAB-30DB-440D-BC9B-1CC7F33EF17A}" type="pres">
      <dgm:prSet presAssocID="{C9F87C0D-C370-461A-BC41-3310464A24DB}" presName="accentRepeatNode" presStyleLbl="solidFgAcc1" presStyleIdx="0" presStyleCnt="7"/>
      <dgm:spPr/>
    </dgm:pt>
    <dgm:pt modelId="{75742D8E-1DC7-284C-82F9-80BD8194FEF8}" type="pres">
      <dgm:prSet presAssocID="{DAE51841-282D-794C-96A8-D04EA5CA766B}" presName="text_2" presStyleLbl="node1" presStyleIdx="1" presStyleCnt="7">
        <dgm:presLayoutVars>
          <dgm:bulletEnabled val="1"/>
        </dgm:presLayoutVars>
      </dgm:prSet>
      <dgm:spPr/>
    </dgm:pt>
    <dgm:pt modelId="{2490DA7F-5E2D-FD42-91A1-9B702F9B85A8}" type="pres">
      <dgm:prSet presAssocID="{DAE51841-282D-794C-96A8-D04EA5CA766B}" presName="accent_2" presStyleCnt="0"/>
      <dgm:spPr/>
    </dgm:pt>
    <dgm:pt modelId="{3F71E465-D0F3-A940-ABBB-FA285D04468A}" type="pres">
      <dgm:prSet presAssocID="{DAE51841-282D-794C-96A8-D04EA5CA766B}" presName="accentRepeatNode" presStyleLbl="solidFgAcc1" presStyleIdx="1" presStyleCnt="7"/>
      <dgm:spPr/>
    </dgm:pt>
    <dgm:pt modelId="{14D82C53-A6EF-1842-9626-DD25E05C8B3A}" type="pres">
      <dgm:prSet presAssocID="{3D3B20B5-9EE5-4109-9C45-6C047ABCCA42}" presName="text_3" presStyleLbl="node1" presStyleIdx="2" presStyleCnt="7">
        <dgm:presLayoutVars>
          <dgm:bulletEnabled val="1"/>
        </dgm:presLayoutVars>
      </dgm:prSet>
      <dgm:spPr/>
    </dgm:pt>
    <dgm:pt modelId="{BBAA7547-157E-1441-9591-9F46434ED297}" type="pres">
      <dgm:prSet presAssocID="{3D3B20B5-9EE5-4109-9C45-6C047ABCCA42}" presName="accent_3" presStyleCnt="0"/>
      <dgm:spPr/>
    </dgm:pt>
    <dgm:pt modelId="{B6802E14-E7B9-486C-A1ED-402727EE0152}" type="pres">
      <dgm:prSet presAssocID="{3D3B20B5-9EE5-4109-9C45-6C047ABCCA42}" presName="accentRepeatNode" presStyleLbl="solidFgAcc1" presStyleIdx="2" presStyleCnt="7"/>
      <dgm:spPr/>
    </dgm:pt>
    <dgm:pt modelId="{07F476A2-83E8-9846-8D58-DE546FBD6B8A}" type="pres">
      <dgm:prSet presAssocID="{62AE796F-8BF6-4C9E-98BC-A42A7D7F49BB}" presName="text_4" presStyleLbl="node1" presStyleIdx="3" presStyleCnt="7">
        <dgm:presLayoutVars>
          <dgm:bulletEnabled val="1"/>
        </dgm:presLayoutVars>
      </dgm:prSet>
      <dgm:spPr/>
    </dgm:pt>
    <dgm:pt modelId="{118F48DE-4947-3E46-B33A-7B0293FA8E3F}" type="pres">
      <dgm:prSet presAssocID="{62AE796F-8BF6-4C9E-98BC-A42A7D7F49BB}" presName="accent_4" presStyleCnt="0"/>
      <dgm:spPr/>
    </dgm:pt>
    <dgm:pt modelId="{820EA00E-A036-4758-A3DF-5E20140B8B74}" type="pres">
      <dgm:prSet presAssocID="{62AE796F-8BF6-4C9E-98BC-A42A7D7F49BB}" presName="accentRepeatNode" presStyleLbl="solidFgAcc1" presStyleIdx="3" presStyleCnt="7"/>
      <dgm:spPr/>
    </dgm:pt>
    <dgm:pt modelId="{FD80718C-ECD8-814B-AE03-576EFC1A6801}" type="pres">
      <dgm:prSet presAssocID="{13FB19E7-D550-4797-9D82-2724C97F9949}" presName="text_5" presStyleLbl="node1" presStyleIdx="4" presStyleCnt="7">
        <dgm:presLayoutVars>
          <dgm:bulletEnabled val="1"/>
        </dgm:presLayoutVars>
      </dgm:prSet>
      <dgm:spPr/>
    </dgm:pt>
    <dgm:pt modelId="{97309C7E-1491-E54A-AE24-424E5295187A}" type="pres">
      <dgm:prSet presAssocID="{13FB19E7-D550-4797-9D82-2724C97F9949}" presName="accent_5" presStyleCnt="0"/>
      <dgm:spPr/>
    </dgm:pt>
    <dgm:pt modelId="{9FAE3B15-732C-4859-98BE-99D09B97FAD5}" type="pres">
      <dgm:prSet presAssocID="{13FB19E7-D550-4797-9D82-2724C97F9949}" presName="accentRepeatNode" presStyleLbl="solidFgAcc1" presStyleIdx="4" presStyleCnt="7"/>
      <dgm:spPr/>
    </dgm:pt>
    <dgm:pt modelId="{D2FCBF59-329C-AA41-ADE3-CC6E6E751338}" type="pres">
      <dgm:prSet presAssocID="{4432276A-00D7-41DD-8269-9B61054EF144}" presName="text_6" presStyleLbl="node1" presStyleIdx="5" presStyleCnt="7">
        <dgm:presLayoutVars>
          <dgm:bulletEnabled val="1"/>
        </dgm:presLayoutVars>
      </dgm:prSet>
      <dgm:spPr/>
    </dgm:pt>
    <dgm:pt modelId="{00D561B4-3D55-E240-92E6-D4DCB15725E3}" type="pres">
      <dgm:prSet presAssocID="{4432276A-00D7-41DD-8269-9B61054EF144}" presName="accent_6" presStyleCnt="0"/>
      <dgm:spPr/>
    </dgm:pt>
    <dgm:pt modelId="{2AD81372-EB1B-4B65-8AB3-DDBDE4CCC5F0}" type="pres">
      <dgm:prSet presAssocID="{4432276A-00D7-41DD-8269-9B61054EF144}" presName="accentRepeatNode" presStyleLbl="solidFgAcc1" presStyleIdx="5" presStyleCnt="7"/>
      <dgm:spPr/>
    </dgm:pt>
    <dgm:pt modelId="{2BB9A3FE-6F13-E449-8723-86F29AC3CE0C}" type="pres">
      <dgm:prSet presAssocID="{BC78F47E-E655-AD49-B3BF-1D2D1DC23D2F}" presName="text_7" presStyleLbl="node1" presStyleIdx="6" presStyleCnt="7">
        <dgm:presLayoutVars>
          <dgm:bulletEnabled val="1"/>
        </dgm:presLayoutVars>
      </dgm:prSet>
      <dgm:spPr/>
    </dgm:pt>
    <dgm:pt modelId="{6E1083C4-780C-704C-A82B-685FC1E70999}" type="pres">
      <dgm:prSet presAssocID="{BC78F47E-E655-AD49-B3BF-1D2D1DC23D2F}" presName="accent_7" presStyleCnt="0"/>
      <dgm:spPr/>
    </dgm:pt>
    <dgm:pt modelId="{7DB52332-B36B-FE46-BB14-8B87FA8D48CC}" type="pres">
      <dgm:prSet presAssocID="{BC78F47E-E655-AD49-B3BF-1D2D1DC23D2F}" presName="accentRepeatNode" presStyleLbl="solidFgAcc1" presStyleIdx="6" presStyleCnt="7"/>
      <dgm:spPr/>
    </dgm:pt>
  </dgm:ptLst>
  <dgm:cxnLst>
    <dgm:cxn modelId="{ED6C331E-A4E7-4099-90D9-5551E22AEA44}" srcId="{EB0D72C1-F148-4824-A14D-9F4D236A87E2}" destId="{3D3B20B5-9EE5-4109-9C45-6C047ABCCA42}" srcOrd="2" destOrd="0" parTransId="{B5337155-E2DE-4EB5-8196-4B98773EBF1E}" sibTransId="{7115F2B9-E929-4550-B09D-70A069F290E2}"/>
    <dgm:cxn modelId="{F85CCA30-5622-D64F-A411-8DEDB0A94B85}" type="presOf" srcId="{13FB19E7-D550-4797-9D82-2724C97F9949}" destId="{FD80718C-ECD8-814B-AE03-576EFC1A6801}" srcOrd="0" destOrd="0" presId="urn:microsoft.com/office/officeart/2008/layout/VerticalCurvedList"/>
    <dgm:cxn modelId="{6680D138-08D0-41AD-A076-D4BAA95BD57D}" srcId="{EB0D72C1-F148-4824-A14D-9F4D236A87E2}" destId="{C9F87C0D-C370-461A-BC41-3310464A24DB}" srcOrd="0" destOrd="0" parTransId="{11CAE99C-EF8B-4FDA-AF8F-2C90E60C6D24}" sibTransId="{E2CC120A-2C81-4E03-A77A-54644F5F521B}"/>
    <dgm:cxn modelId="{AE836F41-4BB4-4AD5-A0C3-1382849A11A4}" srcId="{EB0D72C1-F148-4824-A14D-9F4D236A87E2}" destId="{62AE796F-8BF6-4C9E-98BC-A42A7D7F49BB}" srcOrd="3" destOrd="0" parTransId="{606646D5-441F-40C9-B7B7-DCE99CE43AB7}" sibTransId="{8BA4D319-7FF1-46F4-932F-B7DA3641A4E0}"/>
    <dgm:cxn modelId="{601DE84C-999C-EE47-9587-60D1E28E3749}" type="presOf" srcId="{62AE796F-8BF6-4C9E-98BC-A42A7D7F49BB}" destId="{07F476A2-83E8-9846-8D58-DE546FBD6B8A}" srcOrd="0" destOrd="0" presId="urn:microsoft.com/office/officeart/2008/layout/VerticalCurvedList"/>
    <dgm:cxn modelId="{59FACE4E-83CC-4D0F-8690-6EE3ED70F485}" type="presOf" srcId="{C9F87C0D-C370-461A-BC41-3310464A24DB}" destId="{E1195145-101F-419B-96F4-1EDBEC06716B}" srcOrd="0" destOrd="0" presId="urn:microsoft.com/office/officeart/2008/layout/VerticalCurvedList"/>
    <dgm:cxn modelId="{D7752265-E302-4383-B5C8-54E9FC4D5B23}" srcId="{EB0D72C1-F148-4824-A14D-9F4D236A87E2}" destId="{4432276A-00D7-41DD-8269-9B61054EF144}" srcOrd="5" destOrd="0" parTransId="{A03D47C9-EFAD-4527-86AD-2D06B457E2C2}" sibTransId="{22626372-0E62-4654-8054-B61F49C35448}"/>
    <dgm:cxn modelId="{D7DE9B6E-4018-5843-BF10-5EEAD9C383A7}" type="presOf" srcId="{3D3B20B5-9EE5-4109-9C45-6C047ABCCA42}" destId="{14D82C53-A6EF-1842-9626-DD25E05C8B3A}" srcOrd="0" destOrd="0" presId="urn:microsoft.com/office/officeart/2008/layout/VerticalCurvedList"/>
    <dgm:cxn modelId="{59204277-F991-844C-B6D8-EF3EA0BD1422}" type="presOf" srcId="{DAE51841-282D-794C-96A8-D04EA5CA766B}" destId="{75742D8E-1DC7-284C-82F9-80BD8194FEF8}" srcOrd="0" destOrd="0" presId="urn:microsoft.com/office/officeart/2008/layout/VerticalCurvedList"/>
    <dgm:cxn modelId="{1994E777-0A9A-4E75-B966-036CA88367A0}" type="presOf" srcId="{EB0D72C1-F148-4824-A14D-9F4D236A87E2}" destId="{06FE4B70-5349-410D-AB10-E6CC61E768F7}" srcOrd="0" destOrd="0" presId="urn:microsoft.com/office/officeart/2008/layout/VerticalCurvedList"/>
    <dgm:cxn modelId="{F1C01080-C374-1E47-9FAC-2D0F43279476}" type="presOf" srcId="{BC78F47E-E655-AD49-B3BF-1D2D1DC23D2F}" destId="{2BB9A3FE-6F13-E449-8723-86F29AC3CE0C}" srcOrd="0" destOrd="0" presId="urn:microsoft.com/office/officeart/2008/layout/VerticalCurvedList"/>
    <dgm:cxn modelId="{B7EA099D-4F0F-4472-B88B-4BC4E914CF7B}" srcId="{EB0D72C1-F148-4824-A14D-9F4D236A87E2}" destId="{13FB19E7-D550-4797-9D82-2724C97F9949}" srcOrd="4" destOrd="0" parTransId="{226AF3F1-4620-4D5B-B163-21857EAD5F8B}" sibTransId="{0AE6C4C6-4591-457E-BF0B-F29785843A03}"/>
    <dgm:cxn modelId="{0E8E71AE-37B0-4649-AD3C-85E130569A57}" type="presOf" srcId="{E2CC120A-2C81-4E03-A77A-54644F5F521B}" destId="{0B20936E-6F9F-42B5-8D02-17B5CDA4F7DB}" srcOrd="0" destOrd="0" presId="urn:microsoft.com/office/officeart/2008/layout/VerticalCurvedList"/>
    <dgm:cxn modelId="{020A17ED-4CEE-E44F-AEAB-A18735D489F6}" type="presOf" srcId="{4432276A-00D7-41DD-8269-9B61054EF144}" destId="{D2FCBF59-329C-AA41-ADE3-CC6E6E751338}" srcOrd="0" destOrd="0" presId="urn:microsoft.com/office/officeart/2008/layout/VerticalCurvedList"/>
    <dgm:cxn modelId="{F58FE7F6-79A5-434A-8145-464833C44D74}" srcId="{EB0D72C1-F148-4824-A14D-9F4D236A87E2}" destId="{DAE51841-282D-794C-96A8-D04EA5CA766B}" srcOrd="1" destOrd="0" parTransId="{F6C84B28-1E22-0D40-9B24-F5D3489C4F0A}" sibTransId="{0DD3B06D-FDD7-8649-9670-BDC734BE73FA}"/>
    <dgm:cxn modelId="{FA2F74FA-EB70-9C47-8167-B99770C50ADC}" srcId="{EB0D72C1-F148-4824-A14D-9F4D236A87E2}" destId="{BC78F47E-E655-AD49-B3BF-1D2D1DC23D2F}" srcOrd="6" destOrd="0" parTransId="{5A853A64-2A49-474F-B784-EFD9DB5E65FC}" sibTransId="{1966F8A4-4274-414D-98CB-9407A7B07E3F}"/>
    <dgm:cxn modelId="{D74EAD00-6C61-40B7-ADDD-133150F25491}" type="presParOf" srcId="{06FE4B70-5349-410D-AB10-E6CC61E768F7}" destId="{48ABB171-D094-4B87-A981-0808F6743D25}" srcOrd="0" destOrd="0" presId="urn:microsoft.com/office/officeart/2008/layout/VerticalCurvedList"/>
    <dgm:cxn modelId="{94277A86-3BBD-4202-8C8F-4736721EFFD8}" type="presParOf" srcId="{48ABB171-D094-4B87-A981-0808F6743D25}" destId="{6926F0B4-0477-47C7-AD06-4E35AFDE3E43}" srcOrd="0" destOrd="0" presId="urn:microsoft.com/office/officeart/2008/layout/VerticalCurvedList"/>
    <dgm:cxn modelId="{F7F8A99F-CF97-44D7-A39D-E96E222F16E2}" type="presParOf" srcId="{6926F0B4-0477-47C7-AD06-4E35AFDE3E43}" destId="{0AE6B39D-6BDD-47BF-BBB7-6B53E1DA035C}" srcOrd="0" destOrd="0" presId="urn:microsoft.com/office/officeart/2008/layout/VerticalCurvedList"/>
    <dgm:cxn modelId="{3BA8DB43-E0F3-4C16-8EFA-A05173350F57}" type="presParOf" srcId="{6926F0B4-0477-47C7-AD06-4E35AFDE3E43}" destId="{0B20936E-6F9F-42B5-8D02-17B5CDA4F7DB}" srcOrd="1" destOrd="0" presId="urn:microsoft.com/office/officeart/2008/layout/VerticalCurvedList"/>
    <dgm:cxn modelId="{9C608DE6-501C-4E0B-9527-D75C64F8A045}" type="presParOf" srcId="{6926F0B4-0477-47C7-AD06-4E35AFDE3E43}" destId="{F96A547F-3FDA-48E3-8891-A743BE3301F8}" srcOrd="2" destOrd="0" presId="urn:microsoft.com/office/officeart/2008/layout/VerticalCurvedList"/>
    <dgm:cxn modelId="{25415468-1268-4C97-AB45-C7078A894533}" type="presParOf" srcId="{6926F0B4-0477-47C7-AD06-4E35AFDE3E43}" destId="{754880B8-1DA4-465B-A478-A02866D82D25}" srcOrd="3" destOrd="0" presId="urn:microsoft.com/office/officeart/2008/layout/VerticalCurvedList"/>
    <dgm:cxn modelId="{6FC29EA3-649A-4023-BEBB-B6A08E7A2282}" type="presParOf" srcId="{48ABB171-D094-4B87-A981-0808F6743D25}" destId="{E1195145-101F-419B-96F4-1EDBEC06716B}" srcOrd="1" destOrd="0" presId="urn:microsoft.com/office/officeart/2008/layout/VerticalCurvedList"/>
    <dgm:cxn modelId="{2711C60B-FCDF-4DD9-8AA2-36376A6C0EE6}" type="presParOf" srcId="{48ABB171-D094-4B87-A981-0808F6743D25}" destId="{3723BDA8-8B95-4457-8625-D4E1C6DBE83E}" srcOrd="2" destOrd="0" presId="urn:microsoft.com/office/officeart/2008/layout/VerticalCurvedList"/>
    <dgm:cxn modelId="{9DD1F881-CD9C-4387-AB44-BF9A5B5BBB53}" type="presParOf" srcId="{3723BDA8-8B95-4457-8625-D4E1C6DBE83E}" destId="{6B0E0EAB-30DB-440D-BC9B-1CC7F33EF17A}" srcOrd="0" destOrd="0" presId="urn:microsoft.com/office/officeart/2008/layout/VerticalCurvedList"/>
    <dgm:cxn modelId="{45C39715-1614-904D-B0F5-B5F4DA430FCD}" type="presParOf" srcId="{48ABB171-D094-4B87-A981-0808F6743D25}" destId="{75742D8E-1DC7-284C-82F9-80BD8194FEF8}" srcOrd="3" destOrd="0" presId="urn:microsoft.com/office/officeart/2008/layout/VerticalCurvedList"/>
    <dgm:cxn modelId="{8C7D750C-07ED-784C-B2F4-04AB35FFBB03}" type="presParOf" srcId="{48ABB171-D094-4B87-A981-0808F6743D25}" destId="{2490DA7F-5E2D-FD42-91A1-9B702F9B85A8}" srcOrd="4" destOrd="0" presId="urn:microsoft.com/office/officeart/2008/layout/VerticalCurvedList"/>
    <dgm:cxn modelId="{8340DB18-2B5A-2C44-AA24-E551E1D0B557}" type="presParOf" srcId="{2490DA7F-5E2D-FD42-91A1-9B702F9B85A8}" destId="{3F71E465-D0F3-A940-ABBB-FA285D04468A}" srcOrd="0" destOrd="0" presId="urn:microsoft.com/office/officeart/2008/layout/VerticalCurvedList"/>
    <dgm:cxn modelId="{A3F0130C-33F3-CD47-9CCF-BA8D0D0E66F1}" type="presParOf" srcId="{48ABB171-D094-4B87-A981-0808F6743D25}" destId="{14D82C53-A6EF-1842-9626-DD25E05C8B3A}" srcOrd="5" destOrd="0" presId="urn:microsoft.com/office/officeart/2008/layout/VerticalCurvedList"/>
    <dgm:cxn modelId="{2995E2BB-E90B-424B-A131-C28198EA3763}" type="presParOf" srcId="{48ABB171-D094-4B87-A981-0808F6743D25}" destId="{BBAA7547-157E-1441-9591-9F46434ED297}" srcOrd="6" destOrd="0" presId="urn:microsoft.com/office/officeart/2008/layout/VerticalCurvedList"/>
    <dgm:cxn modelId="{0DB9B1D4-64F7-584A-B1D2-E95E24E88CCE}" type="presParOf" srcId="{BBAA7547-157E-1441-9591-9F46434ED297}" destId="{B6802E14-E7B9-486C-A1ED-402727EE0152}" srcOrd="0" destOrd="0" presId="urn:microsoft.com/office/officeart/2008/layout/VerticalCurvedList"/>
    <dgm:cxn modelId="{AB6837F5-3EAA-4746-9CD4-66271FA4068D}" type="presParOf" srcId="{48ABB171-D094-4B87-A981-0808F6743D25}" destId="{07F476A2-83E8-9846-8D58-DE546FBD6B8A}" srcOrd="7" destOrd="0" presId="urn:microsoft.com/office/officeart/2008/layout/VerticalCurvedList"/>
    <dgm:cxn modelId="{29A81BF6-F6B2-5141-AF9C-BDA2F92303AC}" type="presParOf" srcId="{48ABB171-D094-4B87-A981-0808F6743D25}" destId="{118F48DE-4947-3E46-B33A-7B0293FA8E3F}" srcOrd="8" destOrd="0" presId="urn:microsoft.com/office/officeart/2008/layout/VerticalCurvedList"/>
    <dgm:cxn modelId="{A44ECDCA-B721-E64A-B075-2D0531A58E91}" type="presParOf" srcId="{118F48DE-4947-3E46-B33A-7B0293FA8E3F}" destId="{820EA00E-A036-4758-A3DF-5E20140B8B74}" srcOrd="0" destOrd="0" presId="urn:microsoft.com/office/officeart/2008/layout/VerticalCurvedList"/>
    <dgm:cxn modelId="{CDE6544E-24D3-1148-9AD3-9B61878A16DF}" type="presParOf" srcId="{48ABB171-D094-4B87-A981-0808F6743D25}" destId="{FD80718C-ECD8-814B-AE03-576EFC1A6801}" srcOrd="9" destOrd="0" presId="urn:microsoft.com/office/officeart/2008/layout/VerticalCurvedList"/>
    <dgm:cxn modelId="{CC933031-2768-1B40-B862-DB9D05B183F4}" type="presParOf" srcId="{48ABB171-D094-4B87-A981-0808F6743D25}" destId="{97309C7E-1491-E54A-AE24-424E5295187A}" srcOrd="10" destOrd="0" presId="urn:microsoft.com/office/officeart/2008/layout/VerticalCurvedList"/>
    <dgm:cxn modelId="{78D5809D-6937-6E4C-9AA0-9BCB21FE0674}" type="presParOf" srcId="{97309C7E-1491-E54A-AE24-424E5295187A}" destId="{9FAE3B15-732C-4859-98BE-99D09B97FAD5}" srcOrd="0" destOrd="0" presId="urn:microsoft.com/office/officeart/2008/layout/VerticalCurvedList"/>
    <dgm:cxn modelId="{5D942F5B-3F7F-A249-8F93-D6DC9201FFD9}" type="presParOf" srcId="{48ABB171-D094-4B87-A981-0808F6743D25}" destId="{D2FCBF59-329C-AA41-ADE3-CC6E6E751338}" srcOrd="11" destOrd="0" presId="urn:microsoft.com/office/officeart/2008/layout/VerticalCurvedList"/>
    <dgm:cxn modelId="{9155600B-B729-6A45-9DE1-34BF3ED6BB5C}" type="presParOf" srcId="{48ABB171-D094-4B87-A981-0808F6743D25}" destId="{00D561B4-3D55-E240-92E6-D4DCB15725E3}" srcOrd="12" destOrd="0" presId="urn:microsoft.com/office/officeart/2008/layout/VerticalCurvedList"/>
    <dgm:cxn modelId="{297FF66A-CE3E-CF4D-8ED1-A7FF7774B4D8}" type="presParOf" srcId="{00D561B4-3D55-E240-92E6-D4DCB15725E3}" destId="{2AD81372-EB1B-4B65-8AB3-DDBDE4CCC5F0}" srcOrd="0" destOrd="0" presId="urn:microsoft.com/office/officeart/2008/layout/VerticalCurvedList"/>
    <dgm:cxn modelId="{A3887985-2327-6C44-A91B-4AE551DF4E4B}" type="presParOf" srcId="{48ABB171-D094-4B87-A981-0808F6743D25}" destId="{2BB9A3FE-6F13-E449-8723-86F29AC3CE0C}" srcOrd="13" destOrd="0" presId="urn:microsoft.com/office/officeart/2008/layout/VerticalCurvedList"/>
    <dgm:cxn modelId="{290A77A2-4425-D14C-9E27-55C668D03409}" type="presParOf" srcId="{48ABB171-D094-4B87-A981-0808F6743D25}" destId="{6E1083C4-780C-704C-A82B-685FC1E70999}" srcOrd="14" destOrd="0" presId="urn:microsoft.com/office/officeart/2008/layout/VerticalCurvedList"/>
    <dgm:cxn modelId="{060C9764-C096-804B-839B-438BE5D8DEF4}" type="presParOf" srcId="{6E1083C4-780C-704C-A82B-685FC1E70999}" destId="{7DB52332-B36B-FE46-BB14-8B87FA8D48C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B80D37-6E0F-40CC-80B3-EB9D6C42BEF8}" type="doc">
      <dgm:prSet loTypeId="urn:microsoft.com/office/officeart/2005/8/layout/radial6" loCatId="relationship" qsTypeId="urn:microsoft.com/office/officeart/2005/8/quickstyle/simple1" qsCatId="simple" csTypeId="urn:microsoft.com/office/officeart/2005/8/colors/accent0_2" csCatId="mainScheme" phldr="1"/>
      <dgm:spPr/>
      <dgm:t>
        <a:bodyPr/>
        <a:lstStyle/>
        <a:p>
          <a:endParaRPr lang="es-ES"/>
        </a:p>
      </dgm:t>
    </dgm:pt>
    <dgm:pt modelId="{D37FC388-D640-46FC-86CD-46BDA1813991}">
      <dgm:prSet phldrT="[Texto]"/>
      <dgm:spPr/>
      <dgm:t>
        <a:bodyPr/>
        <a:lstStyle/>
        <a:p>
          <a:r>
            <a:rPr lang="es-CO" dirty="0"/>
            <a:t>Conceptos</a:t>
          </a:r>
          <a:endParaRPr lang="es-ES" dirty="0"/>
        </a:p>
      </dgm:t>
    </dgm:pt>
    <dgm:pt modelId="{F46662C9-7511-4E34-8533-FE3FF313C6A0}" type="parTrans" cxnId="{95CA4CE2-4839-45BC-A258-5655A9E1A533}">
      <dgm:prSet/>
      <dgm:spPr/>
      <dgm:t>
        <a:bodyPr/>
        <a:lstStyle/>
        <a:p>
          <a:endParaRPr lang="es-ES"/>
        </a:p>
      </dgm:t>
    </dgm:pt>
    <dgm:pt modelId="{20E9EDE9-7647-4860-9977-21FDF82BB982}" type="sibTrans" cxnId="{95CA4CE2-4839-45BC-A258-5655A9E1A533}">
      <dgm:prSet/>
      <dgm:spPr/>
      <dgm:t>
        <a:bodyPr/>
        <a:lstStyle/>
        <a:p>
          <a:endParaRPr lang="es-ES"/>
        </a:p>
      </dgm:t>
    </dgm:pt>
    <dgm:pt modelId="{7D1C5157-F833-4DD4-BAE6-DF92727DB5B3}">
      <dgm:prSet phldrT="[Texto]"/>
      <dgm:spPr/>
      <dgm:t>
        <a:bodyPr/>
        <a:lstStyle/>
        <a:p>
          <a:r>
            <a:rPr lang="es-CO" b="1" dirty="0"/>
            <a:t>Áreas </a:t>
          </a:r>
        </a:p>
        <a:p>
          <a:r>
            <a:rPr lang="es-CO" b="1" dirty="0"/>
            <a:t>Industriales</a:t>
          </a:r>
          <a:endParaRPr lang="es-ES" b="1" dirty="0"/>
        </a:p>
      </dgm:t>
    </dgm:pt>
    <dgm:pt modelId="{20D17EE5-35E7-4618-89A2-5AD70150E0C8}" type="parTrans" cxnId="{A9A32FC1-1477-4047-8148-9C91CFD69B31}">
      <dgm:prSet/>
      <dgm:spPr/>
      <dgm:t>
        <a:bodyPr/>
        <a:lstStyle/>
        <a:p>
          <a:endParaRPr lang="es-ES"/>
        </a:p>
      </dgm:t>
    </dgm:pt>
    <dgm:pt modelId="{2C74C7E6-E7C2-48AD-94C6-B8C0EB7EC4F2}" type="sibTrans" cxnId="{A9A32FC1-1477-4047-8148-9C91CFD69B31}">
      <dgm:prSet/>
      <dgm:spPr/>
      <dgm:t>
        <a:bodyPr/>
        <a:lstStyle/>
        <a:p>
          <a:endParaRPr lang="es-ES"/>
        </a:p>
      </dgm:t>
    </dgm:pt>
    <dgm:pt modelId="{13F37EB1-2950-45A8-8433-6C10BA331930}">
      <dgm:prSet phldrT="[Texto]"/>
      <dgm:spPr/>
      <dgm:t>
        <a:bodyPr/>
        <a:lstStyle/>
        <a:p>
          <a:r>
            <a:rPr lang="es-CO" b="1" dirty="0"/>
            <a:t>Sostenibilidad</a:t>
          </a:r>
          <a:endParaRPr lang="es-ES" b="1" dirty="0"/>
        </a:p>
      </dgm:t>
    </dgm:pt>
    <dgm:pt modelId="{AF999387-5C85-4A79-985C-60EEA9805C23}" type="parTrans" cxnId="{31F9ED3F-3DFA-4A9A-8968-4A124D94FCA8}">
      <dgm:prSet/>
      <dgm:spPr/>
      <dgm:t>
        <a:bodyPr/>
        <a:lstStyle/>
        <a:p>
          <a:endParaRPr lang="es-ES"/>
        </a:p>
      </dgm:t>
    </dgm:pt>
    <dgm:pt modelId="{AE57C575-8160-4DEC-8B75-7281C9A9C049}" type="sibTrans" cxnId="{31F9ED3F-3DFA-4A9A-8968-4A124D94FCA8}">
      <dgm:prSet/>
      <dgm:spPr/>
      <dgm:t>
        <a:bodyPr/>
        <a:lstStyle/>
        <a:p>
          <a:endParaRPr lang="es-ES"/>
        </a:p>
      </dgm:t>
    </dgm:pt>
    <dgm:pt modelId="{0AAE91E6-D88F-4B6D-BE54-55AF1CE35D5E}">
      <dgm:prSet phldrT="[Texto]"/>
      <dgm:spPr/>
      <dgm:t>
        <a:bodyPr/>
        <a:lstStyle/>
        <a:p>
          <a:r>
            <a:rPr lang="es-CO" b="1" dirty="0"/>
            <a:t>Ecosistema Industrial </a:t>
          </a:r>
        </a:p>
        <a:p>
          <a:r>
            <a:rPr lang="es-CO" b="1" dirty="0"/>
            <a:t>(EI-SI)</a:t>
          </a:r>
        </a:p>
        <a:p>
          <a:r>
            <a:rPr lang="es-CO" b="1" dirty="0"/>
            <a:t>PEI</a:t>
          </a:r>
          <a:endParaRPr lang="es-ES" b="1" dirty="0"/>
        </a:p>
      </dgm:t>
    </dgm:pt>
    <dgm:pt modelId="{C71ACB4A-2ACF-4ED8-8344-279B8BFD37B4}" type="parTrans" cxnId="{8A93F2BA-52C7-40A4-B7CB-1AB6277AC25C}">
      <dgm:prSet/>
      <dgm:spPr/>
      <dgm:t>
        <a:bodyPr/>
        <a:lstStyle/>
        <a:p>
          <a:endParaRPr lang="es-ES"/>
        </a:p>
      </dgm:t>
    </dgm:pt>
    <dgm:pt modelId="{32219BD6-0C07-48DD-AD8E-1BFD28CB9076}" type="sibTrans" cxnId="{8A93F2BA-52C7-40A4-B7CB-1AB6277AC25C}">
      <dgm:prSet/>
      <dgm:spPr/>
      <dgm:t>
        <a:bodyPr/>
        <a:lstStyle/>
        <a:p>
          <a:endParaRPr lang="es-ES"/>
        </a:p>
      </dgm:t>
    </dgm:pt>
    <dgm:pt modelId="{6E21BF04-4C83-4027-BE13-F80672DAF2B9}">
      <dgm:prSet phldrT="[Texto]"/>
      <dgm:spPr/>
      <dgm:t>
        <a:bodyPr/>
        <a:lstStyle/>
        <a:p>
          <a:r>
            <a:rPr lang="es-CO" b="1" dirty="0"/>
            <a:t>Sistemas Complejos Adaptativos </a:t>
          </a:r>
          <a:endParaRPr lang="es-ES" b="1" dirty="0"/>
        </a:p>
      </dgm:t>
    </dgm:pt>
    <dgm:pt modelId="{DE3385F4-9A16-4B64-BB43-82F23F930B23}" type="parTrans" cxnId="{F291FF34-1CFB-4009-92F7-BE4E02C0AC8A}">
      <dgm:prSet/>
      <dgm:spPr/>
      <dgm:t>
        <a:bodyPr/>
        <a:lstStyle/>
        <a:p>
          <a:endParaRPr lang="es-ES"/>
        </a:p>
      </dgm:t>
    </dgm:pt>
    <dgm:pt modelId="{A4132128-6DB5-4A43-8882-A7195AA861FE}" type="sibTrans" cxnId="{F291FF34-1CFB-4009-92F7-BE4E02C0AC8A}">
      <dgm:prSet/>
      <dgm:spPr/>
      <dgm:t>
        <a:bodyPr/>
        <a:lstStyle/>
        <a:p>
          <a:endParaRPr lang="es-ES"/>
        </a:p>
      </dgm:t>
    </dgm:pt>
    <dgm:pt modelId="{7CDF258A-2874-4CCD-BC63-52DB9ADEAC04}" type="pres">
      <dgm:prSet presAssocID="{4BB80D37-6E0F-40CC-80B3-EB9D6C42BEF8}" presName="Name0" presStyleCnt="0">
        <dgm:presLayoutVars>
          <dgm:chMax val="1"/>
          <dgm:dir/>
          <dgm:animLvl val="ctr"/>
          <dgm:resizeHandles val="exact"/>
        </dgm:presLayoutVars>
      </dgm:prSet>
      <dgm:spPr/>
    </dgm:pt>
    <dgm:pt modelId="{012FACAE-7294-4C61-9B77-357C5894AED2}" type="pres">
      <dgm:prSet presAssocID="{D37FC388-D640-46FC-86CD-46BDA1813991}" presName="centerShape" presStyleLbl="node0" presStyleIdx="0" presStyleCnt="1"/>
      <dgm:spPr/>
    </dgm:pt>
    <dgm:pt modelId="{68072AF8-0300-49DC-AD52-EECC71CDDAE4}" type="pres">
      <dgm:prSet presAssocID="{7D1C5157-F833-4DD4-BAE6-DF92727DB5B3}" presName="node" presStyleLbl="node1" presStyleIdx="0" presStyleCnt="4">
        <dgm:presLayoutVars>
          <dgm:bulletEnabled val="1"/>
        </dgm:presLayoutVars>
      </dgm:prSet>
      <dgm:spPr/>
    </dgm:pt>
    <dgm:pt modelId="{F5C9F2EC-287B-4940-8C79-FDC3C095DC15}" type="pres">
      <dgm:prSet presAssocID="{7D1C5157-F833-4DD4-BAE6-DF92727DB5B3}" presName="dummy" presStyleCnt="0"/>
      <dgm:spPr/>
    </dgm:pt>
    <dgm:pt modelId="{08AA6A3A-DFB2-4D27-9D48-758BF386908F}" type="pres">
      <dgm:prSet presAssocID="{2C74C7E6-E7C2-48AD-94C6-B8C0EB7EC4F2}" presName="sibTrans" presStyleLbl="sibTrans2D1" presStyleIdx="0" presStyleCnt="4"/>
      <dgm:spPr/>
    </dgm:pt>
    <dgm:pt modelId="{6D0C6110-60B0-41A2-B1CD-ACC2E75C4A0D}" type="pres">
      <dgm:prSet presAssocID="{13F37EB1-2950-45A8-8433-6C10BA331930}" presName="node" presStyleLbl="node1" presStyleIdx="1" presStyleCnt="4">
        <dgm:presLayoutVars>
          <dgm:bulletEnabled val="1"/>
        </dgm:presLayoutVars>
      </dgm:prSet>
      <dgm:spPr/>
    </dgm:pt>
    <dgm:pt modelId="{92E8222B-11EE-4D2C-A76D-5FC9C234A0D8}" type="pres">
      <dgm:prSet presAssocID="{13F37EB1-2950-45A8-8433-6C10BA331930}" presName="dummy" presStyleCnt="0"/>
      <dgm:spPr/>
    </dgm:pt>
    <dgm:pt modelId="{47542E36-404F-436C-8AE7-7EDC060A51E9}" type="pres">
      <dgm:prSet presAssocID="{AE57C575-8160-4DEC-8B75-7281C9A9C049}" presName="sibTrans" presStyleLbl="sibTrans2D1" presStyleIdx="1" presStyleCnt="4"/>
      <dgm:spPr/>
    </dgm:pt>
    <dgm:pt modelId="{84CAB1F8-219F-459E-A7C2-3CB84B18D067}" type="pres">
      <dgm:prSet presAssocID="{0AAE91E6-D88F-4B6D-BE54-55AF1CE35D5E}" presName="node" presStyleLbl="node1" presStyleIdx="2" presStyleCnt="4">
        <dgm:presLayoutVars>
          <dgm:bulletEnabled val="1"/>
        </dgm:presLayoutVars>
      </dgm:prSet>
      <dgm:spPr/>
    </dgm:pt>
    <dgm:pt modelId="{2E22A2AD-1584-493D-8CD7-979903E9DA1E}" type="pres">
      <dgm:prSet presAssocID="{0AAE91E6-D88F-4B6D-BE54-55AF1CE35D5E}" presName="dummy" presStyleCnt="0"/>
      <dgm:spPr/>
    </dgm:pt>
    <dgm:pt modelId="{67EBA7EC-CECF-4A7E-A440-09459FA52E63}" type="pres">
      <dgm:prSet presAssocID="{32219BD6-0C07-48DD-AD8E-1BFD28CB9076}" presName="sibTrans" presStyleLbl="sibTrans2D1" presStyleIdx="2" presStyleCnt="4"/>
      <dgm:spPr/>
    </dgm:pt>
    <dgm:pt modelId="{DC0A3B55-8D8F-44E1-A893-FCCDC6C91BBE}" type="pres">
      <dgm:prSet presAssocID="{6E21BF04-4C83-4027-BE13-F80672DAF2B9}" presName="node" presStyleLbl="node1" presStyleIdx="3" presStyleCnt="4">
        <dgm:presLayoutVars>
          <dgm:bulletEnabled val="1"/>
        </dgm:presLayoutVars>
      </dgm:prSet>
      <dgm:spPr/>
    </dgm:pt>
    <dgm:pt modelId="{334DE3CA-3F4C-4648-BCBC-9145927B0A29}" type="pres">
      <dgm:prSet presAssocID="{6E21BF04-4C83-4027-BE13-F80672DAF2B9}" presName="dummy" presStyleCnt="0"/>
      <dgm:spPr/>
    </dgm:pt>
    <dgm:pt modelId="{236E2981-C2D8-4D89-B440-71F2B15CBDE8}" type="pres">
      <dgm:prSet presAssocID="{A4132128-6DB5-4A43-8882-A7195AA861FE}" presName="sibTrans" presStyleLbl="sibTrans2D1" presStyleIdx="3" presStyleCnt="4"/>
      <dgm:spPr/>
    </dgm:pt>
  </dgm:ptLst>
  <dgm:cxnLst>
    <dgm:cxn modelId="{0F874D02-FFF0-4C5D-AEC2-3887D45A7D2C}" type="presOf" srcId="{4BB80D37-6E0F-40CC-80B3-EB9D6C42BEF8}" destId="{7CDF258A-2874-4CCD-BC63-52DB9ADEAC04}" srcOrd="0" destOrd="0" presId="urn:microsoft.com/office/officeart/2005/8/layout/radial6"/>
    <dgm:cxn modelId="{5A6DDD16-3844-4DB5-87A7-988BAAD15E02}" type="presOf" srcId="{32219BD6-0C07-48DD-AD8E-1BFD28CB9076}" destId="{67EBA7EC-CECF-4A7E-A440-09459FA52E63}" srcOrd="0" destOrd="0" presId="urn:microsoft.com/office/officeart/2005/8/layout/radial6"/>
    <dgm:cxn modelId="{EE78EE2E-CCDB-4B5E-9C2E-EA80029F98E3}" type="presOf" srcId="{2C74C7E6-E7C2-48AD-94C6-B8C0EB7EC4F2}" destId="{08AA6A3A-DFB2-4D27-9D48-758BF386908F}" srcOrd="0" destOrd="0" presId="urn:microsoft.com/office/officeart/2005/8/layout/radial6"/>
    <dgm:cxn modelId="{D6ED1932-8C12-4D2B-A860-69DD0DE7B817}" type="presOf" srcId="{13F37EB1-2950-45A8-8433-6C10BA331930}" destId="{6D0C6110-60B0-41A2-B1CD-ACC2E75C4A0D}" srcOrd="0" destOrd="0" presId="urn:microsoft.com/office/officeart/2005/8/layout/radial6"/>
    <dgm:cxn modelId="{F291FF34-1CFB-4009-92F7-BE4E02C0AC8A}" srcId="{D37FC388-D640-46FC-86CD-46BDA1813991}" destId="{6E21BF04-4C83-4027-BE13-F80672DAF2B9}" srcOrd="3" destOrd="0" parTransId="{DE3385F4-9A16-4B64-BB43-82F23F930B23}" sibTransId="{A4132128-6DB5-4A43-8882-A7195AA861FE}"/>
    <dgm:cxn modelId="{31F9ED3F-3DFA-4A9A-8968-4A124D94FCA8}" srcId="{D37FC388-D640-46FC-86CD-46BDA1813991}" destId="{13F37EB1-2950-45A8-8433-6C10BA331930}" srcOrd="1" destOrd="0" parTransId="{AF999387-5C85-4A79-985C-60EEA9805C23}" sibTransId="{AE57C575-8160-4DEC-8B75-7281C9A9C049}"/>
    <dgm:cxn modelId="{6D019955-C316-4A37-BC94-373AA8B71E03}" type="presOf" srcId="{7D1C5157-F833-4DD4-BAE6-DF92727DB5B3}" destId="{68072AF8-0300-49DC-AD52-EECC71CDDAE4}" srcOrd="0" destOrd="0" presId="urn:microsoft.com/office/officeart/2005/8/layout/radial6"/>
    <dgm:cxn modelId="{344E8A5D-09BF-4424-B234-31F8B8AE4561}" type="presOf" srcId="{AE57C575-8160-4DEC-8B75-7281C9A9C049}" destId="{47542E36-404F-436C-8AE7-7EDC060A51E9}" srcOrd="0" destOrd="0" presId="urn:microsoft.com/office/officeart/2005/8/layout/radial6"/>
    <dgm:cxn modelId="{0848148C-FD35-4157-BFDE-55F1F8A65F49}" type="presOf" srcId="{A4132128-6DB5-4A43-8882-A7195AA861FE}" destId="{236E2981-C2D8-4D89-B440-71F2B15CBDE8}" srcOrd="0" destOrd="0" presId="urn:microsoft.com/office/officeart/2005/8/layout/radial6"/>
    <dgm:cxn modelId="{0C1A0AB2-41EF-4C67-95B7-E50187CF3ACF}" type="presOf" srcId="{6E21BF04-4C83-4027-BE13-F80672DAF2B9}" destId="{DC0A3B55-8D8F-44E1-A893-FCCDC6C91BBE}" srcOrd="0" destOrd="0" presId="urn:microsoft.com/office/officeart/2005/8/layout/radial6"/>
    <dgm:cxn modelId="{19A877B2-5C61-4E1D-B86F-4C6056FD5442}" type="presOf" srcId="{0AAE91E6-D88F-4B6D-BE54-55AF1CE35D5E}" destId="{84CAB1F8-219F-459E-A7C2-3CB84B18D067}" srcOrd="0" destOrd="0" presId="urn:microsoft.com/office/officeart/2005/8/layout/radial6"/>
    <dgm:cxn modelId="{E55F89B4-9C7A-4DC6-ADE4-56B40388F186}" type="presOf" srcId="{D37FC388-D640-46FC-86CD-46BDA1813991}" destId="{012FACAE-7294-4C61-9B77-357C5894AED2}" srcOrd="0" destOrd="0" presId="urn:microsoft.com/office/officeart/2005/8/layout/radial6"/>
    <dgm:cxn modelId="{8A93F2BA-52C7-40A4-B7CB-1AB6277AC25C}" srcId="{D37FC388-D640-46FC-86CD-46BDA1813991}" destId="{0AAE91E6-D88F-4B6D-BE54-55AF1CE35D5E}" srcOrd="2" destOrd="0" parTransId="{C71ACB4A-2ACF-4ED8-8344-279B8BFD37B4}" sibTransId="{32219BD6-0C07-48DD-AD8E-1BFD28CB9076}"/>
    <dgm:cxn modelId="{A9A32FC1-1477-4047-8148-9C91CFD69B31}" srcId="{D37FC388-D640-46FC-86CD-46BDA1813991}" destId="{7D1C5157-F833-4DD4-BAE6-DF92727DB5B3}" srcOrd="0" destOrd="0" parTransId="{20D17EE5-35E7-4618-89A2-5AD70150E0C8}" sibTransId="{2C74C7E6-E7C2-48AD-94C6-B8C0EB7EC4F2}"/>
    <dgm:cxn modelId="{95CA4CE2-4839-45BC-A258-5655A9E1A533}" srcId="{4BB80D37-6E0F-40CC-80B3-EB9D6C42BEF8}" destId="{D37FC388-D640-46FC-86CD-46BDA1813991}" srcOrd="0" destOrd="0" parTransId="{F46662C9-7511-4E34-8533-FE3FF313C6A0}" sibTransId="{20E9EDE9-7647-4860-9977-21FDF82BB982}"/>
    <dgm:cxn modelId="{1F7F3A03-F620-4F72-B7B9-42174900437E}" type="presParOf" srcId="{7CDF258A-2874-4CCD-BC63-52DB9ADEAC04}" destId="{012FACAE-7294-4C61-9B77-357C5894AED2}" srcOrd="0" destOrd="0" presId="urn:microsoft.com/office/officeart/2005/8/layout/radial6"/>
    <dgm:cxn modelId="{E9FE221B-6BFC-4828-9316-328129ACC228}" type="presParOf" srcId="{7CDF258A-2874-4CCD-BC63-52DB9ADEAC04}" destId="{68072AF8-0300-49DC-AD52-EECC71CDDAE4}" srcOrd="1" destOrd="0" presId="urn:microsoft.com/office/officeart/2005/8/layout/radial6"/>
    <dgm:cxn modelId="{F21F8A15-BBC7-441E-B123-7498A707C5E6}" type="presParOf" srcId="{7CDF258A-2874-4CCD-BC63-52DB9ADEAC04}" destId="{F5C9F2EC-287B-4940-8C79-FDC3C095DC15}" srcOrd="2" destOrd="0" presId="urn:microsoft.com/office/officeart/2005/8/layout/radial6"/>
    <dgm:cxn modelId="{17DFED2B-6037-45A1-AF9F-2D22363235C3}" type="presParOf" srcId="{7CDF258A-2874-4CCD-BC63-52DB9ADEAC04}" destId="{08AA6A3A-DFB2-4D27-9D48-758BF386908F}" srcOrd="3" destOrd="0" presId="urn:microsoft.com/office/officeart/2005/8/layout/radial6"/>
    <dgm:cxn modelId="{AACD6E39-FB8D-4BE2-AAA9-7D9DBED42289}" type="presParOf" srcId="{7CDF258A-2874-4CCD-BC63-52DB9ADEAC04}" destId="{6D0C6110-60B0-41A2-B1CD-ACC2E75C4A0D}" srcOrd="4" destOrd="0" presId="urn:microsoft.com/office/officeart/2005/8/layout/radial6"/>
    <dgm:cxn modelId="{CEFA1508-A5B1-4C57-9B2F-201F23883E6E}" type="presParOf" srcId="{7CDF258A-2874-4CCD-BC63-52DB9ADEAC04}" destId="{92E8222B-11EE-4D2C-A76D-5FC9C234A0D8}" srcOrd="5" destOrd="0" presId="urn:microsoft.com/office/officeart/2005/8/layout/radial6"/>
    <dgm:cxn modelId="{E2596F4A-CC70-4C53-BF30-E221810C828B}" type="presParOf" srcId="{7CDF258A-2874-4CCD-BC63-52DB9ADEAC04}" destId="{47542E36-404F-436C-8AE7-7EDC060A51E9}" srcOrd="6" destOrd="0" presId="urn:microsoft.com/office/officeart/2005/8/layout/radial6"/>
    <dgm:cxn modelId="{CDFDD029-DECF-4170-93E8-62C27AB028C8}" type="presParOf" srcId="{7CDF258A-2874-4CCD-BC63-52DB9ADEAC04}" destId="{84CAB1F8-219F-459E-A7C2-3CB84B18D067}" srcOrd="7" destOrd="0" presId="urn:microsoft.com/office/officeart/2005/8/layout/radial6"/>
    <dgm:cxn modelId="{6D18DE3F-D238-486E-A775-D154E2AE3145}" type="presParOf" srcId="{7CDF258A-2874-4CCD-BC63-52DB9ADEAC04}" destId="{2E22A2AD-1584-493D-8CD7-979903E9DA1E}" srcOrd="8" destOrd="0" presId="urn:microsoft.com/office/officeart/2005/8/layout/radial6"/>
    <dgm:cxn modelId="{66F56F51-4A0F-4781-9D35-39246F372BF9}" type="presParOf" srcId="{7CDF258A-2874-4CCD-BC63-52DB9ADEAC04}" destId="{67EBA7EC-CECF-4A7E-A440-09459FA52E63}" srcOrd="9" destOrd="0" presId="urn:microsoft.com/office/officeart/2005/8/layout/radial6"/>
    <dgm:cxn modelId="{60781E22-5195-4C92-906E-BD3109FC05C2}" type="presParOf" srcId="{7CDF258A-2874-4CCD-BC63-52DB9ADEAC04}" destId="{DC0A3B55-8D8F-44E1-A893-FCCDC6C91BBE}" srcOrd="10" destOrd="0" presId="urn:microsoft.com/office/officeart/2005/8/layout/radial6"/>
    <dgm:cxn modelId="{5D6EEF9B-03BC-46E6-8CE8-AF0D29E94881}" type="presParOf" srcId="{7CDF258A-2874-4CCD-BC63-52DB9ADEAC04}" destId="{334DE3CA-3F4C-4648-BCBC-9145927B0A29}" srcOrd="11" destOrd="0" presId="urn:microsoft.com/office/officeart/2005/8/layout/radial6"/>
    <dgm:cxn modelId="{57788343-9332-448D-ABA0-4E7B71774D52}" type="presParOf" srcId="{7CDF258A-2874-4CCD-BC63-52DB9ADEAC04}" destId="{236E2981-C2D8-4D89-B440-71F2B15CBDE8}"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CCE6F6-63AD-4114-B3BC-B618ADBBEA05}" type="doc">
      <dgm:prSet loTypeId="urn:microsoft.com/office/officeart/2005/8/layout/chevron2" loCatId="process" qsTypeId="urn:microsoft.com/office/officeart/2005/8/quickstyle/3d1" qsCatId="3D" csTypeId="urn:microsoft.com/office/officeart/2005/8/colors/colorful5" csCatId="colorful" phldr="1"/>
      <dgm:spPr/>
      <dgm:t>
        <a:bodyPr/>
        <a:lstStyle/>
        <a:p>
          <a:endParaRPr lang="es-ES"/>
        </a:p>
      </dgm:t>
    </dgm:pt>
    <dgm:pt modelId="{FC724983-BD9A-4509-8CAE-24AE25136F7E}">
      <dgm:prSet phldrT="[Texto]"/>
      <dgm:spPr/>
      <dgm:t>
        <a:bodyPr/>
        <a:lstStyle/>
        <a:p>
          <a:pPr algn="ctr"/>
          <a:r>
            <a:rPr lang="es-CO" dirty="0"/>
            <a:t>Lo Ambiental</a:t>
          </a:r>
          <a:endParaRPr lang="es-ES" dirty="0"/>
        </a:p>
      </dgm:t>
    </dgm:pt>
    <dgm:pt modelId="{5A0296E1-A3BC-4C02-8A4B-D3992EAA76BA}" type="parTrans" cxnId="{1412055D-56C2-434E-A18E-227A20160F31}">
      <dgm:prSet/>
      <dgm:spPr/>
      <dgm:t>
        <a:bodyPr/>
        <a:lstStyle/>
        <a:p>
          <a:pPr algn="just"/>
          <a:endParaRPr lang="es-ES"/>
        </a:p>
      </dgm:t>
    </dgm:pt>
    <dgm:pt modelId="{B5496713-6D8B-459C-8B63-7F6FCA55A649}" type="sibTrans" cxnId="{1412055D-56C2-434E-A18E-227A20160F31}">
      <dgm:prSet/>
      <dgm:spPr/>
      <dgm:t>
        <a:bodyPr/>
        <a:lstStyle/>
        <a:p>
          <a:pPr algn="just"/>
          <a:endParaRPr lang="es-ES"/>
        </a:p>
      </dgm:t>
    </dgm:pt>
    <dgm:pt modelId="{0944186F-AC8F-4E31-9F7A-BD9C06725815}">
      <dgm:prSet phldrT="[Texto]"/>
      <dgm:spPr/>
      <dgm:t>
        <a:bodyPr/>
        <a:lstStyle/>
        <a:p>
          <a:pPr algn="just"/>
          <a:r>
            <a:rPr lang="es-CO" dirty="0"/>
            <a:t>La aglomeración de industrias en un espacio definido provoca un efecto sinérgico de sus impactos ambientales (consumo de recursos naturales y generación de contaminantes) que se evalúan como externalidades (Romero, 2014).</a:t>
          </a:r>
          <a:endParaRPr lang="es-ES" dirty="0"/>
        </a:p>
      </dgm:t>
    </dgm:pt>
    <dgm:pt modelId="{9A8B117B-F154-4C02-8534-1AECAF2C97C7}" type="parTrans" cxnId="{1A94B252-BD7D-4540-BA71-E466035FCC47}">
      <dgm:prSet/>
      <dgm:spPr/>
      <dgm:t>
        <a:bodyPr/>
        <a:lstStyle/>
        <a:p>
          <a:pPr algn="just"/>
          <a:endParaRPr lang="es-ES"/>
        </a:p>
      </dgm:t>
    </dgm:pt>
    <dgm:pt modelId="{F1A7956C-C998-46BB-9740-12C2754C667A}" type="sibTrans" cxnId="{1A94B252-BD7D-4540-BA71-E466035FCC47}">
      <dgm:prSet/>
      <dgm:spPr/>
      <dgm:t>
        <a:bodyPr/>
        <a:lstStyle/>
        <a:p>
          <a:pPr algn="just"/>
          <a:endParaRPr lang="es-ES"/>
        </a:p>
      </dgm:t>
    </dgm:pt>
    <dgm:pt modelId="{BAF13D82-2771-4A9C-A89D-1A18AA4E4C8C}">
      <dgm:prSet phldrT="[Texto]"/>
      <dgm:spPr/>
      <dgm:t>
        <a:bodyPr/>
        <a:lstStyle/>
        <a:p>
          <a:pPr algn="ctr"/>
          <a:r>
            <a:rPr lang="es-CO" dirty="0"/>
            <a:t>Lo Económico</a:t>
          </a:r>
          <a:endParaRPr lang="es-ES" dirty="0"/>
        </a:p>
      </dgm:t>
    </dgm:pt>
    <dgm:pt modelId="{A865393B-E65F-4903-B832-57EC79BCE117}" type="parTrans" cxnId="{D94F1804-69D2-401C-8C70-4F6B8F20B344}">
      <dgm:prSet/>
      <dgm:spPr/>
      <dgm:t>
        <a:bodyPr/>
        <a:lstStyle/>
        <a:p>
          <a:pPr algn="just"/>
          <a:endParaRPr lang="es-ES"/>
        </a:p>
      </dgm:t>
    </dgm:pt>
    <dgm:pt modelId="{B6580A04-A055-4A58-BA9C-8FE9A75DCA41}" type="sibTrans" cxnId="{D94F1804-69D2-401C-8C70-4F6B8F20B344}">
      <dgm:prSet/>
      <dgm:spPr/>
      <dgm:t>
        <a:bodyPr/>
        <a:lstStyle/>
        <a:p>
          <a:pPr algn="just"/>
          <a:endParaRPr lang="es-ES"/>
        </a:p>
      </dgm:t>
    </dgm:pt>
    <dgm:pt modelId="{E151879C-04CB-40B2-8C38-432C820CEB74}">
      <dgm:prSet phldrT="[Texto]"/>
      <dgm:spPr/>
      <dgm:t>
        <a:bodyPr/>
        <a:lstStyle/>
        <a:p>
          <a:pPr algn="just"/>
          <a:r>
            <a:rPr lang="es-CO" dirty="0"/>
            <a:t>Trabajan individualmente en </a:t>
          </a:r>
          <a:r>
            <a:rPr lang="es-CO" b="1" dirty="0"/>
            <a:t>maximizar</a:t>
          </a:r>
          <a:r>
            <a:rPr lang="es-CO" dirty="0"/>
            <a:t> la </a:t>
          </a:r>
          <a:r>
            <a:rPr lang="es-CO" b="1" dirty="0"/>
            <a:t>eficiencia de los procesos productivos </a:t>
          </a:r>
          <a:r>
            <a:rPr lang="es-CO" b="0" dirty="0"/>
            <a:t>para incrementar </a:t>
          </a:r>
          <a:r>
            <a:rPr lang="es-CO" dirty="0"/>
            <a:t>la </a:t>
          </a:r>
          <a:r>
            <a:rPr lang="es-CO" b="1" dirty="0"/>
            <a:t>productividad</a:t>
          </a:r>
          <a:r>
            <a:rPr lang="es-CO" dirty="0"/>
            <a:t> y los </a:t>
          </a:r>
          <a:r>
            <a:rPr lang="es-CO" b="1" dirty="0"/>
            <a:t>beneficios económicos</a:t>
          </a:r>
          <a:r>
            <a:rPr lang="es-CO" dirty="0"/>
            <a:t>. Desperdiciando</a:t>
          </a:r>
          <a:r>
            <a:rPr lang="es-ES_tradnl" dirty="0"/>
            <a:t> las ventajas que ofrece la centralización de infraestructuras y servicios en un área común (Generación de economías de escala) (</a:t>
          </a:r>
          <a:r>
            <a:rPr lang="es-ES_tradnl" dirty="0" err="1"/>
            <a:t>Bakshi</a:t>
          </a:r>
          <a:r>
            <a:rPr lang="es-ES_tradnl" dirty="0"/>
            <a:t> &amp; </a:t>
          </a:r>
          <a:r>
            <a:rPr lang="es-ES_tradnl" dirty="0" err="1"/>
            <a:t>Fiksel</a:t>
          </a:r>
          <a:r>
            <a:rPr lang="es-ES_tradnl" dirty="0"/>
            <a:t>, 2003).</a:t>
          </a:r>
          <a:endParaRPr lang="es-ES" dirty="0"/>
        </a:p>
      </dgm:t>
    </dgm:pt>
    <dgm:pt modelId="{4B75D856-A05D-4329-B57D-010FBB3B5F1D}" type="parTrans" cxnId="{E274D6E3-448D-453C-B460-3C7742E50832}">
      <dgm:prSet/>
      <dgm:spPr/>
      <dgm:t>
        <a:bodyPr/>
        <a:lstStyle/>
        <a:p>
          <a:pPr algn="just"/>
          <a:endParaRPr lang="es-ES"/>
        </a:p>
      </dgm:t>
    </dgm:pt>
    <dgm:pt modelId="{F16A7CE7-152C-407E-B092-BB594B06CDBA}" type="sibTrans" cxnId="{E274D6E3-448D-453C-B460-3C7742E50832}">
      <dgm:prSet/>
      <dgm:spPr/>
      <dgm:t>
        <a:bodyPr/>
        <a:lstStyle/>
        <a:p>
          <a:pPr algn="just"/>
          <a:endParaRPr lang="es-ES"/>
        </a:p>
      </dgm:t>
    </dgm:pt>
    <dgm:pt modelId="{8B23F699-229E-4B0D-A279-B2523380249D}">
      <dgm:prSet phldrT="[Texto]"/>
      <dgm:spPr/>
      <dgm:t>
        <a:bodyPr/>
        <a:lstStyle/>
        <a:p>
          <a:pPr algn="ctr"/>
          <a:r>
            <a:rPr lang="es-CO" dirty="0"/>
            <a:t>Lo Social</a:t>
          </a:r>
          <a:endParaRPr lang="es-ES" dirty="0"/>
        </a:p>
      </dgm:t>
    </dgm:pt>
    <dgm:pt modelId="{7F3DEA8C-173D-4DBC-BED1-5E06A6F0C801}" type="parTrans" cxnId="{F3C272FA-CBD1-4353-9072-FDC6D03CC71F}">
      <dgm:prSet/>
      <dgm:spPr/>
      <dgm:t>
        <a:bodyPr/>
        <a:lstStyle/>
        <a:p>
          <a:pPr algn="just"/>
          <a:endParaRPr lang="es-ES"/>
        </a:p>
      </dgm:t>
    </dgm:pt>
    <dgm:pt modelId="{A2ED3850-0626-481B-9C04-3ACC41001E08}" type="sibTrans" cxnId="{F3C272FA-CBD1-4353-9072-FDC6D03CC71F}">
      <dgm:prSet/>
      <dgm:spPr/>
      <dgm:t>
        <a:bodyPr/>
        <a:lstStyle/>
        <a:p>
          <a:pPr algn="just"/>
          <a:endParaRPr lang="es-ES"/>
        </a:p>
      </dgm:t>
    </dgm:pt>
    <dgm:pt modelId="{72973988-9A85-41E6-A8D2-66CFFA1C7A64}">
      <dgm:prSet phldrT="[Texto]"/>
      <dgm:spPr/>
      <dgm:t>
        <a:bodyPr/>
        <a:lstStyle/>
        <a:p>
          <a:pPr algn="just"/>
          <a:r>
            <a:rPr lang="es-CO" dirty="0"/>
            <a:t>Se concentran en el </a:t>
          </a:r>
          <a:r>
            <a:rPr lang="es-CO" b="1" dirty="0"/>
            <a:t>mejoramiento del ambiente laboral </a:t>
          </a:r>
          <a:r>
            <a:rPr lang="es-CO" b="0" dirty="0"/>
            <a:t>de sus trabajadores </a:t>
          </a:r>
          <a:r>
            <a:rPr lang="es-CO" b="1" dirty="0"/>
            <a:t>dejando de lado la integración de la actividad industrial con su entorno social.</a:t>
          </a:r>
          <a:endParaRPr lang="es-ES" b="1" dirty="0"/>
        </a:p>
      </dgm:t>
    </dgm:pt>
    <dgm:pt modelId="{106E7A47-69C8-4979-BE5A-E623E1C1DAE2}" type="parTrans" cxnId="{2C877891-CE25-4E0E-978A-BBB6CA473425}">
      <dgm:prSet/>
      <dgm:spPr/>
      <dgm:t>
        <a:bodyPr/>
        <a:lstStyle/>
        <a:p>
          <a:pPr algn="just"/>
          <a:endParaRPr lang="es-ES"/>
        </a:p>
      </dgm:t>
    </dgm:pt>
    <dgm:pt modelId="{14B9D283-A55D-413E-9FC2-E14F0B861898}" type="sibTrans" cxnId="{2C877891-CE25-4E0E-978A-BBB6CA473425}">
      <dgm:prSet/>
      <dgm:spPr/>
      <dgm:t>
        <a:bodyPr/>
        <a:lstStyle/>
        <a:p>
          <a:pPr algn="just"/>
          <a:endParaRPr lang="es-ES"/>
        </a:p>
      </dgm:t>
    </dgm:pt>
    <dgm:pt modelId="{CC8BD7A0-B2F1-4D6A-BB46-4EF401021AEC}" type="pres">
      <dgm:prSet presAssocID="{85CCE6F6-63AD-4114-B3BC-B618ADBBEA05}" presName="linearFlow" presStyleCnt="0">
        <dgm:presLayoutVars>
          <dgm:dir/>
          <dgm:animLvl val="lvl"/>
          <dgm:resizeHandles val="exact"/>
        </dgm:presLayoutVars>
      </dgm:prSet>
      <dgm:spPr/>
    </dgm:pt>
    <dgm:pt modelId="{D6AE5FEA-DB36-475C-9FA8-40EC2A6FCC3D}" type="pres">
      <dgm:prSet presAssocID="{FC724983-BD9A-4509-8CAE-24AE25136F7E}" presName="composite" presStyleCnt="0"/>
      <dgm:spPr/>
    </dgm:pt>
    <dgm:pt modelId="{F2777B27-5CC3-40F9-91D2-24374B268747}" type="pres">
      <dgm:prSet presAssocID="{FC724983-BD9A-4509-8CAE-24AE25136F7E}" presName="parentText" presStyleLbl="alignNode1" presStyleIdx="0" presStyleCnt="3">
        <dgm:presLayoutVars>
          <dgm:chMax val="1"/>
          <dgm:bulletEnabled val="1"/>
        </dgm:presLayoutVars>
      </dgm:prSet>
      <dgm:spPr/>
    </dgm:pt>
    <dgm:pt modelId="{90632862-B6E1-49FF-931A-A8EFD18C0016}" type="pres">
      <dgm:prSet presAssocID="{FC724983-BD9A-4509-8CAE-24AE25136F7E}" presName="descendantText" presStyleLbl="alignAcc1" presStyleIdx="0" presStyleCnt="3">
        <dgm:presLayoutVars>
          <dgm:bulletEnabled val="1"/>
        </dgm:presLayoutVars>
      </dgm:prSet>
      <dgm:spPr/>
    </dgm:pt>
    <dgm:pt modelId="{5A9E23BE-42E4-4CAF-89FA-5E04F835CE2E}" type="pres">
      <dgm:prSet presAssocID="{B5496713-6D8B-459C-8B63-7F6FCA55A649}" presName="sp" presStyleCnt="0"/>
      <dgm:spPr/>
    </dgm:pt>
    <dgm:pt modelId="{38214D5E-D6B5-4A15-8A1D-373679F4959B}" type="pres">
      <dgm:prSet presAssocID="{BAF13D82-2771-4A9C-A89D-1A18AA4E4C8C}" presName="composite" presStyleCnt="0"/>
      <dgm:spPr/>
    </dgm:pt>
    <dgm:pt modelId="{2A8CD159-80AF-4331-8E57-1DB7E8737F61}" type="pres">
      <dgm:prSet presAssocID="{BAF13D82-2771-4A9C-A89D-1A18AA4E4C8C}" presName="parentText" presStyleLbl="alignNode1" presStyleIdx="1" presStyleCnt="3">
        <dgm:presLayoutVars>
          <dgm:chMax val="1"/>
          <dgm:bulletEnabled val="1"/>
        </dgm:presLayoutVars>
      </dgm:prSet>
      <dgm:spPr/>
    </dgm:pt>
    <dgm:pt modelId="{2E4B024A-62AA-4F26-8F24-BDC719E19CC7}" type="pres">
      <dgm:prSet presAssocID="{BAF13D82-2771-4A9C-A89D-1A18AA4E4C8C}" presName="descendantText" presStyleLbl="alignAcc1" presStyleIdx="1" presStyleCnt="3">
        <dgm:presLayoutVars>
          <dgm:bulletEnabled val="1"/>
        </dgm:presLayoutVars>
      </dgm:prSet>
      <dgm:spPr/>
    </dgm:pt>
    <dgm:pt modelId="{373D367C-A4D7-4D6E-AA5D-EBC5A5CD22C6}" type="pres">
      <dgm:prSet presAssocID="{B6580A04-A055-4A58-BA9C-8FE9A75DCA41}" presName="sp" presStyleCnt="0"/>
      <dgm:spPr/>
    </dgm:pt>
    <dgm:pt modelId="{56FBBBC1-9D32-4C01-88B9-541691FE4A00}" type="pres">
      <dgm:prSet presAssocID="{8B23F699-229E-4B0D-A279-B2523380249D}" presName="composite" presStyleCnt="0"/>
      <dgm:spPr/>
    </dgm:pt>
    <dgm:pt modelId="{ABA3F88B-6B1E-4B62-941C-BF5C8A69EC09}" type="pres">
      <dgm:prSet presAssocID="{8B23F699-229E-4B0D-A279-B2523380249D}" presName="parentText" presStyleLbl="alignNode1" presStyleIdx="2" presStyleCnt="3">
        <dgm:presLayoutVars>
          <dgm:chMax val="1"/>
          <dgm:bulletEnabled val="1"/>
        </dgm:presLayoutVars>
      </dgm:prSet>
      <dgm:spPr/>
    </dgm:pt>
    <dgm:pt modelId="{5D258C63-E9E7-4AEB-9866-E1E95B31B4D3}" type="pres">
      <dgm:prSet presAssocID="{8B23F699-229E-4B0D-A279-B2523380249D}" presName="descendantText" presStyleLbl="alignAcc1" presStyleIdx="2" presStyleCnt="3">
        <dgm:presLayoutVars>
          <dgm:bulletEnabled val="1"/>
        </dgm:presLayoutVars>
      </dgm:prSet>
      <dgm:spPr/>
    </dgm:pt>
  </dgm:ptLst>
  <dgm:cxnLst>
    <dgm:cxn modelId="{D94F1804-69D2-401C-8C70-4F6B8F20B344}" srcId="{85CCE6F6-63AD-4114-B3BC-B618ADBBEA05}" destId="{BAF13D82-2771-4A9C-A89D-1A18AA4E4C8C}" srcOrd="1" destOrd="0" parTransId="{A865393B-E65F-4903-B832-57EC79BCE117}" sibTransId="{B6580A04-A055-4A58-BA9C-8FE9A75DCA41}"/>
    <dgm:cxn modelId="{1769C112-F128-420F-941C-EE9580456673}" type="presOf" srcId="{E151879C-04CB-40B2-8C38-432C820CEB74}" destId="{2E4B024A-62AA-4F26-8F24-BDC719E19CC7}" srcOrd="0" destOrd="0" presId="urn:microsoft.com/office/officeart/2005/8/layout/chevron2"/>
    <dgm:cxn modelId="{E54A152A-A086-45B2-BD8B-316DFE5FCFD8}" type="presOf" srcId="{8B23F699-229E-4B0D-A279-B2523380249D}" destId="{ABA3F88B-6B1E-4B62-941C-BF5C8A69EC09}" srcOrd="0" destOrd="0" presId="urn:microsoft.com/office/officeart/2005/8/layout/chevron2"/>
    <dgm:cxn modelId="{1A94B252-BD7D-4540-BA71-E466035FCC47}" srcId="{FC724983-BD9A-4509-8CAE-24AE25136F7E}" destId="{0944186F-AC8F-4E31-9F7A-BD9C06725815}" srcOrd="0" destOrd="0" parTransId="{9A8B117B-F154-4C02-8534-1AECAF2C97C7}" sibTransId="{F1A7956C-C998-46BB-9740-12C2754C667A}"/>
    <dgm:cxn modelId="{1412055D-56C2-434E-A18E-227A20160F31}" srcId="{85CCE6F6-63AD-4114-B3BC-B618ADBBEA05}" destId="{FC724983-BD9A-4509-8CAE-24AE25136F7E}" srcOrd="0" destOrd="0" parTransId="{5A0296E1-A3BC-4C02-8A4B-D3992EAA76BA}" sibTransId="{B5496713-6D8B-459C-8B63-7F6FCA55A649}"/>
    <dgm:cxn modelId="{91309474-603D-437F-945F-C9617BCAB7A7}" type="presOf" srcId="{85CCE6F6-63AD-4114-B3BC-B618ADBBEA05}" destId="{CC8BD7A0-B2F1-4D6A-BB46-4EF401021AEC}" srcOrd="0" destOrd="0" presId="urn:microsoft.com/office/officeart/2005/8/layout/chevron2"/>
    <dgm:cxn modelId="{2C877891-CE25-4E0E-978A-BBB6CA473425}" srcId="{8B23F699-229E-4B0D-A279-B2523380249D}" destId="{72973988-9A85-41E6-A8D2-66CFFA1C7A64}" srcOrd="0" destOrd="0" parTransId="{106E7A47-69C8-4979-BE5A-E623E1C1DAE2}" sibTransId="{14B9D283-A55D-413E-9FC2-E14F0B861898}"/>
    <dgm:cxn modelId="{77F0A3A6-AF0F-4247-8DCF-04309F4DA729}" type="presOf" srcId="{BAF13D82-2771-4A9C-A89D-1A18AA4E4C8C}" destId="{2A8CD159-80AF-4331-8E57-1DB7E8737F61}" srcOrd="0" destOrd="0" presId="urn:microsoft.com/office/officeart/2005/8/layout/chevron2"/>
    <dgm:cxn modelId="{786713B5-81C3-4196-A200-D4DC3DB6819D}" type="presOf" srcId="{FC724983-BD9A-4509-8CAE-24AE25136F7E}" destId="{F2777B27-5CC3-40F9-91D2-24374B268747}" srcOrd="0" destOrd="0" presId="urn:microsoft.com/office/officeart/2005/8/layout/chevron2"/>
    <dgm:cxn modelId="{E274D6E3-448D-453C-B460-3C7742E50832}" srcId="{BAF13D82-2771-4A9C-A89D-1A18AA4E4C8C}" destId="{E151879C-04CB-40B2-8C38-432C820CEB74}" srcOrd="0" destOrd="0" parTransId="{4B75D856-A05D-4329-B57D-010FBB3B5F1D}" sibTransId="{F16A7CE7-152C-407E-B092-BB594B06CDBA}"/>
    <dgm:cxn modelId="{BB5856F8-E89C-427A-A8A7-6B150DD1F655}" type="presOf" srcId="{0944186F-AC8F-4E31-9F7A-BD9C06725815}" destId="{90632862-B6E1-49FF-931A-A8EFD18C0016}" srcOrd="0" destOrd="0" presId="urn:microsoft.com/office/officeart/2005/8/layout/chevron2"/>
    <dgm:cxn modelId="{F3C272FA-CBD1-4353-9072-FDC6D03CC71F}" srcId="{85CCE6F6-63AD-4114-B3BC-B618ADBBEA05}" destId="{8B23F699-229E-4B0D-A279-B2523380249D}" srcOrd="2" destOrd="0" parTransId="{7F3DEA8C-173D-4DBC-BED1-5E06A6F0C801}" sibTransId="{A2ED3850-0626-481B-9C04-3ACC41001E08}"/>
    <dgm:cxn modelId="{AE0D95FF-F8FC-4FEF-AEB2-F01B0D8EA062}" type="presOf" srcId="{72973988-9A85-41E6-A8D2-66CFFA1C7A64}" destId="{5D258C63-E9E7-4AEB-9866-E1E95B31B4D3}" srcOrd="0" destOrd="0" presId="urn:microsoft.com/office/officeart/2005/8/layout/chevron2"/>
    <dgm:cxn modelId="{FCCF25BB-EEF3-4D74-8959-541902C41121}" type="presParOf" srcId="{CC8BD7A0-B2F1-4D6A-BB46-4EF401021AEC}" destId="{D6AE5FEA-DB36-475C-9FA8-40EC2A6FCC3D}" srcOrd="0" destOrd="0" presId="urn:microsoft.com/office/officeart/2005/8/layout/chevron2"/>
    <dgm:cxn modelId="{AD5E7241-8F10-462E-90CA-A13E95C98F1D}" type="presParOf" srcId="{D6AE5FEA-DB36-475C-9FA8-40EC2A6FCC3D}" destId="{F2777B27-5CC3-40F9-91D2-24374B268747}" srcOrd="0" destOrd="0" presId="urn:microsoft.com/office/officeart/2005/8/layout/chevron2"/>
    <dgm:cxn modelId="{6CB70964-A80D-48C1-B0DB-ADC7FBE00820}" type="presParOf" srcId="{D6AE5FEA-DB36-475C-9FA8-40EC2A6FCC3D}" destId="{90632862-B6E1-49FF-931A-A8EFD18C0016}" srcOrd="1" destOrd="0" presId="urn:microsoft.com/office/officeart/2005/8/layout/chevron2"/>
    <dgm:cxn modelId="{F65850C8-2355-4E7E-A267-5729DC26D6C6}" type="presParOf" srcId="{CC8BD7A0-B2F1-4D6A-BB46-4EF401021AEC}" destId="{5A9E23BE-42E4-4CAF-89FA-5E04F835CE2E}" srcOrd="1" destOrd="0" presId="urn:microsoft.com/office/officeart/2005/8/layout/chevron2"/>
    <dgm:cxn modelId="{B5D7846B-AF72-4520-9783-3791039E489F}" type="presParOf" srcId="{CC8BD7A0-B2F1-4D6A-BB46-4EF401021AEC}" destId="{38214D5E-D6B5-4A15-8A1D-373679F4959B}" srcOrd="2" destOrd="0" presId="urn:microsoft.com/office/officeart/2005/8/layout/chevron2"/>
    <dgm:cxn modelId="{E4BE6207-2377-4985-9780-20A9D1A354AC}" type="presParOf" srcId="{38214D5E-D6B5-4A15-8A1D-373679F4959B}" destId="{2A8CD159-80AF-4331-8E57-1DB7E8737F61}" srcOrd="0" destOrd="0" presId="urn:microsoft.com/office/officeart/2005/8/layout/chevron2"/>
    <dgm:cxn modelId="{56027452-DB21-44AE-991E-A8850DAA2F8D}" type="presParOf" srcId="{38214D5E-D6B5-4A15-8A1D-373679F4959B}" destId="{2E4B024A-62AA-4F26-8F24-BDC719E19CC7}" srcOrd="1" destOrd="0" presId="urn:microsoft.com/office/officeart/2005/8/layout/chevron2"/>
    <dgm:cxn modelId="{FD9397E5-93D2-43CB-834D-16832C3AB255}" type="presParOf" srcId="{CC8BD7A0-B2F1-4D6A-BB46-4EF401021AEC}" destId="{373D367C-A4D7-4D6E-AA5D-EBC5A5CD22C6}" srcOrd="3" destOrd="0" presId="urn:microsoft.com/office/officeart/2005/8/layout/chevron2"/>
    <dgm:cxn modelId="{F48B51C6-C49B-477B-9B53-A3DDFE7AF87D}" type="presParOf" srcId="{CC8BD7A0-B2F1-4D6A-BB46-4EF401021AEC}" destId="{56FBBBC1-9D32-4C01-88B9-541691FE4A00}" srcOrd="4" destOrd="0" presId="urn:microsoft.com/office/officeart/2005/8/layout/chevron2"/>
    <dgm:cxn modelId="{C5F0E224-72D3-4EF8-BB28-298EECCEB7F7}" type="presParOf" srcId="{56FBBBC1-9D32-4C01-88B9-541691FE4A00}" destId="{ABA3F88B-6B1E-4B62-941C-BF5C8A69EC09}" srcOrd="0" destOrd="0" presId="urn:microsoft.com/office/officeart/2005/8/layout/chevron2"/>
    <dgm:cxn modelId="{995F36D4-E406-4B3F-B8E7-8663FA7D9513}" type="presParOf" srcId="{56FBBBC1-9D32-4C01-88B9-541691FE4A00}" destId="{5D258C63-E9E7-4AEB-9866-E1E95B31B4D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AE8CBE-468D-4893-9AA7-DEB5FF34008C}" type="doc">
      <dgm:prSet loTypeId="urn:microsoft.com/office/officeart/2005/8/layout/list1" loCatId="list" qsTypeId="urn:microsoft.com/office/officeart/2005/8/quickstyle/3d1" qsCatId="3D" csTypeId="urn:microsoft.com/office/officeart/2005/8/colors/colorful5" csCatId="colorful" phldr="1"/>
      <dgm:spPr/>
      <dgm:t>
        <a:bodyPr/>
        <a:lstStyle/>
        <a:p>
          <a:endParaRPr lang="es-ES"/>
        </a:p>
      </dgm:t>
    </dgm:pt>
    <dgm:pt modelId="{BB8866A5-AA26-4164-A373-8861FBAAE57B}">
      <dgm:prSet phldrT="[Texto]"/>
      <dgm:spPr/>
      <dgm:t>
        <a:bodyPr/>
        <a:lstStyle/>
        <a:p>
          <a:r>
            <a:rPr lang="es-CO" dirty="0"/>
            <a:t>Urbanizaciones Industriales</a:t>
          </a:r>
          <a:endParaRPr lang="es-ES" dirty="0"/>
        </a:p>
      </dgm:t>
    </dgm:pt>
    <dgm:pt modelId="{C69AF898-F97D-4CCC-A024-CD67B39A5FEF}" type="parTrans" cxnId="{AC7A6A4A-AE37-402B-B914-1024CF230CCD}">
      <dgm:prSet/>
      <dgm:spPr/>
      <dgm:t>
        <a:bodyPr/>
        <a:lstStyle/>
        <a:p>
          <a:endParaRPr lang="es-ES"/>
        </a:p>
      </dgm:t>
    </dgm:pt>
    <dgm:pt modelId="{52917C09-D919-4B3B-B78C-061C0020E697}" type="sibTrans" cxnId="{AC7A6A4A-AE37-402B-B914-1024CF230CCD}">
      <dgm:prSet/>
      <dgm:spPr/>
      <dgm:t>
        <a:bodyPr/>
        <a:lstStyle/>
        <a:p>
          <a:endParaRPr lang="es-ES"/>
        </a:p>
      </dgm:t>
    </dgm:pt>
    <dgm:pt modelId="{AE24B1AF-39C2-42D2-B684-0CF76639F262}">
      <dgm:prSet phldrT="[Texto]"/>
      <dgm:spPr/>
      <dgm:t>
        <a:bodyPr/>
        <a:lstStyle/>
        <a:p>
          <a:r>
            <a:rPr lang="es-CO" dirty="0"/>
            <a:t>Parques Industriales</a:t>
          </a:r>
          <a:endParaRPr lang="es-ES" dirty="0"/>
        </a:p>
      </dgm:t>
    </dgm:pt>
    <dgm:pt modelId="{6C05C72B-BBDC-486D-9BA1-91F4E9C7D0DF}" type="parTrans" cxnId="{8942914F-B7CA-4ECA-973A-F82362A7502B}">
      <dgm:prSet/>
      <dgm:spPr/>
      <dgm:t>
        <a:bodyPr/>
        <a:lstStyle/>
        <a:p>
          <a:endParaRPr lang="es-ES"/>
        </a:p>
      </dgm:t>
    </dgm:pt>
    <dgm:pt modelId="{0F561BDC-ABDE-46CB-81D4-E78F96064EE4}" type="sibTrans" cxnId="{8942914F-B7CA-4ECA-973A-F82362A7502B}">
      <dgm:prSet/>
      <dgm:spPr/>
      <dgm:t>
        <a:bodyPr/>
        <a:lstStyle/>
        <a:p>
          <a:endParaRPr lang="es-ES"/>
        </a:p>
      </dgm:t>
    </dgm:pt>
    <dgm:pt modelId="{4334690E-D6DD-407C-ABD4-DC6ACAE2A4D3}">
      <dgm:prSet phldrT="[Texto]"/>
      <dgm:spPr/>
      <dgm:t>
        <a:bodyPr/>
        <a:lstStyle/>
        <a:p>
          <a:r>
            <a:rPr lang="es-CO" dirty="0"/>
            <a:t>Zonas francas</a:t>
          </a:r>
          <a:endParaRPr lang="es-ES" dirty="0"/>
        </a:p>
      </dgm:t>
    </dgm:pt>
    <dgm:pt modelId="{06BFF32A-CD5E-47C3-A92C-76259799704D}" type="parTrans" cxnId="{E6F6D61C-2742-40CA-8461-30FC8E5DDAB8}">
      <dgm:prSet/>
      <dgm:spPr/>
      <dgm:t>
        <a:bodyPr/>
        <a:lstStyle/>
        <a:p>
          <a:endParaRPr lang="es-ES"/>
        </a:p>
      </dgm:t>
    </dgm:pt>
    <dgm:pt modelId="{3CC24F8D-8C82-4F2B-A0CF-2EEF3CF1CBC0}" type="sibTrans" cxnId="{E6F6D61C-2742-40CA-8461-30FC8E5DDAB8}">
      <dgm:prSet/>
      <dgm:spPr/>
      <dgm:t>
        <a:bodyPr/>
        <a:lstStyle/>
        <a:p>
          <a:endParaRPr lang="es-ES"/>
        </a:p>
      </dgm:t>
    </dgm:pt>
    <dgm:pt modelId="{6DE66CE1-8046-493E-BC40-A2999EC32D5C}" type="pres">
      <dgm:prSet presAssocID="{5FAE8CBE-468D-4893-9AA7-DEB5FF34008C}" presName="linear" presStyleCnt="0">
        <dgm:presLayoutVars>
          <dgm:dir/>
          <dgm:animLvl val="lvl"/>
          <dgm:resizeHandles val="exact"/>
        </dgm:presLayoutVars>
      </dgm:prSet>
      <dgm:spPr/>
    </dgm:pt>
    <dgm:pt modelId="{37C3D02E-68CC-4602-8340-413C3435F3D9}" type="pres">
      <dgm:prSet presAssocID="{BB8866A5-AA26-4164-A373-8861FBAAE57B}" presName="parentLin" presStyleCnt="0"/>
      <dgm:spPr/>
    </dgm:pt>
    <dgm:pt modelId="{117D36B5-4249-4581-A246-BD42D267A1E5}" type="pres">
      <dgm:prSet presAssocID="{BB8866A5-AA26-4164-A373-8861FBAAE57B}" presName="parentLeftMargin" presStyleLbl="node1" presStyleIdx="0" presStyleCnt="3"/>
      <dgm:spPr/>
    </dgm:pt>
    <dgm:pt modelId="{AA1C6D75-7BD2-47C3-A2D4-8DC951477153}" type="pres">
      <dgm:prSet presAssocID="{BB8866A5-AA26-4164-A373-8861FBAAE57B}" presName="parentText" presStyleLbl="node1" presStyleIdx="0" presStyleCnt="3">
        <dgm:presLayoutVars>
          <dgm:chMax val="0"/>
          <dgm:bulletEnabled val="1"/>
        </dgm:presLayoutVars>
      </dgm:prSet>
      <dgm:spPr/>
    </dgm:pt>
    <dgm:pt modelId="{7F9BFA2E-1C4B-423F-8FAB-78719CF9AC3F}" type="pres">
      <dgm:prSet presAssocID="{BB8866A5-AA26-4164-A373-8861FBAAE57B}" presName="negativeSpace" presStyleCnt="0"/>
      <dgm:spPr/>
    </dgm:pt>
    <dgm:pt modelId="{9D41A587-2E48-4BF6-A786-63C738AF075D}" type="pres">
      <dgm:prSet presAssocID="{BB8866A5-AA26-4164-A373-8861FBAAE57B}" presName="childText" presStyleLbl="conFgAcc1" presStyleIdx="0" presStyleCnt="3">
        <dgm:presLayoutVars>
          <dgm:bulletEnabled val="1"/>
        </dgm:presLayoutVars>
      </dgm:prSet>
      <dgm:spPr/>
    </dgm:pt>
    <dgm:pt modelId="{A57EA914-FE26-4730-8EB9-8104C7EA9B64}" type="pres">
      <dgm:prSet presAssocID="{52917C09-D919-4B3B-B78C-061C0020E697}" presName="spaceBetweenRectangles" presStyleCnt="0"/>
      <dgm:spPr/>
    </dgm:pt>
    <dgm:pt modelId="{2DA2DF46-EEF3-4589-8F11-85AF6E86B7DA}" type="pres">
      <dgm:prSet presAssocID="{AE24B1AF-39C2-42D2-B684-0CF76639F262}" presName="parentLin" presStyleCnt="0"/>
      <dgm:spPr/>
    </dgm:pt>
    <dgm:pt modelId="{5A674F01-1638-4A16-A42F-5527BA51BFDB}" type="pres">
      <dgm:prSet presAssocID="{AE24B1AF-39C2-42D2-B684-0CF76639F262}" presName="parentLeftMargin" presStyleLbl="node1" presStyleIdx="0" presStyleCnt="3"/>
      <dgm:spPr/>
    </dgm:pt>
    <dgm:pt modelId="{C09846F2-E61C-4603-B34B-E7130B96C4CA}" type="pres">
      <dgm:prSet presAssocID="{AE24B1AF-39C2-42D2-B684-0CF76639F262}" presName="parentText" presStyleLbl="node1" presStyleIdx="1" presStyleCnt="3">
        <dgm:presLayoutVars>
          <dgm:chMax val="0"/>
          <dgm:bulletEnabled val="1"/>
        </dgm:presLayoutVars>
      </dgm:prSet>
      <dgm:spPr/>
    </dgm:pt>
    <dgm:pt modelId="{85D669A9-5A1E-4EDA-85F8-9500F543926E}" type="pres">
      <dgm:prSet presAssocID="{AE24B1AF-39C2-42D2-B684-0CF76639F262}" presName="negativeSpace" presStyleCnt="0"/>
      <dgm:spPr/>
    </dgm:pt>
    <dgm:pt modelId="{DE2485B6-7BBF-46E8-9B68-0BAB6036506C}" type="pres">
      <dgm:prSet presAssocID="{AE24B1AF-39C2-42D2-B684-0CF76639F262}" presName="childText" presStyleLbl="conFgAcc1" presStyleIdx="1" presStyleCnt="3">
        <dgm:presLayoutVars>
          <dgm:bulletEnabled val="1"/>
        </dgm:presLayoutVars>
      </dgm:prSet>
      <dgm:spPr/>
    </dgm:pt>
    <dgm:pt modelId="{DE367526-DEE4-473C-9CDB-8D976472F8DD}" type="pres">
      <dgm:prSet presAssocID="{0F561BDC-ABDE-46CB-81D4-E78F96064EE4}" presName="spaceBetweenRectangles" presStyleCnt="0"/>
      <dgm:spPr/>
    </dgm:pt>
    <dgm:pt modelId="{B1D8C40C-26D6-416B-9EF5-6AC8B153435D}" type="pres">
      <dgm:prSet presAssocID="{4334690E-D6DD-407C-ABD4-DC6ACAE2A4D3}" presName="parentLin" presStyleCnt="0"/>
      <dgm:spPr/>
    </dgm:pt>
    <dgm:pt modelId="{2D1F1543-13E8-40C4-9B5F-532C6598E76F}" type="pres">
      <dgm:prSet presAssocID="{4334690E-D6DD-407C-ABD4-DC6ACAE2A4D3}" presName="parentLeftMargin" presStyleLbl="node1" presStyleIdx="1" presStyleCnt="3"/>
      <dgm:spPr/>
    </dgm:pt>
    <dgm:pt modelId="{69FFAA2E-5960-4167-BCA9-9332BB5A2221}" type="pres">
      <dgm:prSet presAssocID="{4334690E-D6DD-407C-ABD4-DC6ACAE2A4D3}" presName="parentText" presStyleLbl="node1" presStyleIdx="2" presStyleCnt="3">
        <dgm:presLayoutVars>
          <dgm:chMax val="0"/>
          <dgm:bulletEnabled val="1"/>
        </dgm:presLayoutVars>
      </dgm:prSet>
      <dgm:spPr/>
    </dgm:pt>
    <dgm:pt modelId="{D321794A-2EA0-4F33-919F-2312D67F7394}" type="pres">
      <dgm:prSet presAssocID="{4334690E-D6DD-407C-ABD4-DC6ACAE2A4D3}" presName="negativeSpace" presStyleCnt="0"/>
      <dgm:spPr/>
    </dgm:pt>
    <dgm:pt modelId="{3FF5D526-7622-4154-B9A2-DCFC65616C65}" type="pres">
      <dgm:prSet presAssocID="{4334690E-D6DD-407C-ABD4-DC6ACAE2A4D3}" presName="childText" presStyleLbl="conFgAcc1" presStyleIdx="2" presStyleCnt="3">
        <dgm:presLayoutVars>
          <dgm:bulletEnabled val="1"/>
        </dgm:presLayoutVars>
      </dgm:prSet>
      <dgm:spPr/>
    </dgm:pt>
  </dgm:ptLst>
  <dgm:cxnLst>
    <dgm:cxn modelId="{E6F6D61C-2742-40CA-8461-30FC8E5DDAB8}" srcId="{5FAE8CBE-468D-4893-9AA7-DEB5FF34008C}" destId="{4334690E-D6DD-407C-ABD4-DC6ACAE2A4D3}" srcOrd="2" destOrd="0" parTransId="{06BFF32A-CD5E-47C3-A92C-76259799704D}" sibTransId="{3CC24F8D-8C82-4F2B-A0CF-2EEF3CF1CBC0}"/>
    <dgm:cxn modelId="{AC7A6A4A-AE37-402B-B914-1024CF230CCD}" srcId="{5FAE8CBE-468D-4893-9AA7-DEB5FF34008C}" destId="{BB8866A5-AA26-4164-A373-8861FBAAE57B}" srcOrd="0" destOrd="0" parTransId="{C69AF898-F97D-4CCC-A024-CD67B39A5FEF}" sibTransId="{52917C09-D919-4B3B-B78C-061C0020E697}"/>
    <dgm:cxn modelId="{8942914F-B7CA-4ECA-973A-F82362A7502B}" srcId="{5FAE8CBE-468D-4893-9AA7-DEB5FF34008C}" destId="{AE24B1AF-39C2-42D2-B684-0CF76639F262}" srcOrd="1" destOrd="0" parTransId="{6C05C72B-BBDC-486D-9BA1-91F4E9C7D0DF}" sibTransId="{0F561BDC-ABDE-46CB-81D4-E78F96064EE4}"/>
    <dgm:cxn modelId="{E42C7369-1FCE-49C0-9C97-3CF1E7844484}" type="presOf" srcId="{AE24B1AF-39C2-42D2-B684-0CF76639F262}" destId="{C09846F2-E61C-4603-B34B-E7130B96C4CA}" srcOrd="1" destOrd="0" presId="urn:microsoft.com/office/officeart/2005/8/layout/list1"/>
    <dgm:cxn modelId="{AB713486-E2D0-4180-B32D-6EBB5FF91161}" type="presOf" srcId="{AE24B1AF-39C2-42D2-B684-0CF76639F262}" destId="{5A674F01-1638-4A16-A42F-5527BA51BFDB}" srcOrd="0" destOrd="0" presId="urn:microsoft.com/office/officeart/2005/8/layout/list1"/>
    <dgm:cxn modelId="{BBA94287-2ED4-4CB8-A36F-25AC723B6B06}" type="presOf" srcId="{BB8866A5-AA26-4164-A373-8861FBAAE57B}" destId="{117D36B5-4249-4581-A246-BD42D267A1E5}" srcOrd="0" destOrd="0" presId="urn:microsoft.com/office/officeart/2005/8/layout/list1"/>
    <dgm:cxn modelId="{7E8B749E-95B3-482E-8C90-CED21829695A}" type="presOf" srcId="{4334690E-D6DD-407C-ABD4-DC6ACAE2A4D3}" destId="{69FFAA2E-5960-4167-BCA9-9332BB5A2221}" srcOrd="1" destOrd="0" presId="urn:microsoft.com/office/officeart/2005/8/layout/list1"/>
    <dgm:cxn modelId="{8BEAD9BF-DAED-4528-8345-997BF054BD17}" type="presOf" srcId="{5FAE8CBE-468D-4893-9AA7-DEB5FF34008C}" destId="{6DE66CE1-8046-493E-BC40-A2999EC32D5C}" srcOrd="0" destOrd="0" presId="urn:microsoft.com/office/officeart/2005/8/layout/list1"/>
    <dgm:cxn modelId="{64626FC7-FAEC-4275-A5E2-7EC31D081A37}" type="presOf" srcId="{BB8866A5-AA26-4164-A373-8861FBAAE57B}" destId="{AA1C6D75-7BD2-47C3-A2D4-8DC951477153}" srcOrd="1" destOrd="0" presId="urn:microsoft.com/office/officeart/2005/8/layout/list1"/>
    <dgm:cxn modelId="{0D4DA3D1-65EE-4936-8A5D-3EA03256D3B9}" type="presOf" srcId="{4334690E-D6DD-407C-ABD4-DC6ACAE2A4D3}" destId="{2D1F1543-13E8-40C4-9B5F-532C6598E76F}" srcOrd="0" destOrd="0" presId="urn:microsoft.com/office/officeart/2005/8/layout/list1"/>
    <dgm:cxn modelId="{F90B2B73-D30E-4F82-B0C1-783A7598FAC2}" type="presParOf" srcId="{6DE66CE1-8046-493E-BC40-A2999EC32D5C}" destId="{37C3D02E-68CC-4602-8340-413C3435F3D9}" srcOrd="0" destOrd="0" presId="urn:microsoft.com/office/officeart/2005/8/layout/list1"/>
    <dgm:cxn modelId="{A9472BDE-D511-4C54-A61B-C205E37A0791}" type="presParOf" srcId="{37C3D02E-68CC-4602-8340-413C3435F3D9}" destId="{117D36B5-4249-4581-A246-BD42D267A1E5}" srcOrd="0" destOrd="0" presId="urn:microsoft.com/office/officeart/2005/8/layout/list1"/>
    <dgm:cxn modelId="{F1AF93C9-614B-48F2-88F6-A4C8A4829EEB}" type="presParOf" srcId="{37C3D02E-68CC-4602-8340-413C3435F3D9}" destId="{AA1C6D75-7BD2-47C3-A2D4-8DC951477153}" srcOrd="1" destOrd="0" presId="urn:microsoft.com/office/officeart/2005/8/layout/list1"/>
    <dgm:cxn modelId="{15F4218D-597B-4BE8-A09D-E4D2143E7345}" type="presParOf" srcId="{6DE66CE1-8046-493E-BC40-A2999EC32D5C}" destId="{7F9BFA2E-1C4B-423F-8FAB-78719CF9AC3F}" srcOrd="1" destOrd="0" presId="urn:microsoft.com/office/officeart/2005/8/layout/list1"/>
    <dgm:cxn modelId="{15D023AB-FEE5-42D5-806C-CB4244CE479B}" type="presParOf" srcId="{6DE66CE1-8046-493E-BC40-A2999EC32D5C}" destId="{9D41A587-2E48-4BF6-A786-63C738AF075D}" srcOrd="2" destOrd="0" presId="urn:microsoft.com/office/officeart/2005/8/layout/list1"/>
    <dgm:cxn modelId="{7CDE181B-5755-40D5-91F5-109462B05161}" type="presParOf" srcId="{6DE66CE1-8046-493E-BC40-A2999EC32D5C}" destId="{A57EA914-FE26-4730-8EB9-8104C7EA9B64}" srcOrd="3" destOrd="0" presId="urn:microsoft.com/office/officeart/2005/8/layout/list1"/>
    <dgm:cxn modelId="{B6E524A3-A24F-4158-845B-F2F03F569CD6}" type="presParOf" srcId="{6DE66CE1-8046-493E-BC40-A2999EC32D5C}" destId="{2DA2DF46-EEF3-4589-8F11-85AF6E86B7DA}" srcOrd="4" destOrd="0" presId="urn:microsoft.com/office/officeart/2005/8/layout/list1"/>
    <dgm:cxn modelId="{07C9D047-0B73-48F1-88D0-0842547633F6}" type="presParOf" srcId="{2DA2DF46-EEF3-4589-8F11-85AF6E86B7DA}" destId="{5A674F01-1638-4A16-A42F-5527BA51BFDB}" srcOrd="0" destOrd="0" presId="urn:microsoft.com/office/officeart/2005/8/layout/list1"/>
    <dgm:cxn modelId="{11846286-663C-482A-87EA-6F8EEF1DCCA7}" type="presParOf" srcId="{2DA2DF46-EEF3-4589-8F11-85AF6E86B7DA}" destId="{C09846F2-E61C-4603-B34B-E7130B96C4CA}" srcOrd="1" destOrd="0" presId="urn:microsoft.com/office/officeart/2005/8/layout/list1"/>
    <dgm:cxn modelId="{82BFF191-60F0-4A9B-9A45-A33E2FC78D51}" type="presParOf" srcId="{6DE66CE1-8046-493E-BC40-A2999EC32D5C}" destId="{85D669A9-5A1E-4EDA-85F8-9500F543926E}" srcOrd="5" destOrd="0" presId="urn:microsoft.com/office/officeart/2005/8/layout/list1"/>
    <dgm:cxn modelId="{AB0BECB5-F4D0-41EE-A684-DA589335C8A5}" type="presParOf" srcId="{6DE66CE1-8046-493E-BC40-A2999EC32D5C}" destId="{DE2485B6-7BBF-46E8-9B68-0BAB6036506C}" srcOrd="6" destOrd="0" presId="urn:microsoft.com/office/officeart/2005/8/layout/list1"/>
    <dgm:cxn modelId="{5CCB2450-1C05-49F3-8E9E-1902FC5AFECB}" type="presParOf" srcId="{6DE66CE1-8046-493E-BC40-A2999EC32D5C}" destId="{DE367526-DEE4-473C-9CDB-8D976472F8DD}" srcOrd="7" destOrd="0" presId="urn:microsoft.com/office/officeart/2005/8/layout/list1"/>
    <dgm:cxn modelId="{D6806B4E-2494-4EAB-ADE5-C100EF9049CD}" type="presParOf" srcId="{6DE66CE1-8046-493E-BC40-A2999EC32D5C}" destId="{B1D8C40C-26D6-416B-9EF5-6AC8B153435D}" srcOrd="8" destOrd="0" presId="urn:microsoft.com/office/officeart/2005/8/layout/list1"/>
    <dgm:cxn modelId="{65144980-0C86-492C-A373-0B0489347CE7}" type="presParOf" srcId="{B1D8C40C-26D6-416B-9EF5-6AC8B153435D}" destId="{2D1F1543-13E8-40C4-9B5F-532C6598E76F}" srcOrd="0" destOrd="0" presId="urn:microsoft.com/office/officeart/2005/8/layout/list1"/>
    <dgm:cxn modelId="{3D776248-2997-4149-8BDE-CF1406360C77}" type="presParOf" srcId="{B1D8C40C-26D6-416B-9EF5-6AC8B153435D}" destId="{69FFAA2E-5960-4167-BCA9-9332BB5A2221}" srcOrd="1" destOrd="0" presId="urn:microsoft.com/office/officeart/2005/8/layout/list1"/>
    <dgm:cxn modelId="{4EE33E92-6FF3-4FB7-8934-8D0931DFC8AE}" type="presParOf" srcId="{6DE66CE1-8046-493E-BC40-A2999EC32D5C}" destId="{D321794A-2EA0-4F33-919F-2312D67F7394}" srcOrd="9" destOrd="0" presId="urn:microsoft.com/office/officeart/2005/8/layout/list1"/>
    <dgm:cxn modelId="{65A93239-B999-4DD1-A13F-FF0C136ADF02}" type="presParOf" srcId="{6DE66CE1-8046-493E-BC40-A2999EC32D5C}" destId="{3FF5D526-7622-4154-B9A2-DCFC65616C65}"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6B61B85-4B8D-44AD-903F-1569D5A7A143}" type="doc">
      <dgm:prSet loTypeId="urn:microsoft.com/office/officeart/2005/8/layout/orgChart1" loCatId="hierarchy" qsTypeId="urn:microsoft.com/office/officeart/2005/8/quickstyle/3d1" qsCatId="3D" csTypeId="urn:microsoft.com/office/officeart/2005/8/colors/colorful4" csCatId="colorful" phldr="1"/>
      <dgm:spPr/>
      <dgm:t>
        <a:bodyPr/>
        <a:lstStyle/>
        <a:p>
          <a:endParaRPr lang="es-ES"/>
        </a:p>
      </dgm:t>
    </dgm:pt>
    <dgm:pt modelId="{4FD2750E-2148-44AF-B571-2E6A59F6D537}">
      <dgm:prSet phldrT="[Texto]"/>
      <dgm:spPr/>
      <dgm:t>
        <a:bodyPr/>
        <a:lstStyle/>
        <a:p>
          <a:r>
            <a:rPr lang="es-CO" dirty="0"/>
            <a:t>PEI</a:t>
          </a:r>
          <a:endParaRPr lang="es-ES" dirty="0"/>
        </a:p>
      </dgm:t>
    </dgm:pt>
    <dgm:pt modelId="{1FB474D7-F097-422F-9F35-8A71472A04BB}" type="parTrans" cxnId="{B0312976-6ABB-4F04-B709-5D9651CBBD03}">
      <dgm:prSet/>
      <dgm:spPr/>
      <dgm:t>
        <a:bodyPr/>
        <a:lstStyle/>
        <a:p>
          <a:endParaRPr lang="es-ES"/>
        </a:p>
      </dgm:t>
    </dgm:pt>
    <dgm:pt modelId="{D34FA193-81EB-4372-97BA-51B08BF28AA0}" type="sibTrans" cxnId="{B0312976-6ABB-4F04-B709-5D9651CBBD03}">
      <dgm:prSet/>
      <dgm:spPr/>
      <dgm:t>
        <a:bodyPr/>
        <a:lstStyle/>
        <a:p>
          <a:endParaRPr lang="es-ES"/>
        </a:p>
      </dgm:t>
    </dgm:pt>
    <dgm:pt modelId="{875F7743-1E7C-49B7-8474-53AEED31946C}">
      <dgm:prSet phldrT="[Texto]"/>
      <dgm:spPr/>
      <dgm:t>
        <a:bodyPr/>
        <a:lstStyle/>
        <a:p>
          <a:r>
            <a:rPr lang="es-CO" dirty="0"/>
            <a:t>Simbiosis Industrial</a:t>
          </a:r>
          <a:endParaRPr lang="es-ES"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DC73EE05-50A7-4DAE-9BDB-8AA15FFCBA91}" type="sibTrans" cxnId="{B1981B5E-39A0-43D7-A4B2-8841CE6F3785}">
      <dgm:prSet/>
      <dgm:spPr/>
      <dgm:t>
        <a:bodyPr/>
        <a:lstStyle/>
        <a:p>
          <a:endParaRPr lang="es-ES"/>
        </a:p>
      </dgm:t>
    </dgm:pt>
    <dgm:pt modelId="{1EFFD3A5-A0FC-439F-B7C6-3581883286A3}" type="parTrans" cxnId="{B1981B5E-39A0-43D7-A4B2-8841CE6F3785}">
      <dgm:prSet/>
      <dgm:spPr/>
      <dgm:t>
        <a:bodyPr/>
        <a:lstStyle/>
        <a:p>
          <a:endParaRPr lang="es-ES"/>
        </a:p>
      </dgm:t>
    </dgm:pt>
    <dgm:pt modelId="{6BD0E38D-BE20-134B-B1E4-7D5048158001}">
      <dgm:prSet phldrT="[Texto]"/>
      <dgm:spPr/>
      <dgm:t>
        <a:bodyPr/>
        <a:lstStyle/>
        <a:p>
          <a:r>
            <a:rPr lang="es-ES" dirty="0"/>
            <a:t>AFM, ACV, </a:t>
          </a:r>
        </a:p>
        <a:p>
          <a:r>
            <a:rPr lang="es-ES" dirty="0"/>
            <a:t>ARSM</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5F0D2A3D-1137-ED4D-B532-8F9CDF893C8C}" type="sibTrans" cxnId="{3D5C181E-9BA1-2B4D-A8A1-716BB84FD450}">
      <dgm:prSet/>
      <dgm:spPr/>
      <dgm:t>
        <a:bodyPr/>
        <a:lstStyle/>
        <a:p>
          <a:endParaRPr lang="es-ES_tradnl"/>
        </a:p>
      </dgm:t>
    </dgm:pt>
    <dgm:pt modelId="{2A108858-C9B3-FB49-9EC6-098A64179E2F}" type="parTrans" cxnId="{3D5C181E-9BA1-2B4D-A8A1-716BB84FD450}">
      <dgm:prSet/>
      <dgm:spPr/>
      <dgm:t>
        <a:bodyPr/>
        <a:lstStyle/>
        <a:p>
          <a:endParaRPr lang="es-ES_tradnl"/>
        </a:p>
      </dgm:t>
    </dgm:pt>
    <dgm:pt modelId="{3D1C34FC-4AED-4262-B968-A62C9A44323F}">
      <dgm:prSet phldrT="[Texto]"/>
      <dgm:spPr/>
      <dgm:t>
        <a:bodyPr/>
        <a:lstStyle/>
        <a:p>
          <a:r>
            <a:rPr lang="es-CO" dirty="0"/>
            <a:t>Ecología industrial</a:t>
          </a:r>
          <a:endParaRPr lang="es-ES"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891EB7A-3DD1-406A-A8F1-524F0EF297AD}" type="sibTrans" cxnId="{F3E30A3A-07A0-45A2-B51A-AA3551416567}">
      <dgm:prSet/>
      <dgm:spPr/>
      <dgm:t>
        <a:bodyPr/>
        <a:lstStyle/>
        <a:p>
          <a:endParaRPr lang="es-ES"/>
        </a:p>
      </dgm:t>
    </dgm:pt>
    <dgm:pt modelId="{B63E6D06-A1FA-462B-BA88-1457D89C58B8}" type="parTrans" cxnId="{F3E30A3A-07A0-45A2-B51A-AA3551416567}">
      <dgm:prSet/>
      <dgm:spPr/>
      <dgm:t>
        <a:bodyPr/>
        <a:lstStyle/>
        <a:p>
          <a:endParaRPr lang="es-ES"/>
        </a:p>
      </dgm:t>
    </dgm:pt>
    <dgm:pt modelId="{7E697361-6C49-9240-A850-103EEC5F6119}">
      <dgm:prSet phldrT="[Texto]"/>
      <dgm:spPr/>
      <dgm:t>
        <a:bodyPr/>
        <a:lstStyle/>
        <a:p>
          <a:r>
            <a:rPr lang="es-ES" dirty="0" err="1"/>
            <a:t>Ecodiseño</a:t>
          </a:r>
          <a:r>
            <a:rPr lang="es-ES" dirty="0"/>
            <a:t>, AFM, ACV, </a:t>
          </a:r>
          <a:r>
            <a:rPr lang="es-ES" dirty="0" err="1"/>
            <a:t>Ecoeficiencia</a:t>
          </a:r>
          <a:endParaRPr lang="es-ES"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D02F6DE-617D-0F4B-B62A-EDCA8C0CC317}" type="parTrans" cxnId="{551C2F96-10F8-DD45-B571-77F09C2301B8}">
      <dgm:prSet/>
      <dgm:spPr/>
      <dgm:t>
        <a:bodyPr/>
        <a:lstStyle/>
        <a:p>
          <a:endParaRPr lang="es-ES_tradnl"/>
        </a:p>
      </dgm:t>
    </dgm:pt>
    <dgm:pt modelId="{35DC6A72-F825-D64A-87CB-BEECBC5F6CAF}" type="sibTrans" cxnId="{551C2F96-10F8-DD45-B571-77F09C2301B8}">
      <dgm:prSet/>
      <dgm:spPr/>
      <dgm:t>
        <a:bodyPr/>
        <a:lstStyle/>
        <a:p>
          <a:endParaRPr lang="es-ES_tradnl"/>
        </a:p>
      </dgm:t>
    </dgm:pt>
    <dgm:pt modelId="{6A2EECF8-FA22-2B40-9C2F-47E8AAA7810B}" type="pres">
      <dgm:prSet presAssocID="{A6B61B85-4B8D-44AD-903F-1569D5A7A143}" presName="hierChild1" presStyleCnt="0">
        <dgm:presLayoutVars>
          <dgm:orgChart val="1"/>
          <dgm:chPref val="1"/>
          <dgm:dir/>
          <dgm:animOne val="branch"/>
          <dgm:animLvl val="lvl"/>
          <dgm:resizeHandles/>
        </dgm:presLayoutVars>
      </dgm:prSet>
      <dgm:spPr/>
    </dgm:pt>
    <dgm:pt modelId="{150E0CF2-DD9D-D64C-ADF6-7E3D3AF0EC88}" type="pres">
      <dgm:prSet presAssocID="{4FD2750E-2148-44AF-B571-2E6A59F6D537}" presName="hierRoot1" presStyleCnt="0">
        <dgm:presLayoutVars>
          <dgm:hierBranch val="init"/>
        </dgm:presLayoutVars>
      </dgm:prSet>
      <dgm:spPr/>
    </dgm:pt>
    <dgm:pt modelId="{BDF3D1F5-9678-DF4A-939E-D7B6F78FA3BE}" type="pres">
      <dgm:prSet presAssocID="{4FD2750E-2148-44AF-B571-2E6A59F6D537}" presName="rootComposite1" presStyleCnt="0"/>
      <dgm:spPr/>
    </dgm:pt>
    <dgm:pt modelId="{7F49072D-DC10-E04C-ABA6-1C555D2D63D9}" type="pres">
      <dgm:prSet presAssocID="{4FD2750E-2148-44AF-B571-2E6A59F6D537}" presName="rootText1" presStyleLbl="node0" presStyleIdx="0" presStyleCnt="1">
        <dgm:presLayoutVars>
          <dgm:chPref val="3"/>
        </dgm:presLayoutVars>
      </dgm:prSet>
      <dgm:spPr/>
    </dgm:pt>
    <dgm:pt modelId="{E0A948C8-997A-9248-8BBC-690876C76C1A}" type="pres">
      <dgm:prSet presAssocID="{4FD2750E-2148-44AF-B571-2E6A59F6D537}" presName="rootConnector1" presStyleLbl="node1" presStyleIdx="0" presStyleCnt="0"/>
      <dgm:spPr/>
    </dgm:pt>
    <dgm:pt modelId="{AD15C124-2417-B64E-A8A5-0B6B157B7935}" type="pres">
      <dgm:prSet presAssocID="{4FD2750E-2148-44AF-B571-2E6A59F6D537}" presName="hierChild2" presStyleCnt="0"/>
      <dgm:spPr/>
    </dgm:pt>
    <dgm:pt modelId="{D62B5E31-6130-B841-B64D-A7408A2D1C7A}" type="pres">
      <dgm:prSet presAssocID="{B63E6D06-A1FA-462B-BA88-1457D89C58B8}" presName="Name37" presStyleLbl="parChTrans1D2" presStyleIdx="0" presStyleCnt="2"/>
      <dgm:spPr/>
    </dgm:pt>
    <dgm:pt modelId="{26DD61A9-80E4-574B-8561-EE8C153ED3AB}" type="pres">
      <dgm:prSet presAssocID="{3D1C34FC-4AED-4262-B968-A62C9A44323F}" presName="hierRoot2" presStyleCnt="0">
        <dgm:presLayoutVars>
          <dgm:hierBranch val="init"/>
        </dgm:presLayoutVars>
      </dgm:prSet>
      <dgm:spPr/>
    </dgm:pt>
    <dgm:pt modelId="{C1303155-F94B-064F-A901-6545490C2F82}" type="pres">
      <dgm:prSet presAssocID="{3D1C34FC-4AED-4262-B968-A62C9A44323F}" presName="rootComposite" presStyleCnt="0"/>
      <dgm:spPr/>
    </dgm:pt>
    <dgm:pt modelId="{EE2283A4-7D73-E34A-A562-BFB8C27CBB5A}" type="pres">
      <dgm:prSet presAssocID="{3D1C34FC-4AED-4262-B968-A62C9A44323F}" presName="rootText" presStyleLbl="node2" presStyleIdx="0" presStyleCnt="2">
        <dgm:presLayoutVars>
          <dgm:chPref val="3"/>
        </dgm:presLayoutVars>
      </dgm:prSet>
      <dgm:spPr/>
    </dgm:pt>
    <dgm:pt modelId="{2DED99E7-3B1D-0846-A523-DC4FEAE311AB}" type="pres">
      <dgm:prSet presAssocID="{3D1C34FC-4AED-4262-B968-A62C9A44323F}" presName="rootConnector" presStyleLbl="node2" presStyleIdx="0" presStyleCnt="2"/>
      <dgm:spPr/>
    </dgm:pt>
    <dgm:pt modelId="{9B90DC2A-22BE-3544-814C-0BB28CE20821}" type="pres">
      <dgm:prSet presAssocID="{3D1C34FC-4AED-4262-B968-A62C9A44323F}" presName="hierChild4" presStyleCnt="0"/>
      <dgm:spPr/>
    </dgm:pt>
    <dgm:pt modelId="{0B4EABF2-6439-E142-B3F4-7233756F926C}" type="pres">
      <dgm:prSet presAssocID="{4D02F6DE-617D-0F4B-B62A-EDCA8C0CC317}" presName="Name37" presStyleLbl="parChTrans1D3" presStyleIdx="0" presStyleCnt="2"/>
      <dgm:spPr/>
    </dgm:pt>
    <dgm:pt modelId="{6780BA9E-B6B8-2145-BE62-9F112F13DB49}" type="pres">
      <dgm:prSet presAssocID="{7E697361-6C49-9240-A850-103EEC5F6119}" presName="hierRoot2" presStyleCnt="0">
        <dgm:presLayoutVars>
          <dgm:hierBranch val="init"/>
        </dgm:presLayoutVars>
      </dgm:prSet>
      <dgm:spPr/>
    </dgm:pt>
    <dgm:pt modelId="{F4C9C449-E885-E945-8F89-F7B8B446D3AC}" type="pres">
      <dgm:prSet presAssocID="{7E697361-6C49-9240-A850-103EEC5F6119}" presName="rootComposite" presStyleCnt="0"/>
      <dgm:spPr/>
    </dgm:pt>
    <dgm:pt modelId="{17E55ADE-C019-954B-A751-BED116E749A1}" type="pres">
      <dgm:prSet presAssocID="{7E697361-6C49-9240-A850-103EEC5F6119}" presName="rootText" presStyleLbl="node3" presStyleIdx="0" presStyleCnt="2">
        <dgm:presLayoutVars>
          <dgm:chPref val="3"/>
        </dgm:presLayoutVars>
      </dgm:prSet>
      <dgm:spPr/>
    </dgm:pt>
    <dgm:pt modelId="{3CEA0FB7-4900-DB40-95A6-1158870A5BB1}" type="pres">
      <dgm:prSet presAssocID="{7E697361-6C49-9240-A850-103EEC5F6119}" presName="rootConnector" presStyleLbl="node3" presStyleIdx="0" presStyleCnt="2"/>
      <dgm:spPr/>
    </dgm:pt>
    <dgm:pt modelId="{B4AB6FD4-7324-DF48-94E2-2EB7A4F2F835}" type="pres">
      <dgm:prSet presAssocID="{7E697361-6C49-9240-A850-103EEC5F6119}" presName="hierChild4" presStyleCnt="0"/>
      <dgm:spPr/>
    </dgm:pt>
    <dgm:pt modelId="{F23B36B3-F157-7643-94DF-F694B3911FD4}" type="pres">
      <dgm:prSet presAssocID="{7E697361-6C49-9240-A850-103EEC5F6119}" presName="hierChild5" presStyleCnt="0"/>
      <dgm:spPr/>
    </dgm:pt>
    <dgm:pt modelId="{629F755E-7596-8B4C-9E31-E609E02CFEB3}" type="pres">
      <dgm:prSet presAssocID="{3D1C34FC-4AED-4262-B968-A62C9A44323F}" presName="hierChild5" presStyleCnt="0"/>
      <dgm:spPr/>
    </dgm:pt>
    <dgm:pt modelId="{F83D0FE6-4B93-D84C-BE13-E7B149E0EF8A}" type="pres">
      <dgm:prSet presAssocID="{1EFFD3A5-A0FC-439F-B7C6-3581883286A3}" presName="Name37" presStyleLbl="parChTrans1D2" presStyleIdx="1" presStyleCnt="2"/>
      <dgm:spPr/>
    </dgm:pt>
    <dgm:pt modelId="{4D85A0C7-3401-B44F-B98D-419ABEFEC7ED}" type="pres">
      <dgm:prSet presAssocID="{875F7743-1E7C-49B7-8474-53AEED31946C}" presName="hierRoot2" presStyleCnt="0">
        <dgm:presLayoutVars>
          <dgm:hierBranch val="init"/>
        </dgm:presLayoutVars>
      </dgm:prSet>
      <dgm:spPr/>
    </dgm:pt>
    <dgm:pt modelId="{B9460B6B-B86E-294B-9F1A-BD169536854D}" type="pres">
      <dgm:prSet presAssocID="{875F7743-1E7C-49B7-8474-53AEED31946C}" presName="rootComposite" presStyleCnt="0"/>
      <dgm:spPr/>
    </dgm:pt>
    <dgm:pt modelId="{B82BF70B-5BA1-2D45-AB98-733E354F6FCC}" type="pres">
      <dgm:prSet presAssocID="{875F7743-1E7C-49B7-8474-53AEED31946C}" presName="rootText" presStyleLbl="node2" presStyleIdx="1" presStyleCnt="2">
        <dgm:presLayoutVars>
          <dgm:chPref val="3"/>
        </dgm:presLayoutVars>
      </dgm:prSet>
      <dgm:spPr/>
    </dgm:pt>
    <dgm:pt modelId="{E93492EA-83AA-DC4F-B88A-861038E1FBC5}" type="pres">
      <dgm:prSet presAssocID="{875F7743-1E7C-49B7-8474-53AEED31946C}" presName="rootConnector" presStyleLbl="node2" presStyleIdx="1" presStyleCnt="2"/>
      <dgm:spPr/>
    </dgm:pt>
    <dgm:pt modelId="{0FFD3BA1-4F15-3E47-9BC5-D17EBB4825CB}" type="pres">
      <dgm:prSet presAssocID="{875F7743-1E7C-49B7-8474-53AEED31946C}" presName="hierChild4" presStyleCnt="0"/>
      <dgm:spPr/>
    </dgm:pt>
    <dgm:pt modelId="{78834C02-3643-6846-9DE0-A2E9CEBCE433}" type="pres">
      <dgm:prSet presAssocID="{2A108858-C9B3-FB49-9EC6-098A64179E2F}" presName="Name37" presStyleLbl="parChTrans1D3" presStyleIdx="1" presStyleCnt="2"/>
      <dgm:spPr/>
    </dgm:pt>
    <dgm:pt modelId="{8DC576D4-8FB7-D248-B68A-72568902DE82}" type="pres">
      <dgm:prSet presAssocID="{6BD0E38D-BE20-134B-B1E4-7D5048158001}" presName="hierRoot2" presStyleCnt="0">
        <dgm:presLayoutVars>
          <dgm:hierBranch val="init"/>
        </dgm:presLayoutVars>
      </dgm:prSet>
      <dgm:spPr/>
    </dgm:pt>
    <dgm:pt modelId="{0EBB0175-39A6-904B-B26E-7D9A9E93BD86}" type="pres">
      <dgm:prSet presAssocID="{6BD0E38D-BE20-134B-B1E4-7D5048158001}" presName="rootComposite" presStyleCnt="0"/>
      <dgm:spPr/>
    </dgm:pt>
    <dgm:pt modelId="{1FFD131B-4B36-2F4B-9741-04CC5E90F893}" type="pres">
      <dgm:prSet presAssocID="{6BD0E38D-BE20-134B-B1E4-7D5048158001}" presName="rootText" presStyleLbl="node3" presStyleIdx="1" presStyleCnt="2">
        <dgm:presLayoutVars>
          <dgm:chPref val="3"/>
        </dgm:presLayoutVars>
      </dgm:prSet>
      <dgm:spPr/>
    </dgm:pt>
    <dgm:pt modelId="{EE4D40C5-781B-E845-A999-3326CE7BD526}" type="pres">
      <dgm:prSet presAssocID="{6BD0E38D-BE20-134B-B1E4-7D5048158001}" presName="rootConnector" presStyleLbl="node3" presStyleIdx="1" presStyleCnt="2"/>
      <dgm:spPr/>
    </dgm:pt>
    <dgm:pt modelId="{F908378F-8311-8F46-9851-5515027CE488}" type="pres">
      <dgm:prSet presAssocID="{6BD0E38D-BE20-134B-B1E4-7D5048158001}" presName="hierChild4" presStyleCnt="0"/>
      <dgm:spPr/>
    </dgm:pt>
    <dgm:pt modelId="{A8FF4916-8FC7-2F4B-A557-B6F67C5BFD66}" type="pres">
      <dgm:prSet presAssocID="{6BD0E38D-BE20-134B-B1E4-7D5048158001}" presName="hierChild5" presStyleCnt="0"/>
      <dgm:spPr/>
    </dgm:pt>
    <dgm:pt modelId="{1C1B7A53-68DD-A847-8E40-41F1E1709766}" type="pres">
      <dgm:prSet presAssocID="{875F7743-1E7C-49B7-8474-53AEED31946C}" presName="hierChild5" presStyleCnt="0"/>
      <dgm:spPr/>
    </dgm:pt>
    <dgm:pt modelId="{FC160FC6-737F-2248-8F9A-ADE59B116FED}" type="pres">
      <dgm:prSet presAssocID="{4FD2750E-2148-44AF-B571-2E6A59F6D537}" presName="hierChild3" presStyleCnt="0"/>
      <dgm:spPr/>
    </dgm:pt>
  </dgm:ptLst>
  <dgm:cxnLst>
    <dgm:cxn modelId="{073C1106-914F-EF41-98C4-D91F59F3994B}" type="presOf" srcId="{875F7743-1E7C-49B7-8474-53AEED31946C}" destId="{B82BF70B-5BA1-2D45-AB98-733E354F6FCC}" srcOrd="0" destOrd="0" presId="urn:microsoft.com/office/officeart/2005/8/layout/orgChart1"/>
    <dgm:cxn modelId="{1216D506-CAC8-FF43-BD5E-474EA7EACE1E}" type="presOf" srcId="{6BD0E38D-BE20-134B-B1E4-7D5048158001}" destId="{1FFD131B-4B36-2F4B-9741-04CC5E90F893}" srcOrd="0" destOrd="0" presId="urn:microsoft.com/office/officeart/2005/8/layout/orgChart1"/>
    <dgm:cxn modelId="{C9E4BC0E-C174-B94E-AC67-C4509CB09FD5}" type="presOf" srcId="{7E697361-6C49-9240-A850-103EEC5F6119}" destId="{3CEA0FB7-4900-DB40-95A6-1158870A5BB1}" srcOrd="1" destOrd="0" presId="urn:microsoft.com/office/officeart/2005/8/layout/orgChart1"/>
    <dgm:cxn modelId="{95A7C215-4FC8-6B47-90E0-8D9D3639A8EB}" type="presOf" srcId="{4D02F6DE-617D-0F4B-B62A-EDCA8C0CC317}" destId="{0B4EABF2-6439-E142-B3F4-7233756F926C}" srcOrd="0" destOrd="0" presId="urn:microsoft.com/office/officeart/2005/8/layout/orgChart1"/>
    <dgm:cxn modelId="{F35CBF1D-BD95-3D4D-AA33-6C516B353798}" type="presOf" srcId="{4FD2750E-2148-44AF-B571-2E6A59F6D537}" destId="{7F49072D-DC10-E04C-ABA6-1C555D2D63D9}" srcOrd="0" destOrd="0" presId="urn:microsoft.com/office/officeart/2005/8/layout/orgChart1"/>
    <dgm:cxn modelId="{3D5C181E-9BA1-2B4D-A8A1-716BB84FD450}" srcId="{875F7743-1E7C-49B7-8474-53AEED31946C}" destId="{6BD0E38D-BE20-134B-B1E4-7D5048158001}" srcOrd="0" destOrd="0" parTransId="{2A108858-C9B3-FB49-9EC6-098A64179E2F}" sibTransId="{5F0D2A3D-1137-ED4D-B532-8F9CDF893C8C}"/>
    <dgm:cxn modelId="{F3E30A3A-07A0-45A2-B51A-AA3551416567}" srcId="{4FD2750E-2148-44AF-B571-2E6A59F6D537}" destId="{3D1C34FC-4AED-4262-B968-A62C9A44323F}" srcOrd="0" destOrd="0" parTransId="{B63E6D06-A1FA-462B-BA88-1457D89C58B8}" sibTransId="{2891EB7A-3DD1-406A-A8F1-524F0EF297AD}"/>
    <dgm:cxn modelId="{B1981B5E-39A0-43D7-A4B2-8841CE6F3785}" srcId="{4FD2750E-2148-44AF-B571-2E6A59F6D537}" destId="{875F7743-1E7C-49B7-8474-53AEED31946C}" srcOrd="1" destOrd="0" parTransId="{1EFFD3A5-A0FC-439F-B7C6-3581883286A3}" sibTransId="{DC73EE05-50A7-4DAE-9BDB-8AA15FFCBA91}"/>
    <dgm:cxn modelId="{B934536E-1F6F-8546-A27C-9AD043983288}" type="presOf" srcId="{7E697361-6C49-9240-A850-103EEC5F6119}" destId="{17E55ADE-C019-954B-A751-BED116E749A1}" srcOrd="0" destOrd="0" presId="urn:microsoft.com/office/officeart/2005/8/layout/orgChart1"/>
    <dgm:cxn modelId="{5D435974-B987-8545-AF68-62301E8E3AA4}" type="presOf" srcId="{4FD2750E-2148-44AF-B571-2E6A59F6D537}" destId="{E0A948C8-997A-9248-8BBC-690876C76C1A}" srcOrd="1" destOrd="0" presId="urn:microsoft.com/office/officeart/2005/8/layout/orgChart1"/>
    <dgm:cxn modelId="{B0312976-6ABB-4F04-B709-5D9651CBBD03}" srcId="{A6B61B85-4B8D-44AD-903F-1569D5A7A143}" destId="{4FD2750E-2148-44AF-B571-2E6A59F6D537}" srcOrd="0" destOrd="0" parTransId="{1FB474D7-F097-422F-9F35-8A71472A04BB}" sibTransId="{D34FA193-81EB-4372-97BA-51B08BF28AA0}"/>
    <dgm:cxn modelId="{B7D53384-3EDE-C240-8BBA-71AF5F399CD1}" type="presOf" srcId="{875F7743-1E7C-49B7-8474-53AEED31946C}" destId="{E93492EA-83AA-DC4F-B88A-861038E1FBC5}" srcOrd="1" destOrd="0" presId="urn:microsoft.com/office/officeart/2005/8/layout/orgChart1"/>
    <dgm:cxn modelId="{BC50098E-3C49-8447-9F5C-09ECF84063DA}" type="presOf" srcId="{2A108858-C9B3-FB49-9EC6-098A64179E2F}" destId="{78834C02-3643-6846-9DE0-A2E9CEBCE433}" srcOrd="0" destOrd="0" presId="urn:microsoft.com/office/officeart/2005/8/layout/orgChart1"/>
    <dgm:cxn modelId="{551C2F96-10F8-DD45-B571-77F09C2301B8}" srcId="{3D1C34FC-4AED-4262-B968-A62C9A44323F}" destId="{7E697361-6C49-9240-A850-103EEC5F6119}" srcOrd="0" destOrd="0" parTransId="{4D02F6DE-617D-0F4B-B62A-EDCA8C0CC317}" sibTransId="{35DC6A72-F825-D64A-87CB-BEECBC5F6CAF}"/>
    <dgm:cxn modelId="{C80182A0-FF74-5446-B3B2-1A89387BCA88}" type="presOf" srcId="{3D1C34FC-4AED-4262-B968-A62C9A44323F}" destId="{2DED99E7-3B1D-0846-A523-DC4FEAE311AB}" srcOrd="1" destOrd="0" presId="urn:microsoft.com/office/officeart/2005/8/layout/orgChart1"/>
    <dgm:cxn modelId="{D75620AC-6E74-D843-9186-789495397A24}" type="presOf" srcId="{A6B61B85-4B8D-44AD-903F-1569D5A7A143}" destId="{6A2EECF8-FA22-2B40-9C2F-47E8AAA7810B}" srcOrd="0" destOrd="0" presId="urn:microsoft.com/office/officeart/2005/8/layout/orgChart1"/>
    <dgm:cxn modelId="{D64D3FBD-61A4-1C44-BEA1-FB42008A62F6}" type="presOf" srcId="{1EFFD3A5-A0FC-439F-B7C6-3581883286A3}" destId="{F83D0FE6-4B93-D84C-BE13-E7B149E0EF8A}" srcOrd="0" destOrd="0" presId="urn:microsoft.com/office/officeart/2005/8/layout/orgChart1"/>
    <dgm:cxn modelId="{6D723FBD-B858-2042-BC47-843144F06B6B}" type="presOf" srcId="{6BD0E38D-BE20-134B-B1E4-7D5048158001}" destId="{EE4D40C5-781B-E845-A999-3326CE7BD526}" srcOrd="1" destOrd="0" presId="urn:microsoft.com/office/officeart/2005/8/layout/orgChart1"/>
    <dgm:cxn modelId="{68FA45D0-3F0B-A945-96B2-2EE1916D50F9}" type="presOf" srcId="{3D1C34FC-4AED-4262-B968-A62C9A44323F}" destId="{EE2283A4-7D73-E34A-A562-BFB8C27CBB5A}" srcOrd="0" destOrd="0" presId="urn:microsoft.com/office/officeart/2005/8/layout/orgChart1"/>
    <dgm:cxn modelId="{8467FADF-BD02-3946-8377-DCCDA36483DC}" type="presOf" srcId="{B63E6D06-A1FA-462B-BA88-1457D89C58B8}" destId="{D62B5E31-6130-B841-B64D-A7408A2D1C7A}" srcOrd="0" destOrd="0" presId="urn:microsoft.com/office/officeart/2005/8/layout/orgChart1"/>
    <dgm:cxn modelId="{D7978DD5-23A5-F34A-BF73-355F13BB46DC}" type="presParOf" srcId="{6A2EECF8-FA22-2B40-9C2F-47E8AAA7810B}" destId="{150E0CF2-DD9D-D64C-ADF6-7E3D3AF0EC88}" srcOrd="0" destOrd="0" presId="urn:microsoft.com/office/officeart/2005/8/layout/orgChart1"/>
    <dgm:cxn modelId="{C52738FA-96DA-AC4D-9674-EB3293FFE690}" type="presParOf" srcId="{150E0CF2-DD9D-D64C-ADF6-7E3D3AF0EC88}" destId="{BDF3D1F5-9678-DF4A-939E-D7B6F78FA3BE}" srcOrd="0" destOrd="0" presId="urn:microsoft.com/office/officeart/2005/8/layout/orgChart1"/>
    <dgm:cxn modelId="{425FE41B-2F9A-BA4D-B81A-BC72EFF2A856}" type="presParOf" srcId="{BDF3D1F5-9678-DF4A-939E-D7B6F78FA3BE}" destId="{7F49072D-DC10-E04C-ABA6-1C555D2D63D9}" srcOrd="0" destOrd="0" presId="urn:microsoft.com/office/officeart/2005/8/layout/orgChart1"/>
    <dgm:cxn modelId="{5612DC06-95AE-784A-A301-2062FD9E48A1}" type="presParOf" srcId="{BDF3D1F5-9678-DF4A-939E-D7B6F78FA3BE}" destId="{E0A948C8-997A-9248-8BBC-690876C76C1A}" srcOrd="1" destOrd="0" presId="urn:microsoft.com/office/officeart/2005/8/layout/orgChart1"/>
    <dgm:cxn modelId="{C75F614C-90BD-2A43-8C94-7650C735D802}" type="presParOf" srcId="{150E0CF2-DD9D-D64C-ADF6-7E3D3AF0EC88}" destId="{AD15C124-2417-B64E-A8A5-0B6B157B7935}" srcOrd="1" destOrd="0" presId="urn:microsoft.com/office/officeart/2005/8/layout/orgChart1"/>
    <dgm:cxn modelId="{1C89B32C-2A16-9A47-AA33-3CB5CAB50901}" type="presParOf" srcId="{AD15C124-2417-B64E-A8A5-0B6B157B7935}" destId="{D62B5E31-6130-B841-B64D-A7408A2D1C7A}" srcOrd="0" destOrd="0" presId="urn:microsoft.com/office/officeart/2005/8/layout/orgChart1"/>
    <dgm:cxn modelId="{0834C662-A34B-994E-B45C-A5A1DFC19A38}" type="presParOf" srcId="{AD15C124-2417-B64E-A8A5-0B6B157B7935}" destId="{26DD61A9-80E4-574B-8561-EE8C153ED3AB}" srcOrd="1" destOrd="0" presId="urn:microsoft.com/office/officeart/2005/8/layout/orgChart1"/>
    <dgm:cxn modelId="{FE156AF9-D420-1843-84D0-0A9D0A0883EC}" type="presParOf" srcId="{26DD61A9-80E4-574B-8561-EE8C153ED3AB}" destId="{C1303155-F94B-064F-A901-6545490C2F82}" srcOrd="0" destOrd="0" presId="urn:microsoft.com/office/officeart/2005/8/layout/orgChart1"/>
    <dgm:cxn modelId="{9109AED7-CBA6-EC43-949E-8E40C078DC3E}" type="presParOf" srcId="{C1303155-F94B-064F-A901-6545490C2F82}" destId="{EE2283A4-7D73-E34A-A562-BFB8C27CBB5A}" srcOrd="0" destOrd="0" presId="urn:microsoft.com/office/officeart/2005/8/layout/orgChart1"/>
    <dgm:cxn modelId="{40F25766-A53A-BB4A-A87C-F5ABFB308B07}" type="presParOf" srcId="{C1303155-F94B-064F-A901-6545490C2F82}" destId="{2DED99E7-3B1D-0846-A523-DC4FEAE311AB}" srcOrd="1" destOrd="0" presId="urn:microsoft.com/office/officeart/2005/8/layout/orgChart1"/>
    <dgm:cxn modelId="{E7D95E1D-48CF-B74E-8920-F0C55B136B92}" type="presParOf" srcId="{26DD61A9-80E4-574B-8561-EE8C153ED3AB}" destId="{9B90DC2A-22BE-3544-814C-0BB28CE20821}" srcOrd="1" destOrd="0" presId="urn:microsoft.com/office/officeart/2005/8/layout/orgChart1"/>
    <dgm:cxn modelId="{1AE2D621-B45C-3E48-821F-C24E6E157233}" type="presParOf" srcId="{9B90DC2A-22BE-3544-814C-0BB28CE20821}" destId="{0B4EABF2-6439-E142-B3F4-7233756F926C}" srcOrd="0" destOrd="0" presId="urn:microsoft.com/office/officeart/2005/8/layout/orgChart1"/>
    <dgm:cxn modelId="{C4FB8259-195F-1E47-B394-CCE5ECCCEC49}" type="presParOf" srcId="{9B90DC2A-22BE-3544-814C-0BB28CE20821}" destId="{6780BA9E-B6B8-2145-BE62-9F112F13DB49}" srcOrd="1" destOrd="0" presId="urn:microsoft.com/office/officeart/2005/8/layout/orgChart1"/>
    <dgm:cxn modelId="{BDB619F9-D168-CD45-8F0E-5EECE1DA9342}" type="presParOf" srcId="{6780BA9E-B6B8-2145-BE62-9F112F13DB49}" destId="{F4C9C449-E885-E945-8F89-F7B8B446D3AC}" srcOrd="0" destOrd="0" presId="urn:microsoft.com/office/officeart/2005/8/layout/orgChart1"/>
    <dgm:cxn modelId="{50516558-61CB-0646-9144-4D07DBBBEDB0}" type="presParOf" srcId="{F4C9C449-E885-E945-8F89-F7B8B446D3AC}" destId="{17E55ADE-C019-954B-A751-BED116E749A1}" srcOrd="0" destOrd="0" presId="urn:microsoft.com/office/officeart/2005/8/layout/orgChart1"/>
    <dgm:cxn modelId="{74B9B8B6-1C4A-A447-90F5-07E27FEB9CA6}" type="presParOf" srcId="{F4C9C449-E885-E945-8F89-F7B8B446D3AC}" destId="{3CEA0FB7-4900-DB40-95A6-1158870A5BB1}" srcOrd="1" destOrd="0" presId="urn:microsoft.com/office/officeart/2005/8/layout/orgChart1"/>
    <dgm:cxn modelId="{12460AA4-DB57-2A40-921D-50E0234052B0}" type="presParOf" srcId="{6780BA9E-B6B8-2145-BE62-9F112F13DB49}" destId="{B4AB6FD4-7324-DF48-94E2-2EB7A4F2F835}" srcOrd="1" destOrd="0" presId="urn:microsoft.com/office/officeart/2005/8/layout/orgChart1"/>
    <dgm:cxn modelId="{0AAF190B-4B7C-264E-A081-B72B9077BEE7}" type="presParOf" srcId="{6780BA9E-B6B8-2145-BE62-9F112F13DB49}" destId="{F23B36B3-F157-7643-94DF-F694B3911FD4}" srcOrd="2" destOrd="0" presId="urn:microsoft.com/office/officeart/2005/8/layout/orgChart1"/>
    <dgm:cxn modelId="{CB9FAA5B-B80F-4547-B4BC-4A9EB96959DF}" type="presParOf" srcId="{26DD61A9-80E4-574B-8561-EE8C153ED3AB}" destId="{629F755E-7596-8B4C-9E31-E609E02CFEB3}" srcOrd="2" destOrd="0" presId="urn:microsoft.com/office/officeart/2005/8/layout/orgChart1"/>
    <dgm:cxn modelId="{5124539B-F3F1-CC47-85E5-869369CFA417}" type="presParOf" srcId="{AD15C124-2417-B64E-A8A5-0B6B157B7935}" destId="{F83D0FE6-4B93-D84C-BE13-E7B149E0EF8A}" srcOrd="2" destOrd="0" presId="urn:microsoft.com/office/officeart/2005/8/layout/orgChart1"/>
    <dgm:cxn modelId="{53151447-5117-6B41-9DE5-7244A9D85390}" type="presParOf" srcId="{AD15C124-2417-B64E-A8A5-0B6B157B7935}" destId="{4D85A0C7-3401-B44F-B98D-419ABEFEC7ED}" srcOrd="3" destOrd="0" presId="urn:microsoft.com/office/officeart/2005/8/layout/orgChart1"/>
    <dgm:cxn modelId="{8A44C2C3-A10C-AF4B-A0BC-23EC8153E18A}" type="presParOf" srcId="{4D85A0C7-3401-B44F-B98D-419ABEFEC7ED}" destId="{B9460B6B-B86E-294B-9F1A-BD169536854D}" srcOrd="0" destOrd="0" presId="urn:microsoft.com/office/officeart/2005/8/layout/orgChart1"/>
    <dgm:cxn modelId="{F954A955-CF57-6C46-AE3D-6258F8860DE2}" type="presParOf" srcId="{B9460B6B-B86E-294B-9F1A-BD169536854D}" destId="{B82BF70B-5BA1-2D45-AB98-733E354F6FCC}" srcOrd="0" destOrd="0" presId="urn:microsoft.com/office/officeart/2005/8/layout/orgChart1"/>
    <dgm:cxn modelId="{C70DAE74-DB30-2A41-83DA-AA166D87B932}" type="presParOf" srcId="{B9460B6B-B86E-294B-9F1A-BD169536854D}" destId="{E93492EA-83AA-DC4F-B88A-861038E1FBC5}" srcOrd="1" destOrd="0" presId="urn:microsoft.com/office/officeart/2005/8/layout/orgChart1"/>
    <dgm:cxn modelId="{01D76F79-FA42-6942-A35B-34742A72C3CA}" type="presParOf" srcId="{4D85A0C7-3401-B44F-B98D-419ABEFEC7ED}" destId="{0FFD3BA1-4F15-3E47-9BC5-D17EBB4825CB}" srcOrd="1" destOrd="0" presId="urn:microsoft.com/office/officeart/2005/8/layout/orgChart1"/>
    <dgm:cxn modelId="{46FB50EC-6A48-E94E-BF3F-BF48B91C6634}" type="presParOf" srcId="{0FFD3BA1-4F15-3E47-9BC5-D17EBB4825CB}" destId="{78834C02-3643-6846-9DE0-A2E9CEBCE433}" srcOrd="0" destOrd="0" presId="urn:microsoft.com/office/officeart/2005/8/layout/orgChart1"/>
    <dgm:cxn modelId="{4C20AD23-58D4-374A-BE48-78440E362316}" type="presParOf" srcId="{0FFD3BA1-4F15-3E47-9BC5-D17EBB4825CB}" destId="{8DC576D4-8FB7-D248-B68A-72568902DE82}" srcOrd="1" destOrd="0" presId="urn:microsoft.com/office/officeart/2005/8/layout/orgChart1"/>
    <dgm:cxn modelId="{D494F71D-9248-7547-BC1C-623AE0DD5E80}" type="presParOf" srcId="{8DC576D4-8FB7-D248-B68A-72568902DE82}" destId="{0EBB0175-39A6-904B-B26E-7D9A9E93BD86}" srcOrd="0" destOrd="0" presId="urn:microsoft.com/office/officeart/2005/8/layout/orgChart1"/>
    <dgm:cxn modelId="{D7C6E220-74C2-2544-B495-C53D27894366}" type="presParOf" srcId="{0EBB0175-39A6-904B-B26E-7D9A9E93BD86}" destId="{1FFD131B-4B36-2F4B-9741-04CC5E90F893}" srcOrd="0" destOrd="0" presId="urn:microsoft.com/office/officeart/2005/8/layout/orgChart1"/>
    <dgm:cxn modelId="{9991D246-2A4F-8442-B952-4A8A55B2E56C}" type="presParOf" srcId="{0EBB0175-39A6-904B-B26E-7D9A9E93BD86}" destId="{EE4D40C5-781B-E845-A999-3326CE7BD526}" srcOrd="1" destOrd="0" presId="urn:microsoft.com/office/officeart/2005/8/layout/orgChart1"/>
    <dgm:cxn modelId="{414952F2-BD29-4740-BED8-2FF04E2E987B}" type="presParOf" srcId="{8DC576D4-8FB7-D248-B68A-72568902DE82}" destId="{F908378F-8311-8F46-9851-5515027CE488}" srcOrd="1" destOrd="0" presId="urn:microsoft.com/office/officeart/2005/8/layout/orgChart1"/>
    <dgm:cxn modelId="{0F3FD59C-0AF1-A049-92EE-FDEECBBDAE27}" type="presParOf" srcId="{8DC576D4-8FB7-D248-B68A-72568902DE82}" destId="{A8FF4916-8FC7-2F4B-A557-B6F67C5BFD66}" srcOrd="2" destOrd="0" presId="urn:microsoft.com/office/officeart/2005/8/layout/orgChart1"/>
    <dgm:cxn modelId="{CD6AA055-A21E-294F-BA73-EF849C21D9AB}" type="presParOf" srcId="{4D85A0C7-3401-B44F-B98D-419ABEFEC7ED}" destId="{1C1B7A53-68DD-A847-8E40-41F1E1709766}" srcOrd="2" destOrd="0" presId="urn:microsoft.com/office/officeart/2005/8/layout/orgChart1"/>
    <dgm:cxn modelId="{1A673CBE-281F-4546-A5EE-5DD6B68612AE}" type="presParOf" srcId="{150E0CF2-DD9D-D64C-ADF6-7E3D3AF0EC88}" destId="{FC160FC6-737F-2248-8F9A-ADE59B116FE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4A0048C-5995-4542-8E8D-7CCF154D6DDE}" type="doc">
      <dgm:prSet loTypeId="urn:microsoft.com/office/officeart/2008/layout/LinedList" loCatId="list" qsTypeId="urn:microsoft.com/office/officeart/2005/8/quickstyle/simple5" qsCatId="simple" csTypeId="urn:microsoft.com/office/officeart/2005/8/colors/colorful1" csCatId="colorful" phldr="1"/>
      <dgm:spPr/>
      <dgm:t>
        <a:bodyPr/>
        <a:lstStyle/>
        <a:p>
          <a:endParaRPr lang="es-ES"/>
        </a:p>
      </dgm:t>
    </dgm:pt>
    <dgm:pt modelId="{ADA0343B-6E01-48F2-AE7E-4722A1B17FC4}">
      <dgm:prSet phldrT="[Texto]" custT="1"/>
      <dgm:spPr/>
      <dgm:t>
        <a:bodyPr/>
        <a:lstStyle/>
        <a:p>
          <a:r>
            <a:rPr lang="es-CO" sz="2400" dirty="0"/>
            <a:t>Inicios</a:t>
          </a:r>
          <a:endParaRPr lang="es-ES" sz="2400" dirty="0"/>
        </a:p>
      </dgm:t>
    </dgm:pt>
    <dgm:pt modelId="{B7CFBB24-4F0D-427D-A599-118CE31621D7}" type="parTrans" cxnId="{3042D462-E493-4BA3-A96A-060FA5D5C235}">
      <dgm:prSet/>
      <dgm:spPr/>
      <dgm:t>
        <a:bodyPr/>
        <a:lstStyle/>
        <a:p>
          <a:endParaRPr lang="es-ES"/>
        </a:p>
      </dgm:t>
    </dgm:pt>
    <dgm:pt modelId="{C81194DA-EAC6-4774-BAC5-8C298BC67A50}" type="sibTrans" cxnId="{3042D462-E493-4BA3-A96A-060FA5D5C235}">
      <dgm:prSet/>
      <dgm:spPr/>
      <dgm:t>
        <a:bodyPr/>
        <a:lstStyle/>
        <a:p>
          <a:endParaRPr lang="es-ES"/>
        </a:p>
      </dgm:t>
    </dgm:pt>
    <dgm:pt modelId="{C8B57220-3FCB-4C4C-8825-CC9476225C27}">
      <dgm:prSet phldrT="[Texto]" custT="1"/>
      <dgm:spPr/>
      <dgm:t>
        <a:bodyPr/>
        <a:lstStyle/>
        <a:p>
          <a:pPr algn="just"/>
          <a:r>
            <a:rPr lang="es-ES" sz="1400" dirty="0"/>
            <a:t>Estudio del flujo de materiales y energía en la economía de Washington DC – Primer estudio y aparición del concepto de Ecología Industrial </a:t>
          </a:r>
          <a:r>
            <a:rPr lang="es-ES" sz="1400" b="1" dirty="0"/>
            <a:t>(</a:t>
          </a:r>
          <a:r>
            <a:rPr lang="es-ES" sz="1400" b="1" dirty="0" err="1"/>
            <a:t>Ayres</a:t>
          </a:r>
          <a:r>
            <a:rPr lang="es-ES" sz="1400" b="1" dirty="0"/>
            <a:t>, 1969)</a:t>
          </a:r>
          <a:r>
            <a:rPr lang="es-ES" sz="1400" dirty="0"/>
            <a:t>.</a:t>
          </a:r>
        </a:p>
      </dgm:t>
    </dgm:pt>
    <dgm:pt modelId="{5EEEB4F2-0211-4423-8CA7-1E56B36622A4}" type="parTrans" cxnId="{24099CEA-67EB-4C63-8048-0E2C23069443}">
      <dgm:prSet/>
      <dgm:spPr/>
      <dgm:t>
        <a:bodyPr/>
        <a:lstStyle/>
        <a:p>
          <a:endParaRPr lang="es-ES"/>
        </a:p>
      </dgm:t>
    </dgm:pt>
    <dgm:pt modelId="{DB9A64D5-29C2-4AD5-B1D4-F88D4E5A35C4}" type="sibTrans" cxnId="{24099CEA-67EB-4C63-8048-0E2C23069443}">
      <dgm:prSet/>
      <dgm:spPr/>
      <dgm:t>
        <a:bodyPr/>
        <a:lstStyle/>
        <a:p>
          <a:endParaRPr lang="es-ES"/>
        </a:p>
      </dgm:t>
    </dgm:pt>
    <dgm:pt modelId="{1AE3070A-F99F-4909-80B7-3CAB12D87A4A}">
      <dgm:prSet phldrT="[Texto]" custT="1"/>
      <dgm:spPr/>
      <dgm:t>
        <a:bodyPr/>
        <a:lstStyle/>
        <a:p>
          <a:pPr algn="just"/>
          <a:r>
            <a:rPr lang="es-ES" sz="1400" dirty="0"/>
            <a:t>El grupo de investigación y planeación en “Ecología Industrial” realizó un estudio dirigido hacia la menor dependencia de materiales de la economía japonesa  -  Aparición oficial del término y concepto </a:t>
          </a:r>
          <a:r>
            <a:rPr lang="es-ES" sz="1400" b="1" dirty="0"/>
            <a:t>(</a:t>
          </a:r>
          <a:r>
            <a:rPr lang="es-ES" sz="1400" b="1" dirty="0" err="1"/>
            <a:t>Watanabe</a:t>
          </a:r>
          <a:r>
            <a:rPr lang="es-ES" sz="1400" b="1" dirty="0"/>
            <a:t>, 1972)</a:t>
          </a:r>
          <a:r>
            <a:rPr lang="es-CO" sz="1400" dirty="0"/>
            <a:t>.</a:t>
          </a:r>
          <a:endParaRPr lang="es-ES" sz="1400" dirty="0"/>
        </a:p>
      </dgm:t>
    </dgm:pt>
    <dgm:pt modelId="{76EDD33A-15BD-411E-B149-9C8A6C7A227F}" type="parTrans" cxnId="{9D413AD0-E690-49E9-B0A6-37FB7DBB23FF}">
      <dgm:prSet/>
      <dgm:spPr/>
      <dgm:t>
        <a:bodyPr/>
        <a:lstStyle/>
        <a:p>
          <a:endParaRPr lang="es-ES"/>
        </a:p>
      </dgm:t>
    </dgm:pt>
    <dgm:pt modelId="{4C031098-65EA-4BF8-8ECF-84A638245A64}" type="sibTrans" cxnId="{9D413AD0-E690-49E9-B0A6-37FB7DBB23FF}">
      <dgm:prSet/>
      <dgm:spPr/>
      <dgm:t>
        <a:bodyPr/>
        <a:lstStyle/>
        <a:p>
          <a:endParaRPr lang="es-ES"/>
        </a:p>
      </dgm:t>
    </dgm:pt>
    <dgm:pt modelId="{0946EC49-73F6-4DB0-AA7C-3A92EDBEA240}">
      <dgm:prSet phldrT="[Texto]" custT="1"/>
      <dgm:spPr/>
      <dgm:t>
        <a:bodyPr/>
        <a:lstStyle/>
        <a:p>
          <a:pPr algn="just"/>
          <a:r>
            <a:rPr lang="es-ES" sz="1400" dirty="0"/>
            <a:t>Se utilizó la Ecología industrial para describir la economía de Belga en términos del flujo de materiales y energía, en lugar de los flujos monetarios económicos habituales – Implementación metodología </a:t>
          </a:r>
          <a:r>
            <a:rPr lang="es-ES" sz="1400" b="1" dirty="0"/>
            <a:t>(</a:t>
          </a:r>
          <a:r>
            <a:rPr lang="es-ES" sz="1400" b="1" dirty="0" err="1"/>
            <a:t>Billen</a:t>
          </a:r>
          <a:r>
            <a:rPr lang="es-ES" sz="1400" b="1" dirty="0"/>
            <a:t> et al, 1983).</a:t>
          </a:r>
          <a:endParaRPr lang="es-ES" sz="1400" dirty="0"/>
        </a:p>
      </dgm:t>
    </dgm:pt>
    <dgm:pt modelId="{6E58C8EC-9261-420D-B602-7971D4033C86}" type="parTrans" cxnId="{CDE1053F-9647-4A1D-91FF-A91CDAF786C2}">
      <dgm:prSet/>
      <dgm:spPr/>
      <dgm:t>
        <a:bodyPr/>
        <a:lstStyle/>
        <a:p>
          <a:endParaRPr lang="es-ES"/>
        </a:p>
      </dgm:t>
    </dgm:pt>
    <dgm:pt modelId="{8A64CDC2-AB65-43D2-9002-712C978BA045}" type="sibTrans" cxnId="{CDE1053F-9647-4A1D-91FF-A91CDAF786C2}">
      <dgm:prSet/>
      <dgm:spPr/>
      <dgm:t>
        <a:bodyPr/>
        <a:lstStyle/>
        <a:p>
          <a:endParaRPr lang="es-ES"/>
        </a:p>
      </dgm:t>
    </dgm:pt>
    <dgm:pt modelId="{77E3C455-9354-49B5-9CC2-35C1244CC120}">
      <dgm:prSet phldrT="[Texto]" custT="1"/>
      <dgm:spPr/>
      <dgm:t>
        <a:bodyPr/>
        <a:lstStyle/>
        <a:p>
          <a:pPr algn="just"/>
          <a:r>
            <a:rPr lang="es-ES" sz="1400" dirty="0"/>
            <a:t>Aplicación de los principios de la Ecología industrial para el intercambio de residuos, subproductos y energía entre las empresas ubicadas en el distrito industrial de </a:t>
          </a:r>
          <a:r>
            <a:rPr lang="es-ES" sz="1400" dirty="0" err="1"/>
            <a:t>Kalundborg</a:t>
          </a:r>
          <a:r>
            <a:rPr lang="es-ES" sz="1400" dirty="0"/>
            <a:t>, Dinamarca – Primer Uso Industrial </a:t>
          </a:r>
          <a:r>
            <a:rPr lang="es-ES" sz="1400" b="1" dirty="0"/>
            <a:t>(</a:t>
          </a:r>
          <a:r>
            <a:rPr lang="es-ES" sz="1400" b="1" dirty="0" err="1"/>
            <a:t>Gertle</a:t>
          </a:r>
          <a:r>
            <a:rPr lang="es-ES" sz="1400" b="1" dirty="0"/>
            <a:t>, N., </a:t>
          </a:r>
          <a:r>
            <a:rPr lang="es-ES" sz="1400" b="1" dirty="0" err="1"/>
            <a:t>Ehrenfeld</a:t>
          </a:r>
          <a:r>
            <a:rPr lang="es-ES" sz="1400" b="1" dirty="0"/>
            <a:t>, J., 1997) – </a:t>
          </a:r>
          <a:r>
            <a:rPr lang="es-ES" sz="1400" dirty="0"/>
            <a:t>Evaluación cuantitativa de los aspectos ambientales y económicos </a:t>
          </a:r>
          <a:r>
            <a:rPr lang="es-ES" sz="1400" b="1" dirty="0"/>
            <a:t>(Jacobsen, 2006)</a:t>
          </a:r>
          <a:r>
            <a:rPr lang="es-CO" sz="1400" b="1" dirty="0"/>
            <a:t> </a:t>
          </a:r>
          <a:endParaRPr lang="es-ES" sz="1400" dirty="0"/>
        </a:p>
      </dgm:t>
    </dgm:pt>
    <dgm:pt modelId="{91C6A4C9-5D20-4FA7-B104-21FDE9B800E6}" type="parTrans" cxnId="{E3B28962-264C-4E79-82BC-F7139B7B2771}">
      <dgm:prSet/>
      <dgm:spPr/>
      <dgm:t>
        <a:bodyPr/>
        <a:lstStyle/>
        <a:p>
          <a:endParaRPr lang="es-ES"/>
        </a:p>
      </dgm:t>
    </dgm:pt>
    <dgm:pt modelId="{D13CB9F0-1C02-444E-B33C-0D8436FD56EB}" type="sibTrans" cxnId="{E3B28962-264C-4E79-82BC-F7139B7B2771}">
      <dgm:prSet/>
      <dgm:spPr/>
      <dgm:t>
        <a:bodyPr/>
        <a:lstStyle/>
        <a:p>
          <a:endParaRPr lang="es-ES"/>
        </a:p>
      </dgm:t>
    </dgm:pt>
    <dgm:pt modelId="{F603C777-DB84-44F0-B556-FD0849CE1FD6}" type="pres">
      <dgm:prSet presAssocID="{44A0048C-5995-4542-8E8D-7CCF154D6DDE}" presName="vert0" presStyleCnt="0">
        <dgm:presLayoutVars>
          <dgm:dir/>
          <dgm:animOne val="branch"/>
          <dgm:animLvl val="lvl"/>
        </dgm:presLayoutVars>
      </dgm:prSet>
      <dgm:spPr/>
    </dgm:pt>
    <dgm:pt modelId="{DD2997CB-035C-4577-B2C3-F85C8428213A}" type="pres">
      <dgm:prSet presAssocID="{ADA0343B-6E01-48F2-AE7E-4722A1B17FC4}" presName="thickLine" presStyleLbl="alignNode1" presStyleIdx="0" presStyleCnt="1"/>
      <dgm:spPr/>
    </dgm:pt>
    <dgm:pt modelId="{19D7D0CA-9095-4A2C-BD97-ECBD98260D12}" type="pres">
      <dgm:prSet presAssocID="{ADA0343B-6E01-48F2-AE7E-4722A1B17FC4}" presName="horz1" presStyleCnt="0"/>
      <dgm:spPr/>
    </dgm:pt>
    <dgm:pt modelId="{A119A686-9710-4CD1-8829-C09543B3DFF6}" type="pres">
      <dgm:prSet presAssocID="{ADA0343B-6E01-48F2-AE7E-4722A1B17FC4}" presName="tx1" presStyleLbl="revTx" presStyleIdx="0" presStyleCnt="5"/>
      <dgm:spPr/>
    </dgm:pt>
    <dgm:pt modelId="{747DABD9-103E-4CEC-9420-AA4F43C73A8A}" type="pres">
      <dgm:prSet presAssocID="{ADA0343B-6E01-48F2-AE7E-4722A1B17FC4}" presName="vert1" presStyleCnt="0"/>
      <dgm:spPr/>
    </dgm:pt>
    <dgm:pt modelId="{3510F666-F53F-4315-B008-3B5CBDB72997}" type="pres">
      <dgm:prSet presAssocID="{C8B57220-3FCB-4C4C-8825-CC9476225C27}" presName="vertSpace2a" presStyleCnt="0"/>
      <dgm:spPr/>
    </dgm:pt>
    <dgm:pt modelId="{EB327BC0-60D7-4FB1-B46A-09488415C5DD}" type="pres">
      <dgm:prSet presAssocID="{C8B57220-3FCB-4C4C-8825-CC9476225C27}" presName="horz2" presStyleCnt="0"/>
      <dgm:spPr/>
    </dgm:pt>
    <dgm:pt modelId="{FB978D50-2F09-4EF8-B8A4-5177B384A75D}" type="pres">
      <dgm:prSet presAssocID="{C8B57220-3FCB-4C4C-8825-CC9476225C27}" presName="horzSpace2" presStyleCnt="0"/>
      <dgm:spPr/>
    </dgm:pt>
    <dgm:pt modelId="{2623D381-EBB6-432D-9ED3-7350C29FED49}" type="pres">
      <dgm:prSet presAssocID="{C8B57220-3FCB-4C4C-8825-CC9476225C27}" presName="tx2" presStyleLbl="revTx" presStyleIdx="1" presStyleCnt="5"/>
      <dgm:spPr/>
    </dgm:pt>
    <dgm:pt modelId="{48933B69-9EE4-4245-B0F3-391A9E7634BB}" type="pres">
      <dgm:prSet presAssocID="{C8B57220-3FCB-4C4C-8825-CC9476225C27}" presName="vert2" presStyleCnt="0"/>
      <dgm:spPr/>
    </dgm:pt>
    <dgm:pt modelId="{F48253CF-5B08-4505-B374-A787ED59E058}" type="pres">
      <dgm:prSet presAssocID="{C8B57220-3FCB-4C4C-8825-CC9476225C27}" presName="thinLine2b" presStyleLbl="callout" presStyleIdx="0" presStyleCnt="4"/>
      <dgm:spPr/>
    </dgm:pt>
    <dgm:pt modelId="{CF3BC24D-6437-4E64-9462-70B4F1F8C370}" type="pres">
      <dgm:prSet presAssocID="{C8B57220-3FCB-4C4C-8825-CC9476225C27}" presName="vertSpace2b" presStyleCnt="0"/>
      <dgm:spPr/>
    </dgm:pt>
    <dgm:pt modelId="{25E236D8-3871-4D59-BB05-16E1653B474B}" type="pres">
      <dgm:prSet presAssocID="{1AE3070A-F99F-4909-80B7-3CAB12D87A4A}" presName="horz2" presStyleCnt="0"/>
      <dgm:spPr/>
    </dgm:pt>
    <dgm:pt modelId="{9BB6DBB9-20C2-4F15-B87C-393E6C72F829}" type="pres">
      <dgm:prSet presAssocID="{1AE3070A-F99F-4909-80B7-3CAB12D87A4A}" presName="horzSpace2" presStyleCnt="0"/>
      <dgm:spPr/>
    </dgm:pt>
    <dgm:pt modelId="{2EA5F160-E915-4B6D-9B8C-27A1DEDAB5C1}" type="pres">
      <dgm:prSet presAssocID="{1AE3070A-F99F-4909-80B7-3CAB12D87A4A}" presName="tx2" presStyleLbl="revTx" presStyleIdx="2" presStyleCnt="5"/>
      <dgm:spPr/>
    </dgm:pt>
    <dgm:pt modelId="{13D8228B-3386-411F-AD60-D4210456C310}" type="pres">
      <dgm:prSet presAssocID="{1AE3070A-F99F-4909-80B7-3CAB12D87A4A}" presName="vert2" presStyleCnt="0"/>
      <dgm:spPr/>
    </dgm:pt>
    <dgm:pt modelId="{67439B36-06E7-4128-B41F-219485DAAB2B}" type="pres">
      <dgm:prSet presAssocID="{1AE3070A-F99F-4909-80B7-3CAB12D87A4A}" presName="thinLine2b" presStyleLbl="callout" presStyleIdx="1" presStyleCnt="4"/>
      <dgm:spPr/>
    </dgm:pt>
    <dgm:pt modelId="{086C36EE-2C9E-424C-8F72-89F6A273AA46}" type="pres">
      <dgm:prSet presAssocID="{1AE3070A-F99F-4909-80B7-3CAB12D87A4A}" presName="vertSpace2b" presStyleCnt="0"/>
      <dgm:spPr/>
    </dgm:pt>
    <dgm:pt modelId="{EA960EBB-2FB1-429D-A74C-8FEE9E077F24}" type="pres">
      <dgm:prSet presAssocID="{0946EC49-73F6-4DB0-AA7C-3A92EDBEA240}" presName="horz2" presStyleCnt="0"/>
      <dgm:spPr/>
    </dgm:pt>
    <dgm:pt modelId="{F032F8C1-B09C-493E-82FB-4C33165A8170}" type="pres">
      <dgm:prSet presAssocID="{0946EC49-73F6-4DB0-AA7C-3A92EDBEA240}" presName="horzSpace2" presStyleCnt="0"/>
      <dgm:spPr/>
    </dgm:pt>
    <dgm:pt modelId="{F428D0C5-8BA3-42A4-AD0A-9C929078D862}" type="pres">
      <dgm:prSet presAssocID="{0946EC49-73F6-4DB0-AA7C-3A92EDBEA240}" presName="tx2" presStyleLbl="revTx" presStyleIdx="3" presStyleCnt="5"/>
      <dgm:spPr/>
    </dgm:pt>
    <dgm:pt modelId="{38CC59B3-27C5-499C-8430-24A2251D17FC}" type="pres">
      <dgm:prSet presAssocID="{0946EC49-73F6-4DB0-AA7C-3A92EDBEA240}" presName="vert2" presStyleCnt="0"/>
      <dgm:spPr/>
    </dgm:pt>
    <dgm:pt modelId="{5D87BB24-18B6-4153-BECB-1C36A2E9BBC8}" type="pres">
      <dgm:prSet presAssocID="{0946EC49-73F6-4DB0-AA7C-3A92EDBEA240}" presName="thinLine2b" presStyleLbl="callout" presStyleIdx="2" presStyleCnt="4"/>
      <dgm:spPr/>
    </dgm:pt>
    <dgm:pt modelId="{AEA523F1-7E25-48B0-996B-507183D5AB5B}" type="pres">
      <dgm:prSet presAssocID="{0946EC49-73F6-4DB0-AA7C-3A92EDBEA240}" presName="vertSpace2b" presStyleCnt="0"/>
      <dgm:spPr/>
    </dgm:pt>
    <dgm:pt modelId="{0F6CF6BD-2EB3-4D7D-A260-0B14D192560F}" type="pres">
      <dgm:prSet presAssocID="{77E3C455-9354-49B5-9CC2-35C1244CC120}" presName="horz2" presStyleCnt="0"/>
      <dgm:spPr/>
    </dgm:pt>
    <dgm:pt modelId="{940EE753-4E73-4D85-A08F-A35CBDC16F8B}" type="pres">
      <dgm:prSet presAssocID="{77E3C455-9354-49B5-9CC2-35C1244CC120}" presName="horzSpace2" presStyleCnt="0"/>
      <dgm:spPr/>
    </dgm:pt>
    <dgm:pt modelId="{A80D5420-F110-4271-BBB8-0BABC4BC1127}" type="pres">
      <dgm:prSet presAssocID="{77E3C455-9354-49B5-9CC2-35C1244CC120}" presName="tx2" presStyleLbl="revTx" presStyleIdx="4" presStyleCnt="5"/>
      <dgm:spPr/>
    </dgm:pt>
    <dgm:pt modelId="{661AA84F-76EF-4CC8-AC67-70609DBB6F11}" type="pres">
      <dgm:prSet presAssocID="{77E3C455-9354-49B5-9CC2-35C1244CC120}" presName="vert2" presStyleCnt="0"/>
      <dgm:spPr/>
    </dgm:pt>
    <dgm:pt modelId="{83FCF85A-41DF-4AB0-9FEE-CCC681A571B0}" type="pres">
      <dgm:prSet presAssocID="{77E3C455-9354-49B5-9CC2-35C1244CC120}" presName="thinLine2b" presStyleLbl="callout" presStyleIdx="3" presStyleCnt="4"/>
      <dgm:spPr/>
    </dgm:pt>
    <dgm:pt modelId="{B5EFB1F6-30C1-49B3-B28C-765A2A7C08AE}" type="pres">
      <dgm:prSet presAssocID="{77E3C455-9354-49B5-9CC2-35C1244CC120}" presName="vertSpace2b" presStyleCnt="0"/>
      <dgm:spPr/>
    </dgm:pt>
  </dgm:ptLst>
  <dgm:cxnLst>
    <dgm:cxn modelId="{F859A11A-C037-A547-A4FE-0C8BA6E6B263}" type="presOf" srcId="{77E3C455-9354-49B5-9CC2-35C1244CC120}" destId="{A80D5420-F110-4271-BBB8-0BABC4BC1127}" srcOrd="0" destOrd="0" presId="urn:microsoft.com/office/officeart/2008/layout/LinedList"/>
    <dgm:cxn modelId="{CDE1053F-9647-4A1D-91FF-A91CDAF786C2}" srcId="{ADA0343B-6E01-48F2-AE7E-4722A1B17FC4}" destId="{0946EC49-73F6-4DB0-AA7C-3A92EDBEA240}" srcOrd="2" destOrd="0" parTransId="{6E58C8EC-9261-420D-B602-7971D4033C86}" sibTransId="{8A64CDC2-AB65-43D2-9002-712C978BA045}"/>
    <dgm:cxn modelId="{93441A5F-C57A-194E-BDAB-BB1ED191ACA8}" type="presOf" srcId="{1AE3070A-F99F-4909-80B7-3CAB12D87A4A}" destId="{2EA5F160-E915-4B6D-9B8C-27A1DEDAB5C1}" srcOrd="0" destOrd="0" presId="urn:microsoft.com/office/officeart/2008/layout/LinedList"/>
    <dgm:cxn modelId="{E3B28962-264C-4E79-82BC-F7139B7B2771}" srcId="{ADA0343B-6E01-48F2-AE7E-4722A1B17FC4}" destId="{77E3C455-9354-49B5-9CC2-35C1244CC120}" srcOrd="3" destOrd="0" parTransId="{91C6A4C9-5D20-4FA7-B104-21FDE9B800E6}" sibTransId="{D13CB9F0-1C02-444E-B33C-0D8436FD56EB}"/>
    <dgm:cxn modelId="{3042D462-E493-4BA3-A96A-060FA5D5C235}" srcId="{44A0048C-5995-4542-8E8D-7CCF154D6DDE}" destId="{ADA0343B-6E01-48F2-AE7E-4722A1B17FC4}" srcOrd="0" destOrd="0" parTransId="{B7CFBB24-4F0D-427D-A599-118CE31621D7}" sibTransId="{C81194DA-EAC6-4774-BAC5-8C298BC67A50}"/>
    <dgm:cxn modelId="{85B5D2A5-3964-7148-96E0-49F85A011654}" type="presOf" srcId="{ADA0343B-6E01-48F2-AE7E-4722A1B17FC4}" destId="{A119A686-9710-4CD1-8829-C09543B3DFF6}" srcOrd="0" destOrd="0" presId="urn:microsoft.com/office/officeart/2008/layout/LinedList"/>
    <dgm:cxn modelId="{0363ECB0-8803-8640-BF32-DAC3C1A00F7B}" type="presOf" srcId="{0946EC49-73F6-4DB0-AA7C-3A92EDBEA240}" destId="{F428D0C5-8BA3-42A4-AD0A-9C929078D862}" srcOrd="0" destOrd="0" presId="urn:microsoft.com/office/officeart/2008/layout/LinedList"/>
    <dgm:cxn modelId="{2695D0BF-911F-5D4C-9D88-38DB83F6768F}" type="presOf" srcId="{C8B57220-3FCB-4C4C-8825-CC9476225C27}" destId="{2623D381-EBB6-432D-9ED3-7350C29FED49}" srcOrd="0" destOrd="0" presId="urn:microsoft.com/office/officeart/2008/layout/LinedList"/>
    <dgm:cxn modelId="{9D413AD0-E690-49E9-B0A6-37FB7DBB23FF}" srcId="{ADA0343B-6E01-48F2-AE7E-4722A1B17FC4}" destId="{1AE3070A-F99F-4909-80B7-3CAB12D87A4A}" srcOrd="1" destOrd="0" parTransId="{76EDD33A-15BD-411E-B149-9C8A6C7A227F}" sibTransId="{4C031098-65EA-4BF8-8ECF-84A638245A64}"/>
    <dgm:cxn modelId="{24099CEA-67EB-4C63-8048-0E2C23069443}" srcId="{ADA0343B-6E01-48F2-AE7E-4722A1B17FC4}" destId="{C8B57220-3FCB-4C4C-8825-CC9476225C27}" srcOrd="0" destOrd="0" parTransId="{5EEEB4F2-0211-4423-8CA7-1E56B36622A4}" sibTransId="{DB9A64D5-29C2-4AD5-B1D4-F88D4E5A35C4}"/>
    <dgm:cxn modelId="{5A9621F4-D0C7-EA4E-8749-09BC57018092}" type="presOf" srcId="{44A0048C-5995-4542-8E8D-7CCF154D6DDE}" destId="{F603C777-DB84-44F0-B556-FD0849CE1FD6}" srcOrd="0" destOrd="0" presId="urn:microsoft.com/office/officeart/2008/layout/LinedList"/>
    <dgm:cxn modelId="{0CB95D73-3660-E64A-9250-A9BE8110B3F2}" type="presParOf" srcId="{F603C777-DB84-44F0-B556-FD0849CE1FD6}" destId="{DD2997CB-035C-4577-B2C3-F85C8428213A}" srcOrd="0" destOrd="0" presId="urn:microsoft.com/office/officeart/2008/layout/LinedList"/>
    <dgm:cxn modelId="{8DD36D8A-467F-1141-80B3-BA10484BF1B3}" type="presParOf" srcId="{F603C777-DB84-44F0-B556-FD0849CE1FD6}" destId="{19D7D0CA-9095-4A2C-BD97-ECBD98260D12}" srcOrd="1" destOrd="0" presId="urn:microsoft.com/office/officeart/2008/layout/LinedList"/>
    <dgm:cxn modelId="{0061BEBE-B6D3-4D4E-997E-E96513C725F1}" type="presParOf" srcId="{19D7D0CA-9095-4A2C-BD97-ECBD98260D12}" destId="{A119A686-9710-4CD1-8829-C09543B3DFF6}" srcOrd="0" destOrd="0" presId="urn:microsoft.com/office/officeart/2008/layout/LinedList"/>
    <dgm:cxn modelId="{D8626A84-2CAC-F344-842C-AB5A6CB6B458}" type="presParOf" srcId="{19D7D0CA-9095-4A2C-BD97-ECBD98260D12}" destId="{747DABD9-103E-4CEC-9420-AA4F43C73A8A}" srcOrd="1" destOrd="0" presId="urn:microsoft.com/office/officeart/2008/layout/LinedList"/>
    <dgm:cxn modelId="{46CDEE0F-D9C4-0E49-8D0C-F56062A8F425}" type="presParOf" srcId="{747DABD9-103E-4CEC-9420-AA4F43C73A8A}" destId="{3510F666-F53F-4315-B008-3B5CBDB72997}" srcOrd="0" destOrd="0" presId="urn:microsoft.com/office/officeart/2008/layout/LinedList"/>
    <dgm:cxn modelId="{B1E9FCE2-ADC2-2141-ACCF-5A973B703D12}" type="presParOf" srcId="{747DABD9-103E-4CEC-9420-AA4F43C73A8A}" destId="{EB327BC0-60D7-4FB1-B46A-09488415C5DD}" srcOrd="1" destOrd="0" presId="urn:microsoft.com/office/officeart/2008/layout/LinedList"/>
    <dgm:cxn modelId="{5525D474-A9D6-184B-8564-A5EB0BE9C014}" type="presParOf" srcId="{EB327BC0-60D7-4FB1-B46A-09488415C5DD}" destId="{FB978D50-2F09-4EF8-B8A4-5177B384A75D}" srcOrd="0" destOrd="0" presId="urn:microsoft.com/office/officeart/2008/layout/LinedList"/>
    <dgm:cxn modelId="{FBFA528A-CCCC-304E-8E13-4B193CF0617D}" type="presParOf" srcId="{EB327BC0-60D7-4FB1-B46A-09488415C5DD}" destId="{2623D381-EBB6-432D-9ED3-7350C29FED49}" srcOrd="1" destOrd="0" presId="urn:microsoft.com/office/officeart/2008/layout/LinedList"/>
    <dgm:cxn modelId="{6751BC49-A8B3-664D-A082-A7213F67E4B6}" type="presParOf" srcId="{EB327BC0-60D7-4FB1-B46A-09488415C5DD}" destId="{48933B69-9EE4-4245-B0F3-391A9E7634BB}" srcOrd="2" destOrd="0" presId="urn:microsoft.com/office/officeart/2008/layout/LinedList"/>
    <dgm:cxn modelId="{9CF47558-9B36-4A47-A308-6B19D834A790}" type="presParOf" srcId="{747DABD9-103E-4CEC-9420-AA4F43C73A8A}" destId="{F48253CF-5B08-4505-B374-A787ED59E058}" srcOrd="2" destOrd="0" presId="urn:microsoft.com/office/officeart/2008/layout/LinedList"/>
    <dgm:cxn modelId="{52975A0F-842D-B847-828D-D8962C3B27F5}" type="presParOf" srcId="{747DABD9-103E-4CEC-9420-AA4F43C73A8A}" destId="{CF3BC24D-6437-4E64-9462-70B4F1F8C370}" srcOrd="3" destOrd="0" presId="urn:microsoft.com/office/officeart/2008/layout/LinedList"/>
    <dgm:cxn modelId="{37B53FA9-2F3D-0443-9A3E-15AEDAB2B981}" type="presParOf" srcId="{747DABD9-103E-4CEC-9420-AA4F43C73A8A}" destId="{25E236D8-3871-4D59-BB05-16E1653B474B}" srcOrd="4" destOrd="0" presId="urn:microsoft.com/office/officeart/2008/layout/LinedList"/>
    <dgm:cxn modelId="{425C7B81-F4C5-2C4A-A185-B0E9133C4D50}" type="presParOf" srcId="{25E236D8-3871-4D59-BB05-16E1653B474B}" destId="{9BB6DBB9-20C2-4F15-B87C-393E6C72F829}" srcOrd="0" destOrd="0" presId="urn:microsoft.com/office/officeart/2008/layout/LinedList"/>
    <dgm:cxn modelId="{C5ABEA30-FD57-214A-9555-FD5ABD69000F}" type="presParOf" srcId="{25E236D8-3871-4D59-BB05-16E1653B474B}" destId="{2EA5F160-E915-4B6D-9B8C-27A1DEDAB5C1}" srcOrd="1" destOrd="0" presId="urn:microsoft.com/office/officeart/2008/layout/LinedList"/>
    <dgm:cxn modelId="{34C3C663-2D25-2F4C-8AE7-11F7CE5E320E}" type="presParOf" srcId="{25E236D8-3871-4D59-BB05-16E1653B474B}" destId="{13D8228B-3386-411F-AD60-D4210456C310}" srcOrd="2" destOrd="0" presId="urn:microsoft.com/office/officeart/2008/layout/LinedList"/>
    <dgm:cxn modelId="{99229848-7DB6-5240-B106-9CA7BCD403E2}" type="presParOf" srcId="{747DABD9-103E-4CEC-9420-AA4F43C73A8A}" destId="{67439B36-06E7-4128-B41F-219485DAAB2B}" srcOrd="5" destOrd="0" presId="urn:microsoft.com/office/officeart/2008/layout/LinedList"/>
    <dgm:cxn modelId="{8EC71B68-EE0E-C241-ADDF-73E672BEC9A9}" type="presParOf" srcId="{747DABD9-103E-4CEC-9420-AA4F43C73A8A}" destId="{086C36EE-2C9E-424C-8F72-89F6A273AA46}" srcOrd="6" destOrd="0" presId="urn:microsoft.com/office/officeart/2008/layout/LinedList"/>
    <dgm:cxn modelId="{F39ECF0F-5DDD-814C-939A-207943249A7F}" type="presParOf" srcId="{747DABD9-103E-4CEC-9420-AA4F43C73A8A}" destId="{EA960EBB-2FB1-429D-A74C-8FEE9E077F24}" srcOrd="7" destOrd="0" presId="urn:microsoft.com/office/officeart/2008/layout/LinedList"/>
    <dgm:cxn modelId="{E3598D81-E041-7047-B503-D130AC096326}" type="presParOf" srcId="{EA960EBB-2FB1-429D-A74C-8FEE9E077F24}" destId="{F032F8C1-B09C-493E-82FB-4C33165A8170}" srcOrd="0" destOrd="0" presId="urn:microsoft.com/office/officeart/2008/layout/LinedList"/>
    <dgm:cxn modelId="{8DEEA58B-6882-6F4F-BC9D-F572D81CE59A}" type="presParOf" srcId="{EA960EBB-2FB1-429D-A74C-8FEE9E077F24}" destId="{F428D0C5-8BA3-42A4-AD0A-9C929078D862}" srcOrd="1" destOrd="0" presId="urn:microsoft.com/office/officeart/2008/layout/LinedList"/>
    <dgm:cxn modelId="{058A8448-AC25-704A-8F39-4392932E1A52}" type="presParOf" srcId="{EA960EBB-2FB1-429D-A74C-8FEE9E077F24}" destId="{38CC59B3-27C5-499C-8430-24A2251D17FC}" srcOrd="2" destOrd="0" presId="urn:microsoft.com/office/officeart/2008/layout/LinedList"/>
    <dgm:cxn modelId="{73D954B4-95B6-2E42-A66C-840FD62602C1}" type="presParOf" srcId="{747DABD9-103E-4CEC-9420-AA4F43C73A8A}" destId="{5D87BB24-18B6-4153-BECB-1C36A2E9BBC8}" srcOrd="8" destOrd="0" presId="urn:microsoft.com/office/officeart/2008/layout/LinedList"/>
    <dgm:cxn modelId="{5355BB7A-65C2-7C40-B898-82F6D08C4238}" type="presParOf" srcId="{747DABD9-103E-4CEC-9420-AA4F43C73A8A}" destId="{AEA523F1-7E25-48B0-996B-507183D5AB5B}" srcOrd="9" destOrd="0" presId="urn:microsoft.com/office/officeart/2008/layout/LinedList"/>
    <dgm:cxn modelId="{676A949C-3D3D-C646-8D9E-0F6B09EF0686}" type="presParOf" srcId="{747DABD9-103E-4CEC-9420-AA4F43C73A8A}" destId="{0F6CF6BD-2EB3-4D7D-A260-0B14D192560F}" srcOrd="10" destOrd="0" presId="urn:microsoft.com/office/officeart/2008/layout/LinedList"/>
    <dgm:cxn modelId="{14ACAF89-9F1B-B145-A656-738595E72C81}" type="presParOf" srcId="{0F6CF6BD-2EB3-4D7D-A260-0B14D192560F}" destId="{940EE753-4E73-4D85-A08F-A35CBDC16F8B}" srcOrd="0" destOrd="0" presId="urn:microsoft.com/office/officeart/2008/layout/LinedList"/>
    <dgm:cxn modelId="{5DEFBB40-89C6-E142-9D7A-3DAA9AB8E4EB}" type="presParOf" srcId="{0F6CF6BD-2EB3-4D7D-A260-0B14D192560F}" destId="{A80D5420-F110-4271-BBB8-0BABC4BC1127}" srcOrd="1" destOrd="0" presId="urn:microsoft.com/office/officeart/2008/layout/LinedList"/>
    <dgm:cxn modelId="{B26FB0F3-355B-DB41-873B-886A5F38D59C}" type="presParOf" srcId="{0F6CF6BD-2EB3-4D7D-A260-0B14D192560F}" destId="{661AA84F-76EF-4CC8-AC67-70609DBB6F11}" srcOrd="2" destOrd="0" presId="urn:microsoft.com/office/officeart/2008/layout/LinedList"/>
    <dgm:cxn modelId="{F674D389-0EA4-7F44-9F21-6F4550F3E0BD}" type="presParOf" srcId="{747DABD9-103E-4CEC-9420-AA4F43C73A8A}" destId="{83FCF85A-41DF-4AB0-9FEE-CCC681A571B0}" srcOrd="11" destOrd="0" presId="urn:microsoft.com/office/officeart/2008/layout/LinedList"/>
    <dgm:cxn modelId="{A212AFF5-C0B6-8142-A240-C1A7F64BAE1D}" type="presParOf" srcId="{747DABD9-103E-4CEC-9420-AA4F43C73A8A}" destId="{B5EFB1F6-30C1-49B3-B28C-765A2A7C08AE}"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20936E-6F9F-42B5-8D02-17B5CDA4F7DB}">
      <dsp:nvSpPr>
        <dsp:cNvPr id="0" name=""/>
        <dsp:cNvSpPr/>
      </dsp:nvSpPr>
      <dsp:spPr>
        <a:xfrm>
          <a:off x="-6114588" y="-936169"/>
          <a:ext cx="7283786" cy="7283786"/>
        </a:xfrm>
        <a:prstGeom prst="blockArc">
          <a:avLst>
            <a:gd name="adj1" fmla="val 18900000"/>
            <a:gd name="adj2" fmla="val 2700000"/>
            <a:gd name="adj3" fmla="val 297"/>
          </a:avLst>
        </a:prstGeom>
        <a:noFill/>
        <a:ln w="12700" cap="flat" cmpd="sng" algn="ctr">
          <a:solidFill>
            <a:schemeClr val="dk2">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1195145-101F-419B-96F4-1EDBEC06716B}">
      <dsp:nvSpPr>
        <dsp:cNvPr id="0" name=""/>
        <dsp:cNvSpPr/>
      </dsp:nvSpPr>
      <dsp:spPr>
        <a:xfrm>
          <a:off x="379613" y="246004"/>
          <a:ext cx="10955660" cy="49179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90360" tIns="63500" rIns="63500" bIns="63500" numCol="1" spcCol="1270" anchor="ctr" anchorCtr="0">
          <a:noAutofit/>
        </a:bodyPr>
        <a:lstStyle/>
        <a:p>
          <a:pPr marL="0" lvl="0" indent="0" algn="l" defTabSz="1111250">
            <a:lnSpc>
              <a:spcPct val="90000"/>
            </a:lnSpc>
            <a:spcBef>
              <a:spcPct val="0"/>
            </a:spcBef>
            <a:spcAft>
              <a:spcPct val="35000"/>
            </a:spcAft>
            <a:buNone/>
          </a:pPr>
          <a:r>
            <a:rPr lang="es-CO" sz="2500" kern="1200" dirty="0"/>
            <a:t>PROBLEMA DE INVESTIGACIÓN</a:t>
          </a:r>
          <a:endParaRPr lang="es-ES" sz="2500" kern="1200" dirty="0"/>
        </a:p>
      </dsp:txBody>
      <dsp:txXfrm>
        <a:off x="379613" y="246004"/>
        <a:ext cx="10955660" cy="491792"/>
      </dsp:txXfrm>
    </dsp:sp>
    <dsp:sp modelId="{6B0E0EAB-30DB-440D-BC9B-1CC7F33EF17A}">
      <dsp:nvSpPr>
        <dsp:cNvPr id="0" name=""/>
        <dsp:cNvSpPr/>
      </dsp:nvSpPr>
      <dsp:spPr>
        <a:xfrm>
          <a:off x="72242" y="184530"/>
          <a:ext cx="614740" cy="614740"/>
        </a:xfrm>
        <a:prstGeom prst="ellipse">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5742D8E-1DC7-284C-82F9-80BD8194FEF8}">
      <dsp:nvSpPr>
        <dsp:cNvPr id="0" name=""/>
        <dsp:cNvSpPr/>
      </dsp:nvSpPr>
      <dsp:spPr>
        <a:xfrm>
          <a:off x="824975" y="984125"/>
          <a:ext cx="10510297" cy="49179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90360" tIns="63500" rIns="63500" bIns="63500" numCol="1" spcCol="1270" anchor="ctr" anchorCtr="0">
          <a:noAutofit/>
        </a:bodyPr>
        <a:lstStyle/>
        <a:p>
          <a:pPr marL="0" lvl="0" indent="0" algn="l" defTabSz="1111250">
            <a:lnSpc>
              <a:spcPct val="90000"/>
            </a:lnSpc>
            <a:spcBef>
              <a:spcPct val="0"/>
            </a:spcBef>
            <a:spcAft>
              <a:spcPct val="35000"/>
            </a:spcAft>
            <a:buNone/>
          </a:pPr>
          <a:r>
            <a:rPr lang="es-ES" sz="2500" kern="1200" dirty="0"/>
            <a:t>PREGUNTAS DE INVESTIGACIÓN</a:t>
          </a:r>
        </a:p>
      </dsp:txBody>
      <dsp:txXfrm>
        <a:off x="824975" y="984125"/>
        <a:ext cx="10510297" cy="491792"/>
      </dsp:txXfrm>
    </dsp:sp>
    <dsp:sp modelId="{3F71E465-D0F3-A940-ABBB-FA285D04468A}">
      <dsp:nvSpPr>
        <dsp:cNvPr id="0" name=""/>
        <dsp:cNvSpPr/>
      </dsp:nvSpPr>
      <dsp:spPr>
        <a:xfrm>
          <a:off x="517605" y="922651"/>
          <a:ext cx="614740" cy="614740"/>
        </a:xfrm>
        <a:prstGeom prst="ellipse">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4D82C53-A6EF-1842-9626-DD25E05C8B3A}">
      <dsp:nvSpPr>
        <dsp:cNvPr id="0" name=""/>
        <dsp:cNvSpPr/>
      </dsp:nvSpPr>
      <dsp:spPr>
        <a:xfrm>
          <a:off x="1069031" y="1721706"/>
          <a:ext cx="10266241" cy="49179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90360" tIns="63500" rIns="63500" bIns="63500" numCol="1" spcCol="1270" anchor="ctr" anchorCtr="0">
          <a:noAutofit/>
        </a:bodyPr>
        <a:lstStyle/>
        <a:p>
          <a:pPr marL="0" lvl="0" indent="0" algn="l" defTabSz="1111250">
            <a:lnSpc>
              <a:spcPct val="90000"/>
            </a:lnSpc>
            <a:spcBef>
              <a:spcPct val="0"/>
            </a:spcBef>
            <a:spcAft>
              <a:spcPct val="35000"/>
            </a:spcAft>
            <a:buNone/>
          </a:pPr>
          <a:r>
            <a:rPr lang="es-CO" sz="2500" kern="1200" dirty="0"/>
            <a:t>OBJETIVOS</a:t>
          </a:r>
          <a:endParaRPr lang="es-ES" sz="2500" kern="1200" dirty="0"/>
        </a:p>
      </dsp:txBody>
      <dsp:txXfrm>
        <a:off x="1069031" y="1721706"/>
        <a:ext cx="10266241" cy="491792"/>
      </dsp:txXfrm>
    </dsp:sp>
    <dsp:sp modelId="{B6802E14-E7B9-486C-A1ED-402727EE0152}">
      <dsp:nvSpPr>
        <dsp:cNvPr id="0" name=""/>
        <dsp:cNvSpPr/>
      </dsp:nvSpPr>
      <dsp:spPr>
        <a:xfrm>
          <a:off x="761661" y="1660232"/>
          <a:ext cx="614740" cy="614740"/>
        </a:xfrm>
        <a:prstGeom prst="ellipse">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7F476A2-83E8-9846-8D58-DE546FBD6B8A}">
      <dsp:nvSpPr>
        <dsp:cNvPr id="0" name=""/>
        <dsp:cNvSpPr/>
      </dsp:nvSpPr>
      <dsp:spPr>
        <a:xfrm>
          <a:off x="1146956" y="2459827"/>
          <a:ext cx="10188316" cy="49179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90360" tIns="63500" rIns="63500" bIns="63500" numCol="1" spcCol="1270" anchor="ctr" anchorCtr="0">
          <a:noAutofit/>
        </a:bodyPr>
        <a:lstStyle/>
        <a:p>
          <a:pPr marL="0" lvl="0" indent="0" algn="l" defTabSz="1111250">
            <a:lnSpc>
              <a:spcPct val="90000"/>
            </a:lnSpc>
            <a:spcBef>
              <a:spcPct val="0"/>
            </a:spcBef>
            <a:spcAft>
              <a:spcPct val="35000"/>
            </a:spcAft>
            <a:buNone/>
          </a:pPr>
          <a:r>
            <a:rPr lang="es-CO" sz="2500" kern="1200" dirty="0"/>
            <a:t>JUSTIFICACIÓN</a:t>
          </a:r>
          <a:endParaRPr lang="es-ES" sz="2500" kern="1200" dirty="0"/>
        </a:p>
      </dsp:txBody>
      <dsp:txXfrm>
        <a:off x="1146956" y="2459827"/>
        <a:ext cx="10188316" cy="491792"/>
      </dsp:txXfrm>
    </dsp:sp>
    <dsp:sp modelId="{820EA00E-A036-4758-A3DF-5E20140B8B74}">
      <dsp:nvSpPr>
        <dsp:cNvPr id="0" name=""/>
        <dsp:cNvSpPr/>
      </dsp:nvSpPr>
      <dsp:spPr>
        <a:xfrm>
          <a:off x="839586" y="2398353"/>
          <a:ext cx="614740" cy="614740"/>
        </a:xfrm>
        <a:prstGeom prst="ellipse">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D80718C-ECD8-814B-AE03-576EFC1A6801}">
      <dsp:nvSpPr>
        <dsp:cNvPr id="0" name=""/>
        <dsp:cNvSpPr/>
      </dsp:nvSpPr>
      <dsp:spPr>
        <a:xfrm>
          <a:off x="1069031" y="3197949"/>
          <a:ext cx="10266241" cy="49179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90360" tIns="63500" rIns="63500" bIns="63500" numCol="1" spcCol="1270" anchor="ctr" anchorCtr="0">
          <a:noAutofit/>
        </a:bodyPr>
        <a:lstStyle/>
        <a:p>
          <a:pPr marL="0" lvl="0" indent="0" algn="l" defTabSz="1111250">
            <a:lnSpc>
              <a:spcPct val="90000"/>
            </a:lnSpc>
            <a:spcBef>
              <a:spcPct val="0"/>
            </a:spcBef>
            <a:spcAft>
              <a:spcPct val="35000"/>
            </a:spcAft>
            <a:buNone/>
          </a:pPr>
          <a:r>
            <a:rPr lang="es-CO" sz="2500" kern="1200" dirty="0"/>
            <a:t>MARCO TEÓRICO</a:t>
          </a:r>
          <a:endParaRPr lang="es-ES" sz="2500" kern="1200" dirty="0"/>
        </a:p>
      </dsp:txBody>
      <dsp:txXfrm>
        <a:off x="1069031" y="3197949"/>
        <a:ext cx="10266241" cy="491792"/>
      </dsp:txXfrm>
    </dsp:sp>
    <dsp:sp modelId="{9FAE3B15-732C-4859-98BE-99D09B97FAD5}">
      <dsp:nvSpPr>
        <dsp:cNvPr id="0" name=""/>
        <dsp:cNvSpPr/>
      </dsp:nvSpPr>
      <dsp:spPr>
        <a:xfrm>
          <a:off x="761661" y="3136475"/>
          <a:ext cx="614740" cy="614740"/>
        </a:xfrm>
        <a:prstGeom prst="ellipse">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2FCBF59-329C-AA41-ADE3-CC6E6E751338}">
      <dsp:nvSpPr>
        <dsp:cNvPr id="0" name=""/>
        <dsp:cNvSpPr/>
      </dsp:nvSpPr>
      <dsp:spPr>
        <a:xfrm>
          <a:off x="824975" y="3935529"/>
          <a:ext cx="10510297" cy="49179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90360" tIns="63500" rIns="63500" bIns="63500" numCol="1" spcCol="1270" anchor="ctr" anchorCtr="0">
          <a:noAutofit/>
        </a:bodyPr>
        <a:lstStyle/>
        <a:p>
          <a:pPr marL="0" lvl="0" indent="0" algn="l" defTabSz="1111250">
            <a:lnSpc>
              <a:spcPct val="90000"/>
            </a:lnSpc>
            <a:spcBef>
              <a:spcPct val="0"/>
            </a:spcBef>
            <a:spcAft>
              <a:spcPct val="35000"/>
            </a:spcAft>
            <a:buNone/>
          </a:pPr>
          <a:r>
            <a:rPr lang="es-CO" sz="2500" kern="1200" dirty="0"/>
            <a:t>METODOLOGÍA</a:t>
          </a:r>
          <a:endParaRPr lang="es-ES" sz="2500" kern="1200" dirty="0"/>
        </a:p>
      </dsp:txBody>
      <dsp:txXfrm>
        <a:off x="824975" y="3935529"/>
        <a:ext cx="10510297" cy="491792"/>
      </dsp:txXfrm>
    </dsp:sp>
    <dsp:sp modelId="{2AD81372-EB1B-4B65-8AB3-DDBDE4CCC5F0}">
      <dsp:nvSpPr>
        <dsp:cNvPr id="0" name=""/>
        <dsp:cNvSpPr/>
      </dsp:nvSpPr>
      <dsp:spPr>
        <a:xfrm>
          <a:off x="517605" y="3874055"/>
          <a:ext cx="614740" cy="614740"/>
        </a:xfrm>
        <a:prstGeom prst="ellipse">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BB9A3FE-6F13-E449-8723-86F29AC3CE0C}">
      <dsp:nvSpPr>
        <dsp:cNvPr id="0" name=""/>
        <dsp:cNvSpPr/>
      </dsp:nvSpPr>
      <dsp:spPr>
        <a:xfrm>
          <a:off x="379613" y="4673651"/>
          <a:ext cx="10955660" cy="49179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90360" tIns="63500" rIns="63500" bIns="63500" numCol="1" spcCol="1270" anchor="ctr" anchorCtr="0">
          <a:noAutofit/>
        </a:bodyPr>
        <a:lstStyle/>
        <a:p>
          <a:pPr marL="0" lvl="0" indent="0" algn="l" defTabSz="1111250">
            <a:lnSpc>
              <a:spcPct val="90000"/>
            </a:lnSpc>
            <a:spcBef>
              <a:spcPct val="0"/>
            </a:spcBef>
            <a:spcAft>
              <a:spcPct val="35000"/>
            </a:spcAft>
            <a:buNone/>
          </a:pPr>
          <a:r>
            <a:rPr lang="es-ES" sz="2500" kern="1200" dirty="0"/>
            <a:t>RESULTADOS ESPERADOS</a:t>
          </a:r>
        </a:p>
      </dsp:txBody>
      <dsp:txXfrm>
        <a:off x="379613" y="4673651"/>
        <a:ext cx="10955660" cy="491792"/>
      </dsp:txXfrm>
    </dsp:sp>
    <dsp:sp modelId="{7DB52332-B36B-FE46-BB14-8B87FA8D48CC}">
      <dsp:nvSpPr>
        <dsp:cNvPr id="0" name=""/>
        <dsp:cNvSpPr/>
      </dsp:nvSpPr>
      <dsp:spPr>
        <a:xfrm>
          <a:off x="72242" y="4612177"/>
          <a:ext cx="614740" cy="614740"/>
        </a:xfrm>
        <a:prstGeom prst="ellipse">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6E2981-C2D8-4D89-B440-71F2B15CBDE8}">
      <dsp:nvSpPr>
        <dsp:cNvPr id="0" name=""/>
        <dsp:cNvSpPr/>
      </dsp:nvSpPr>
      <dsp:spPr>
        <a:xfrm>
          <a:off x="2605440" y="634316"/>
          <a:ext cx="4232197" cy="4232197"/>
        </a:xfrm>
        <a:prstGeom prst="blockArc">
          <a:avLst>
            <a:gd name="adj1" fmla="val 10800000"/>
            <a:gd name="adj2" fmla="val 16200000"/>
            <a:gd name="adj3" fmla="val 464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EBA7EC-CECF-4A7E-A440-09459FA52E63}">
      <dsp:nvSpPr>
        <dsp:cNvPr id="0" name=""/>
        <dsp:cNvSpPr/>
      </dsp:nvSpPr>
      <dsp:spPr>
        <a:xfrm>
          <a:off x="2605440" y="634316"/>
          <a:ext cx="4232197" cy="4232197"/>
        </a:xfrm>
        <a:prstGeom prst="blockArc">
          <a:avLst>
            <a:gd name="adj1" fmla="val 5400000"/>
            <a:gd name="adj2" fmla="val 10800000"/>
            <a:gd name="adj3" fmla="val 464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542E36-404F-436C-8AE7-7EDC060A51E9}">
      <dsp:nvSpPr>
        <dsp:cNvPr id="0" name=""/>
        <dsp:cNvSpPr/>
      </dsp:nvSpPr>
      <dsp:spPr>
        <a:xfrm>
          <a:off x="2605440" y="634316"/>
          <a:ext cx="4232197" cy="4232197"/>
        </a:xfrm>
        <a:prstGeom prst="blockArc">
          <a:avLst>
            <a:gd name="adj1" fmla="val 0"/>
            <a:gd name="adj2" fmla="val 5400000"/>
            <a:gd name="adj3" fmla="val 464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AA6A3A-DFB2-4D27-9D48-758BF386908F}">
      <dsp:nvSpPr>
        <dsp:cNvPr id="0" name=""/>
        <dsp:cNvSpPr/>
      </dsp:nvSpPr>
      <dsp:spPr>
        <a:xfrm>
          <a:off x="2605440" y="634316"/>
          <a:ext cx="4232197" cy="4232197"/>
        </a:xfrm>
        <a:prstGeom prst="blockArc">
          <a:avLst>
            <a:gd name="adj1" fmla="val 16200000"/>
            <a:gd name="adj2" fmla="val 0"/>
            <a:gd name="adj3" fmla="val 464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2FACAE-7294-4C61-9B77-357C5894AED2}">
      <dsp:nvSpPr>
        <dsp:cNvPr id="0" name=""/>
        <dsp:cNvSpPr/>
      </dsp:nvSpPr>
      <dsp:spPr>
        <a:xfrm>
          <a:off x="3747491" y="1776367"/>
          <a:ext cx="1948095" cy="1948095"/>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CO" sz="2400" kern="1200" dirty="0"/>
            <a:t>Conceptos</a:t>
          </a:r>
          <a:endParaRPr lang="es-ES" sz="2400" kern="1200" dirty="0"/>
        </a:p>
      </dsp:txBody>
      <dsp:txXfrm>
        <a:off x="4032783" y="2061659"/>
        <a:ext cx="1377511" cy="1377511"/>
      </dsp:txXfrm>
    </dsp:sp>
    <dsp:sp modelId="{68072AF8-0300-49DC-AD52-EECC71CDDAE4}">
      <dsp:nvSpPr>
        <dsp:cNvPr id="0" name=""/>
        <dsp:cNvSpPr/>
      </dsp:nvSpPr>
      <dsp:spPr>
        <a:xfrm>
          <a:off x="4039705" y="1574"/>
          <a:ext cx="1363667" cy="1363667"/>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CO" sz="1200" b="1" kern="1200" dirty="0"/>
            <a:t>Áreas </a:t>
          </a:r>
        </a:p>
        <a:p>
          <a:pPr marL="0" lvl="0" indent="0" algn="ctr" defTabSz="533400">
            <a:lnSpc>
              <a:spcPct val="90000"/>
            </a:lnSpc>
            <a:spcBef>
              <a:spcPct val="0"/>
            </a:spcBef>
            <a:spcAft>
              <a:spcPct val="35000"/>
            </a:spcAft>
            <a:buNone/>
          </a:pPr>
          <a:r>
            <a:rPr lang="es-CO" sz="1200" b="1" kern="1200" dirty="0"/>
            <a:t>Industriales</a:t>
          </a:r>
          <a:endParaRPr lang="es-ES" sz="1200" b="1" kern="1200" dirty="0"/>
        </a:p>
      </dsp:txBody>
      <dsp:txXfrm>
        <a:off x="4239409" y="201278"/>
        <a:ext cx="964259" cy="964259"/>
      </dsp:txXfrm>
    </dsp:sp>
    <dsp:sp modelId="{6D0C6110-60B0-41A2-B1CD-ACC2E75C4A0D}">
      <dsp:nvSpPr>
        <dsp:cNvPr id="0" name=""/>
        <dsp:cNvSpPr/>
      </dsp:nvSpPr>
      <dsp:spPr>
        <a:xfrm>
          <a:off x="6106712" y="2068581"/>
          <a:ext cx="1363667" cy="1363667"/>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CO" sz="1200" b="1" kern="1200" dirty="0"/>
            <a:t>Sostenibilidad</a:t>
          </a:r>
          <a:endParaRPr lang="es-ES" sz="1200" b="1" kern="1200" dirty="0"/>
        </a:p>
      </dsp:txBody>
      <dsp:txXfrm>
        <a:off x="6306416" y="2268285"/>
        <a:ext cx="964259" cy="964259"/>
      </dsp:txXfrm>
    </dsp:sp>
    <dsp:sp modelId="{84CAB1F8-219F-459E-A7C2-3CB84B18D067}">
      <dsp:nvSpPr>
        <dsp:cNvPr id="0" name=""/>
        <dsp:cNvSpPr/>
      </dsp:nvSpPr>
      <dsp:spPr>
        <a:xfrm>
          <a:off x="4039705" y="4135588"/>
          <a:ext cx="1363667" cy="1363667"/>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CO" sz="1200" b="1" kern="1200" dirty="0"/>
            <a:t>Ecosistema Industrial </a:t>
          </a:r>
        </a:p>
        <a:p>
          <a:pPr marL="0" lvl="0" indent="0" algn="ctr" defTabSz="533400">
            <a:lnSpc>
              <a:spcPct val="90000"/>
            </a:lnSpc>
            <a:spcBef>
              <a:spcPct val="0"/>
            </a:spcBef>
            <a:spcAft>
              <a:spcPct val="35000"/>
            </a:spcAft>
            <a:buNone/>
          </a:pPr>
          <a:r>
            <a:rPr lang="es-CO" sz="1200" b="1" kern="1200" dirty="0"/>
            <a:t>(EI-SI)</a:t>
          </a:r>
        </a:p>
        <a:p>
          <a:pPr marL="0" lvl="0" indent="0" algn="ctr" defTabSz="533400">
            <a:lnSpc>
              <a:spcPct val="90000"/>
            </a:lnSpc>
            <a:spcBef>
              <a:spcPct val="0"/>
            </a:spcBef>
            <a:spcAft>
              <a:spcPct val="35000"/>
            </a:spcAft>
            <a:buNone/>
          </a:pPr>
          <a:r>
            <a:rPr lang="es-CO" sz="1200" b="1" kern="1200" dirty="0"/>
            <a:t>PEI</a:t>
          </a:r>
          <a:endParaRPr lang="es-ES" sz="1200" b="1" kern="1200" dirty="0"/>
        </a:p>
      </dsp:txBody>
      <dsp:txXfrm>
        <a:off x="4239409" y="4335292"/>
        <a:ext cx="964259" cy="964259"/>
      </dsp:txXfrm>
    </dsp:sp>
    <dsp:sp modelId="{DC0A3B55-8D8F-44E1-A893-FCCDC6C91BBE}">
      <dsp:nvSpPr>
        <dsp:cNvPr id="0" name=""/>
        <dsp:cNvSpPr/>
      </dsp:nvSpPr>
      <dsp:spPr>
        <a:xfrm>
          <a:off x="1972698" y="2068581"/>
          <a:ext cx="1363667" cy="1363667"/>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CO" sz="1200" b="1" kern="1200" dirty="0"/>
            <a:t>Sistemas Complejos Adaptativos </a:t>
          </a:r>
          <a:endParaRPr lang="es-ES" sz="1200" b="1" kern="1200" dirty="0"/>
        </a:p>
      </dsp:txBody>
      <dsp:txXfrm>
        <a:off x="2172402" y="2268285"/>
        <a:ext cx="964259" cy="9642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777B27-5CC3-40F9-91D2-24374B268747}">
      <dsp:nvSpPr>
        <dsp:cNvPr id="0" name=""/>
        <dsp:cNvSpPr/>
      </dsp:nvSpPr>
      <dsp:spPr>
        <a:xfrm rot="5400000">
          <a:off x="-283718" y="287327"/>
          <a:ext cx="1891455" cy="1324018"/>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CO" sz="1900" kern="1200" dirty="0"/>
            <a:t>Lo Ambiental</a:t>
          </a:r>
          <a:endParaRPr lang="es-ES" sz="1900" kern="1200" dirty="0"/>
        </a:p>
      </dsp:txBody>
      <dsp:txXfrm rot="-5400000">
        <a:off x="1" y="665617"/>
        <a:ext cx="1324018" cy="567437"/>
      </dsp:txXfrm>
    </dsp:sp>
    <dsp:sp modelId="{90632862-B6E1-49FF-931A-A8EFD18C0016}">
      <dsp:nvSpPr>
        <dsp:cNvPr id="0" name=""/>
        <dsp:cNvSpPr/>
      </dsp:nvSpPr>
      <dsp:spPr>
        <a:xfrm rot="5400000">
          <a:off x="5215279" y="-3887651"/>
          <a:ext cx="1229445" cy="9011967"/>
        </a:xfrm>
        <a:prstGeom prst="round2Same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5128" tIns="12065" rIns="12065" bIns="12065" numCol="1" spcCol="1270" anchor="ctr" anchorCtr="0">
          <a:noAutofit/>
        </a:bodyPr>
        <a:lstStyle/>
        <a:p>
          <a:pPr marL="171450" lvl="1" indent="-171450" algn="just" defTabSz="844550">
            <a:lnSpc>
              <a:spcPct val="90000"/>
            </a:lnSpc>
            <a:spcBef>
              <a:spcPct val="0"/>
            </a:spcBef>
            <a:spcAft>
              <a:spcPct val="15000"/>
            </a:spcAft>
            <a:buChar char="•"/>
          </a:pPr>
          <a:r>
            <a:rPr lang="es-CO" sz="1900" kern="1200" dirty="0"/>
            <a:t>La aglomeración de industrias en un espacio definido provoca un efecto sinérgico de sus impactos ambientales (consumo de recursos naturales y generación de contaminantes) que se evalúan como externalidades (Romero, 2014).</a:t>
          </a:r>
          <a:endParaRPr lang="es-ES" sz="1900" kern="1200" dirty="0"/>
        </a:p>
      </dsp:txBody>
      <dsp:txXfrm rot="-5400000">
        <a:off x="1324019" y="63626"/>
        <a:ext cx="8951950" cy="1109411"/>
      </dsp:txXfrm>
    </dsp:sp>
    <dsp:sp modelId="{2A8CD159-80AF-4331-8E57-1DB7E8737F61}">
      <dsp:nvSpPr>
        <dsp:cNvPr id="0" name=""/>
        <dsp:cNvSpPr/>
      </dsp:nvSpPr>
      <dsp:spPr>
        <a:xfrm rot="5400000">
          <a:off x="-283718" y="1987580"/>
          <a:ext cx="1891455" cy="1324018"/>
        </a:xfrm>
        <a:prstGeom prst="chevron">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w="6350" cap="flat" cmpd="sng" algn="ctr">
          <a:solidFill>
            <a:schemeClr val="accent5">
              <a:hueOff val="-3676672"/>
              <a:satOff val="-5114"/>
              <a:lumOff val="-1961"/>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CO" sz="1900" kern="1200" dirty="0"/>
            <a:t>Lo Económico</a:t>
          </a:r>
          <a:endParaRPr lang="es-ES" sz="1900" kern="1200" dirty="0"/>
        </a:p>
      </dsp:txBody>
      <dsp:txXfrm rot="-5400000">
        <a:off x="1" y="2365870"/>
        <a:ext cx="1324018" cy="567437"/>
      </dsp:txXfrm>
    </dsp:sp>
    <dsp:sp modelId="{2E4B024A-62AA-4F26-8F24-BDC719E19CC7}">
      <dsp:nvSpPr>
        <dsp:cNvPr id="0" name=""/>
        <dsp:cNvSpPr/>
      </dsp:nvSpPr>
      <dsp:spPr>
        <a:xfrm rot="5400000">
          <a:off x="5215279" y="-2187398"/>
          <a:ext cx="1229445" cy="9011967"/>
        </a:xfrm>
        <a:prstGeom prst="round2SameRect">
          <a:avLst/>
        </a:prstGeom>
        <a:solidFill>
          <a:schemeClr val="lt1">
            <a:alpha val="90000"/>
            <a:hueOff val="0"/>
            <a:satOff val="0"/>
            <a:lumOff val="0"/>
            <a:alphaOff val="0"/>
          </a:schemeClr>
        </a:solidFill>
        <a:ln w="6350" cap="flat" cmpd="sng" algn="ctr">
          <a:solidFill>
            <a:schemeClr val="accent5">
              <a:hueOff val="-3676672"/>
              <a:satOff val="-5114"/>
              <a:lumOff val="-1961"/>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5128" tIns="12065" rIns="12065" bIns="12065" numCol="1" spcCol="1270" anchor="ctr" anchorCtr="0">
          <a:noAutofit/>
        </a:bodyPr>
        <a:lstStyle/>
        <a:p>
          <a:pPr marL="171450" lvl="1" indent="-171450" algn="just" defTabSz="844550">
            <a:lnSpc>
              <a:spcPct val="90000"/>
            </a:lnSpc>
            <a:spcBef>
              <a:spcPct val="0"/>
            </a:spcBef>
            <a:spcAft>
              <a:spcPct val="15000"/>
            </a:spcAft>
            <a:buChar char="•"/>
          </a:pPr>
          <a:r>
            <a:rPr lang="es-CO" sz="1900" kern="1200" dirty="0"/>
            <a:t>Trabajan individualmente en </a:t>
          </a:r>
          <a:r>
            <a:rPr lang="es-CO" sz="1900" b="1" kern="1200" dirty="0"/>
            <a:t>maximizar</a:t>
          </a:r>
          <a:r>
            <a:rPr lang="es-CO" sz="1900" kern="1200" dirty="0"/>
            <a:t> la </a:t>
          </a:r>
          <a:r>
            <a:rPr lang="es-CO" sz="1900" b="1" kern="1200" dirty="0"/>
            <a:t>eficiencia de los procesos productivos </a:t>
          </a:r>
          <a:r>
            <a:rPr lang="es-CO" sz="1900" b="0" kern="1200" dirty="0"/>
            <a:t>para incrementar </a:t>
          </a:r>
          <a:r>
            <a:rPr lang="es-CO" sz="1900" kern="1200" dirty="0"/>
            <a:t>la </a:t>
          </a:r>
          <a:r>
            <a:rPr lang="es-CO" sz="1900" b="1" kern="1200" dirty="0"/>
            <a:t>productividad</a:t>
          </a:r>
          <a:r>
            <a:rPr lang="es-CO" sz="1900" kern="1200" dirty="0"/>
            <a:t> y los </a:t>
          </a:r>
          <a:r>
            <a:rPr lang="es-CO" sz="1900" b="1" kern="1200" dirty="0"/>
            <a:t>beneficios económicos</a:t>
          </a:r>
          <a:r>
            <a:rPr lang="es-CO" sz="1900" kern="1200" dirty="0"/>
            <a:t>. Desperdiciando</a:t>
          </a:r>
          <a:r>
            <a:rPr lang="es-ES_tradnl" sz="1900" kern="1200" dirty="0"/>
            <a:t> las ventajas que ofrece la centralización de infraestructuras y servicios en un área común (Generación de economías de escala) (</a:t>
          </a:r>
          <a:r>
            <a:rPr lang="es-ES_tradnl" sz="1900" kern="1200" dirty="0" err="1"/>
            <a:t>Bakshi</a:t>
          </a:r>
          <a:r>
            <a:rPr lang="es-ES_tradnl" sz="1900" kern="1200" dirty="0"/>
            <a:t> &amp; </a:t>
          </a:r>
          <a:r>
            <a:rPr lang="es-ES_tradnl" sz="1900" kern="1200" dirty="0" err="1"/>
            <a:t>Fiksel</a:t>
          </a:r>
          <a:r>
            <a:rPr lang="es-ES_tradnl" sz="1900" kern="1200" dirty="0"/>
            <a:t>, 2003).</a:t>
          </a:r>
          <a:endParaRPr lang="es-ES" sz="1900" kern="1200" dirty="0"/>
        </a:p>
      </dsp:txBody>
      <dsp:txXfrm rot="-5400000">
        <a:off x="1324019" y="1763879"/>
        <a:ext cx="8951950" cy="1109411"/>
      </dsp:txXfrm>
    </dsp:sp>
    <dsp:sp modelId="{ABA3F88B-6B1E-4B62-941C-BF5C8A69EC09}">
      <dsp:nvSpPr>
        <dsp:cNvPr id="0" name=""/>
        <dsp:cNvSpPr/>
      </dsp:nvSpPr>
      <dsp:spPr>
        <a:xfrm rot="5400000">
          <a:off x="-283718" y="3687833"/>
          <a:ext cx="1891455" cy="1324018"/>
        </a:xfrm>
        <a:prstGeom prst="chevron">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w="6350" cap="flat" cmpd="sng" algn="ctr">
          <a:solidFill>
            <a:schemeClr val="accent5">
              <a:hueOff val="-7353344"/>
              <a:satOff val="-10228"/>
              <a:lumOff val="-3922"/>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CO" sz="1900" kern="1200" dirty="0"/>
            <a:t>Lo Social</a:t>
          </a:r>
          <a:endParaRPr lang="es-ES" sz="1900" kern="1200" dirty="0"/>
        </a:p>
      </dsp:txBody>
      <dsp:txXfrm rot="-5400000">
        <a:off x="1" y="4066123"/>
        <a:ext cx="1324018" cy="567437"/>
      </dsp:txXfrm>
    </dsp:sp>
    <dsp:sp modelId="{5D258C63-E9E7-4AEB-9866-E1E95B31B4D3}">
      <dsp:nvSpPr>
        <dsp:cNvPr id="0" name=""/>
        <dsp:cNvSpPr/>
      </dsp:nvSpPr>
      <dsp:spPr>
        <a:xfrm rot="5400000">
          <a:off x="5215279" y="-487145"/>
          <a:ext cx="1229445" cy="9011967"/>
        </a:xfrm>
        <a:prstGeom prst="round2SameRect">
          <a:avLst/>
        </a:prstGeom>
        <a:solidFill>
          <a:schemeClr val="lt1">
            <a:alpha val="90000"/>
            <a:hueOff val="0"/>
            <a:satOff val="0"/>
            <a:lumOff val="0"/>
            <a:alphaOff val="0"/>
          </a:schemeClr>
        </a:solidFill>
        <a:ln w="6350" cap="flat" cmpd="sng" algn="ctr">
          <a:solidFill>
            <a:schemeClr val="accent5">
              <a:hueOff val="-7353344"/>
              <a:satOff val="-10228"/>
              <a:lumOff val="-3922"/>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5128" tIns="12065" rIns="12065" bIns="12065" numCol="1" spcCol="1270" anchor="ctr" anchorCtr="0">
          <a:noAutofit/>
        </a:bodyPr>
        <a:lstStyle/>
        <a:p>
          <a:pPr marL="171450" lvl="1" indent="-171450" algn="just" defTabSz="844550">
            <a:lnSpc>
              <a:spcPct val="90000"/>
            </a:lnSpc>
            <a:spcBef>
              <a:spcPct val="0"/>
            </a:spcBef>
            <a:spcAft>
              <a:spcPct val="15000"/>
            </a:spcAft>
            <a:buChar char="•"/>
          </a:pPr>
          <a:r>
            <a:rPr lang="es-CO" sz="1900" kern="1200" dirty="0"/>
            <a:t>Se concentran en el </a:t>
          </a:r>
          <a:r>
            <a:rPr lang="es-CO" sz="1900" b="1" kern="1200" dirty="0"/>
            <a:t>mejoramiento del ambiente laboral </a:t>
          </a:r>
          <a:r>
            <a:rPr lang="es-CO" sz="1900" b="0" kern="1200" dirty="0"/>
            <a:t>de sus trabajadores </a:t>
          </a:r>
          <a:r>
            <a:rPr lang="es-CO" sz="1900" b="1" kern="1200" dirty="0"/>
            <a:t>dejando de lado la integración de la actividad industrial con su entorno social.</a:t>
          </a:r>
          <a:endParaRPr lang="es-ES" sz="1900" b="1" kern="1200" dirty="0"/>
        </a:p>
      </dsp:txBody>
      <dsp:txXfrm rot="-5400000">
        <a:off x="1324019" y="3464132"/>
        <a:ext cx="8951950" cy="11094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41A587-2E48-4BF6-A786-63C738AF075D}">
      <dsp:nvSpPr>
        <dsp:cNvPr id="0" name=""/>
        <dsp:cNvSpPr/>
      </dsp:nvSpPr>
      <dsp:spPr>
        <a:xfrm>
          <a:off x="0" y="624070"/>
          <a:ext cx="7583004" cy="8316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A1C6D75-7BD2-47C3-A2D4-8DC951477153}">
      <dsp:nvSpPr>
        <dsp:cNvPr id="0" name=""/>
        <dsp:cNvSpPr/>
      </dsp:nvSpPr>
      <dsp:spPr>
        <a:xfrm>
          <a:off x="379150" y="136990"/>
          <a:ext cx="5308102" cy="97416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0634" tIns="0" rIns="200634" bIns="0" numCol="1" spcCol="1270" anchor="ctr" anchorCtr="0">
          <a:noAutofit/>
        </a:bodyPr>
        <a:lstStyle/>
        <a:p>
          <a:pPr marL="0" lvl="0" indent="0" algn="l" defTabSz="1466850">
            <a:lnSpc>
              <a:spcPct val="90000"/>
            </a:lnSpc>
            <a:spcBef>
              <a:spcPct val="0"/>
            </a:spcBef>
            <a:spcAft>
              <a:spcPct val="35000"/>
            </a:spcAft>
            <a:buNone/>
          </a:pPr>
          <a:r>
            <a:rPr lang="es-CO" sz="3300" kern="1200" dirty="0"/>
            <a:t>Urbanizaciones Industriales</a:t>
          </a:r>
          <a:endParaRPr lang="es-ES" sz="3300" kern="1200" dirty="0"/>
        </a:p>
      </dsp:txBody>
      <dsp:txXfrm>
        <a:off x="426705" y="184545"/>
        <a:ext cx="5212992" cy="879050"/>
      </dsp:txXfrm>
    </dsp:sp>
    <dsp:sp modelId="{DE2485B6-7BBF-46E8-9B68-0BAB6036506C}">
      <dsp:nvSpPr>
        <dsp:cNvPr id="0" name=""/>
        <dsp:cNvSpPr/>
      </dsp:nvSpPr>
      <dsp:spPr>
        <a:xfrm>
          <a:off x="0" y="2120950"/>
          <a:ext cx="7583004" cy="831600"/>
        </a:xfrm>
        <a:prstGeom prst="rect">
          <a:avLst/>
        </a:prstGeom>
        <a:solidFill>
          <a:schemeClr val="lt1">
            <a:alpha val="90000"/>
            <a:hueOff val="0"/>
            <a:satOff val="0"/>
            <a:lumOff val="0"/>
            <a:alphaOff val="0"/>
          </a:schemeClr>
        </a:solidFill>
        <a:ln w="6350" cap="flat" cmpd="sng" algn="ctr">
          <a:solidFill>
            <a:schemeClr val="accent5">
              <a:hueOff val="-3676672"/>
              <a:satOff val="-5114"/>
              <a:lumOff val="-1961"/>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09846F2-E61C-4603-B34B-E7130B96C4CA}">
      <dsp:nvSpPr>
        <dsp:cNvPr id="0" name=""/>
        <dsp:cNvSpPr/>
      </dsp:nvSpPr>
      <dsp:spPr>
        <a:xfrm>
          <a:off x="379150" y="1633870"/>
          <a:ext cx="5308102" cy="974160"/>
        </a:xfrm>
        <a:prstGeom prst="round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0634" tIns="0" rIns="200634" bIns="0" numCol="1" spcCol="1270" anchor="ctr" anchorCtr="0">
          <a:noAutofit/>
        </a:bodyPr>
        <a:lstStyle/>
        <a:p>
          <a:pPr marL="0" lvl="0" indent="0" algn="l" defTabSz="1466850">
            <a:lnSpc>
              <a:spcPct val="90000"/>
            </a:lnSpc>
            <a:spcBef>
              <a:spcPct val="0"/>
            </a:spcBef>
            <a:spcAft>
              <a:spcPct val="35000"/>
            </a:spcAft>
            <a:buNone/>
          </a:pPr>
          <a:r>
            <a:rPr lang="es-CO" sz="3300" kern="1200" dirty="0"/>
            <a:t>Parques Industriales</a:t>
          </a:r>
          <a:endParaRPr lang="es-ES" sz="3300" kern="1200" dirty="0"/>
        </a:p>
      </dsp:txBody>
      <dsp:txXfrm>
        <a:off x="426705" y="1681425"/>
        <a:ext cx="5212992" cy="879050"/>
      </dsp:txXfrm>
    </dsp:sp>
    <dsp:sp modelId="{3FF5D526-7622-4154-B9A2-DCFC65616C65}">
      <dsp:nvSpPr>
        <dsp:cNvPr id="0" name=""/>
        <dsp:cNvSpPr/>
      </dsp:nvSpPr>
      <dsp:spPr>
        <a:xfrm>
          <a:off x="0" y="3617830"/>
          <a:ext cx="7583004" cy="831600"/>
        </a:xfrm>
        <a:prstGeom prst="rect">
          <a:avLst/>
        </a:prstGeom>
        <a:solidFill>
          <a:schemeClr val="lt1">
            <a:alpha val="90000"/>
            <a:hueOff val="0"/>
            <a:satOff val="0"/>
            <a:lumOff val="0"/>
            <a:alphaOff val="0"/>
          </a:schemeClr>
        </a:solidFill>
        <a:ln w="6350" cap="flat" cmpd="sng" algn="ctr">
          <a:solidFill>
            <a:schemeClr val="accent5">
              <a:hueOff val="-7353344"/>
              <a:satOff val="-10228"/>
              <a:lumOff val="-3922"/>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9FFAA2E-5960-4167-BCA9-9332BB5A2221}">
      <dsp:nvSpPr>
        <dsp:cNvPr id="0" name=""/>
        <dsp:cNvSpPr/>
      </dsp:nvSpPr>
      <dsp:spPr>
        <a:xfrm>
          <a:off x="379150" y="3130750"/>
          <a:ext cx="5308102" cy="974160"/>
        </a:xfrm>
        <a:prstGeom prst="round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0634" tIns="0" rIns="200634" bIns="0" numCol="1" spcCol="1270" anchor="ctr" anchorCtr="0">
          <a:noAutofit/>
        </a:bodyPr>
        <a:lstStyle/>
        <a:p>
          <a:pPr marL="0" lvl="0" indent="0" algn="l" defTabSz="1466850">
            <a:lnSpc>
              <a:spcPct val="90000"/>
            </a:lnSpc>
            <a:spcBef>
              <a:spcPct val="0"/>
            </a:spcBef>
            <a:spcAft>
              <a:spcPct val="35000"/>
            </a:spcAft>
            <a:buNone/>
          </a:pPr>
          <a:r>
            <a:rPr lang="es-CO" sz="3300" kern="1200" dirty="0"/>
            <a:t>Zonas francas</a:t>
          </a:r>
          <a:endParaRPr lang="es-ES" sz="3300" kern="1200" dirty="0"/>
        </a:p>
      </dsp:txBody>
      <dsp:txXfrm>
        <a:off x="426705" y="3178305"/>
        <a:ext cx="5212992" cy="8790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34C02-3643-6846-9DE0-A2E9CEBCE433}">
      <dsp:nvSpPr>
        <dsp:cNvPr id="0" name=""/>
        <dsp:cNvSpPr/>
      </dsp:nvSpPr>
      <dsp:spPr>
        <a:xfrm>
          <a:off x="2923345" y="2463084"/>
          <a:ext cx="305301" cy="936257"/>
        </a:xfrm>
        <a:custGeom>
          <a:avLst/>
          <a:gdLst/>
          <a:ahLst/>
          <a:cxnLst/>
          <a:rect l="0" t="0" r="0" b="0"/>
          <a:pathLst>
            <a:path>
              <a:moveTo>
                <a:pt x="0" y="0"/>
              </a:moveTo>
              <a:lnTo>
                <a:pt x="0" y="936257"/>
              </a:lnTo>
              <a:lnTo>
                <a:pt x="305301" y="936257"/>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83D0FE6-4B93-D84C-BE13-E7B149E0EF8A}">
      <dsp:nvSpPr>
        <dsp:cNvPr id="0" name=""/>
        <dsp:cNvSpPr/>
      </dsp:nvSpPr>
      <dsp:spPr>
        <a:xfrm>
          <a:off x="2506100" y="1017990"/>
          <a:ext cx="1231382" cy="427422"/>
        </a:xfrm>
        <a:custGeom>
          <a:avLst/>
          <a:gdLst/>
          <a:ahLst/>
          <a:cxnLst/>
          <a:rect l="0" t="0" r="0" b="0"/>
          <a:pathLst>
            <a:path>
              <a:moveTo>
                <a:pt x="0" y="0"/>
              </a:moveTo>
              <a:lnTo>
                <a:pt x="0" y="213711"/>
              </a:lnTo>
              <a:lnTo>
                <a:pt x="1231382" y="213711"/>
              </a:lnTo>
              <a:lnTo>
                <a:pt x="1231382" y="427422"/>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B4EABF2-6439-E142-B3F4-7233756F926C}">
      <dsp:nvSpPr>
        <dsp:cNvPr id="0" name=""/>
        <dsp:cNvSpPr/>
      </dsp:nvSpPr>
      <dsp:spPr>
        <a:xfrm>
          <a:off x="460580" y="2463084"/>
          <a:ext cx="305301" cy="936257"/>
        </a:xfrm>
        <a:custGeom>
          <a:avLst/>
          <a:gdLst/>
          <a:ahLst/>
          <a:cxnLst/>
          <a:rect l="0" t="0" r="0" b="0"/>
          <a:pathLst>
            <a:path>
              <a:moveTo>
                <a:pt x="0" y="0"/>
              </a:moveTo>
              <a:lnTo>
                <a:pt x="0" y="936257"/>
              </a:lnTo>
              <a:lnTo>
                <a:pt x="305301" y="936257"/>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62B5E31-6130-B841-B64D-A7408A2D1C7A}">
      <dsp:nvSpPr>
        <dsp:cNvPr id="0" name=""/>
        <dsp:cNvSpPr/>
      </dsp:nvSpPr>
      <dsp:spPr>
        <a:xfrm>
          <a:off x="1274717" y="1017990"/>
          <a:ext cx="1231382" cy="427422"/>
        </a:xfrm>
        <a:custGeom>
          <a:avLst/>
          <a:gdLst/>
          <a:ahLst/>
          <a:cxnLst/>
          <a:rect l="0" t="0" r="0" b="0"/>
          <a:pathLst>
            <a:path>
              <a:moveTo>
                <a:pt x="1231382" y="0"/>
              </a:moveTo>
              <a:lnTo>
                <a:pt x="1231382" y="213711"/>
              </a:lnTo>
              <a:lnTo>
                <a:pt x="0" y="213711"/>
              </a:lnTo>
              <a:lnTo>
                <a:pt x="0" y="427422"/>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F49072D-DC10-E04C-ABA6-1C555D2D63D9}">
      <dsp:nvSpPr>
        <dsp:cNvPr id="0" name=""/>
        <dsp:cNvSpPr/>
      </dsp:nvSpPr>
      <dsp:spPr>
        <a:xfrm>
          <a:off x="1488428" y="318"/>
          <a:ext cx="2035343" cy="101767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s-CO" sz="2300" kern="1200" dirty="0"/>
            <a:t>PEI</a:t>
          </a:r>
          <a:endParaRPr lang="es-ES" sz="2300" kern="1200" dirty="0"/>
        </a:p>
      </dsp:txBody>
      <dsp:txXfrm>
        <a:off x="1488428" y="318"/>
        <a:ext cx="2035343" cy="1017671"/>
      </dsp:txXfrm>
    </dsp:sp>
    <dsp:sp modelId="{EE2283A4-7D73-E34A-A562-BFB8C27CBB5A}">
      <dsp:nvSpPr>
        <dsp:cNvPr id="0" name=""/>
        <dsp:cNvSpPr/>
      </dsp:nvSpPr>
      <dsp:spPr>
        <a:xfrm>
          <a:off x="257046" y="1445412"/>
          <a:ext cx="2035343" cy="101767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s-CO" sz="2300" kern="1200" dirty="0"/>
            <a:t>Ecología industrial</a:t>
          </a:r>
          <a:endParaRPr lang="es-ES" sz="2300" kern="1200" dirty="0"/>
        </a:p>
      </dsp:txBody>
      <dsp:txXfrm>
        <a:off x="257046" y="1445412"/>
        <a:ext cx="2035343" cy="1017671"/>
      </dsp:txXfrm>
    </dsp:sp>
    <dsp:sp modelId="{17E55ADE-C019-954B-A751-BED116E749A1}">
      <dsp:nvSpPr>
        <dsp:cNvPr id="0" name=""/>
        <dsp:cNvSpPr/>
      </dsp:nvSpPr>
      <dsp:spPr>
        <a:xfrm>
          <a:off x="765882" y="2890506"/>
          <a:ext cx="2035343" cy="1017671"/>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s-ES" sz="2300" kern="1200" dirty="0" err="1"/>
            <a:t>Ecodiseño</a:t>
          </a:r>
          <a:r>
            <a:rPr lang="es-ES" sz="2300" kern="1200" dirty="0"/>
            <a:t>, AFM, ACV, </a:t>
          </a:r>
          <a:r>
            <a:rPr lang="es-ES" sz="2300" kern="1200" dirty="0" err="1"/>
            <a:t>Ecoeficiencia</a:t>
          </a:r>
          <a:endParaRPr lang="es-ES" sz="2300" kern="1200" dirty="0"/>
        </a:p>
      </dsp:txBody>
      <dsp:txXfrm>
        <a:off x="765882" y="2890506"/>
        <a:ext cx="2035343" cy="1017671"/>
      </dsp:txXfrm>
    </dsp:sp>
    <dsp:sp modelId="{B82BF70B-5BA1-2D45-AB98-733E354F6FCC}">
      <dsp:nvSpPr>
        <dsp:cNvPr id="0" name=""/>
        <dsp:cNvSpPr/>
      </dsp:nvSpPr>
      <dsp:spPr>
        <a:xfrm>
          <a:off x="2719811" y="1445412"/>
          <a:ext cx="2035343" cy="101767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s-CO" sz="2300" kern="1200" dirty="0"/>
            <a:t>Simbiosis Industrial</a:t>
          </a:r>
          <a:endParaRPr lang="es-ES" sz="2300" kern="1200" dirty="0"/>
        </a:p>
      </dsp:txBody>
      <dsp:txXfrm>
        <a:off x="2719811" y="1445412"/>
        <a:ext cx="2035343" cy="1017671"/>
      </dsp:txXfrm>
    </dsp:sp>
    <dsp:sp modelId="{1FFD131B-4B36-2F4B-9741-04CC5E90F893}">
      <dsp:nvSpPr>
        <dsp:cNvPr id="0" name=""/>
        <dsp:cNvSpPr/>
      </dsp:nvSpPr>
      <dsp:spPr>
        <a:xfrm>
          <a:off x="3228647" y="2890506"/>
          <a:ext cx="2035343" cy="1017671"/>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s-ES" sz="2300" kern="1200" dirty="0"/>
            <a:t>AFM, ACV, </a:t>
          </a:r>
        </a:p>
        <a:p>
          <a:pPr marL="0" lvl="0" indent="0" algn="ctr" defTabSz="1022350">
            <a:lnSpc>
              <a:spcPct val="90000"/>
            </a:lnSpc>
            <a:spcBef>
              <a:spcPct val="0"/>
            </a:spcBef>
            <a:spcAft>
              <a:spcPct val="35000"/>
            </a:spcAft>
            <a:buNone/>
          </a:pPr>
          <a:r>
            <a:rPr lang="es-ES" sz="2300" kern="1200" dirty="0"/>
            <a:t>ARSM</a:t>
          </a:r>
        </a:p>
      </dsp:txBody>
      <dsp:txXfrm>
        <a:off x="3228647" y="2890506"/>
        <a:ext cx="2035343" cy="10176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2997CB-035C-4577-B2C3-F85C8428213A}">
      <dsp:nvSpPr>
        <dsp:cNvPr id="0" name=""/>
        <dsp:cNvSpPr/>
      </dsp:nvSpPr>
      <dsp:spPr>
        <a:xfrm>
          <a:off x="0" y="1299"/>
          <a:ext cx="11432539"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119A686-9710-4CD1-8829-C09543B3DFF6}">
      <dsp:nvSpPr>
        <dsp:cNvPr id="0" name=""/>
        <dsp:cNvSpPr/>
      </dsp:nvSpPr>
      <dsp:spPr>
        <a:xfrm>
          <a:off x="0" y="1299"/>
          <a:ext cx="2286507" cy="2659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CO" sz="2400" kern="1200" dirty="0"/>
            <a:t>Inicios</a:t>
          </a:r>
          <a:endParaRPr lang="es-ES" sz="2400" kern="1200" dirty="0"/>
        </a:p>
      </dsp:txBody>
      <dsp:txXfrm>
        <a:off x="0" y="1299"/>
        <a:ext cx="2286507" cy="2659465"/>
      </dsp:txXfrm>
    </dsp:sp>
    <dsp:sp modelId="{2623D381-EBB6-432D-9ED3-7350C29FED49}">
      <dsp:nvSpPr>
        <dsp:cNvPr id="0" name=""/>
        <dsp:cNvSpPr/>
      </dsp:nvSpPr>
      <dsp:spPr>
        <a:xfrm>
          <a:off x="2457996" y="32562"/>
          <a:ext cx="8974543" cy="625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90000"/>
            </a:lnSpc>
            <a:spcBef>
              <a:spcPct val="0"/>
            </a:spcBef>
            <a:spcAft>
              <a:spcPct val="35000"/>
            </a:spcAft>
            <a:buNone/>
          </a:pPr>
          <a:r>
            <a:rPr lang="es-ES" sz="1400" kern="1200" dirty="0"/>
            <a:t>Estudio del flujo de materiales y energía en la economía de Washington DC – Primer estudio y aparición del concepto de Ecología Industrial </a:t>
          </a:r>
          <a:r>
            <a:rPr lang="es-ES" sz="1400" b="1" kern="1200" dirty="0"/>
            <a:t>(</a:t>
          </a:r>
          <a:r>
            <a:rPr lang="es-ES" sz="1400" b="1" kern="1200" dirty="0" err="1"/>
            <a:t>Ayres</a:t>
          </a:r>
          <a:r>
            <a:rPr lang="es-ES" sz="1400" b="1" kern="1200" dirty="0"/>
            <a:t>, 1969)</a:t>
          </a:r>
          <a:r>
            <a:rPr lang="es-ES" sz="1400" kern="1200" dirty="0"/>
            <a:t>.</a:t>
          </a:r>
        </a:p>
      </dsp:txBody>
      <dsp:txXfrm>
        <a:off x="2457996" y="32562"/>
        <a:ext cx="8974543" cy="625260"/>
      </dsp:txXfrm>
    </dsp:sp>
    <dsp:sp modelId="{F48253CF-5B08-4505-B374-A787ED59E058}">
      <dsp:nvSpPr>
        <dsp:cNvPr id="0" name=""/>
        <dsp:cNvSpPr/>
      </dsp:nvSpPr>
      <dsp:spPr>
        <a:xfrm>
          <a:off x="2286507" y="657822"/>
          <a:ext cx="9146031" cy="0"/>
        </a:xfrm>
        <a:prstGeom prst="line">
          <a:avLst/>
        </a:prstGeom>
        <a:noFill/>
        <a:ln w="6350" cap="flat" cmpd="sng" algn="ctr">
          <a:solidFill>
            <a:schemeClr val="accent2">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2EA5F160-E915-4B6D-9B8C-27A1DEDAB5C1}">
      <dsp:nvSpPr>
        <dsp:cNvPr id="0" name=""/>
        <dsp:cNvSpPr/>
      </dsp:nvSpPr>
      <dsp:spPr>
        <a:xfrm>
          <a:off x="2457996" y="689085"/>
          <a:ext cx="8974543" cy="625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90000"/>
            </a:lnSpc>
            <a:spcBef>
              <a:spcPct val="0"/>
            </a:spcBef>
            <a:spcAft>
              <a:spcPct val="35000"/>
            </a:spcAft>
            <a:buNone/>
          </a:pPr>
          <a:r>
            <a:rPr lang="es-ES" sz="1400" kern="1200" dirty="0"/>
            <a:t>El grupo de investigación y planeación en “Ecología Industrial” realizó un estudio dirigido hacia la menor dependencia de materiales de la economía japonesa  -  Aparición oficial del término y concepto </a:t>
          </a:r>
          <a:r>
            <a:rPr lang="es-ES" sz="1400" b="1" kern="1200" dirty="0"/>
            <a:t>(</a:t>
          </a:r>
          <a:r>
            <a:rPr lang="es-ES" sz="1400" b="1" kern="1200" dirty="0" err="1"/>
            <a:t>Watanabe</a:t>
          </a:r>
          <a:r>
            <a:rPr lang="es-ES" sz="1400" b="1" kern="1200" dirty="0"/>
            <a:t>, 1972)</a:t>
          </a:r>
          <a:r>
            <a:rPr lang="es-CO" sz="1400" kern="1200" dirty="0"/>
            <a:t>.</a:t>
          </a:r>
          <a:endParaRPr lang="es-ES" sz="1400" kern="1200" dirty="0"/>
        </a:p>
      </dsp:txBody>
      <dsp:txXfrm>
        <a:off x="2457996" y="689085"/>
        <a:ext cx="8974543" cy="625260"/>
      </dsp:txXfrm>
    </dsp:sp>
    <dsp:sp modelId="{67439B36-06E7-4128-B41F-219485DAAB2B}">
      <dsp:nvSpPr>
        <dsp:cNvPr id="0" name=""/>
        <dsp:cNvSpPr/>
      </dsp:nvSpPr>
      <dsp:spPr>
        <a:xfrm>
          <a:off x="2286507" y="1314345"/>
          <a:ext cx="9146031" cy="0"/>
        </a:xfrm>
        <a:prstGeom prst="line">
          <a:avLst/>
        </a:prstGeom>
        <a:noFill/>
        <a:ln w="6350" cap="flat" cmpd="sng" algn="ctr">
          <a:solidFill>
            <a:schemeClr val="accent2">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F428D0C5-8BA3-42A4-AD0A-9C929078D862}">
      <dsp:nvSpPr>
        <dsp:cNvPr id="0" name=""/>
        <dsp:cNvSpPr/>
      </dsp:nvSpPr>
      <dsp:spPr>
        <a:xfrm>
          <a:off x="2457996" y="1345608"/>
          <a:ext cx="8974543" cy="625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90000"/>
            </a:lnSpc>
            <a:spcBef>
              <a:spcPct val="0"/>
            </a:spcBef>
            <a:spcAft>
              <a:spcPct val="35000"/>
            </a:spcAft>
            <a:buNone/>
          </a:pPr>
          <a:r>
            <a:rPr lang="es-ES" sz="1400" kern="1200" dirty="0"/>
            <a:t>Se utilizó la Ecología industrial para describir la economía de Belga en términos del flujo de materiales y energía, en lugar de los flujos monetarios económicos habituales – Implementación metodología </a:t>
          </a:r>
          <a:r>
            <a:rPr lang="es-ES" sz="1400" b="1" kern="1200" dirty="0"/>
            <a:t>(</a:t>
          </a:r>
          <a:r>
            <a:rPr lang="es-ES" sz="1400" b="1" kern="1200" dirty="0" err="1"/>
            <a:t>Billen</a:t>
          </a:r>
          <a:r>
            <a:rPr lang="es-ES" sz="1400" b="1" kern="1200" dirty="0"/>
            <a:t> et al, 1983).</a:t>
          </a:r>
          <a:endParaRPr lang="es-ES" sz="1400" kern="1200" dirty="0"/>
        </a:p>
      </dsp:txBody>
      <dsp:txXfrm>
        <a:off x="2457996" y="1345608"/>
        <a:ext cx="8974543" cy="625260"/>
      </dsp:txXfrm>
    </dsp:sp>
    <dsp:sp modelId="{5D87BB24-18B6-4153-BECB-1C36A2E9BBC8}">
      <dsp:nvSpPr>
        <dsp:cNvPr id="0" name=""/>
        <dsp:cNvSpPr/>
      </dsp:nvSpPr>
      <dsp:spPr>
        <a:xfrm>
          <a:off x="2286507" y="1970868"/>
          <a:ext cx="9146031" cy="0"/>
        </a:xfrm>
        <a:prstGeom prst="line">
          <a:avLst/>
        </a:prstGeom>
        <a:noFill/>
        <a:ln w="6350" cap="flat" cmpd="sng" algn="ctr">
          <a:solidFill>
            <a:schemeClr val="accent2">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A80D5420-F110-4271-BBB8-0BABC4BC1127}">
      <dsp:nvSpPr>
        <dsp:cNvPr id="0" name=""/>
        <dsp:cNvSpPr/>
      </dsp:nvSpPr>
      <dsp:spPr>
        <a:xfrm>
          <a:off x="2457996" y="2002131"/>
          <a:ext cx="8974543" cy="625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90000"/>
            </a:lnSpc>
            <a:spcBef>
              <a:spcPct val="0"/>
            </a:spcBef>
            <a:spcAft>
              <a:spcPct val="35000"/>
            </a:spcAft>
            <a:buNone/>
          </a:pPr>
          <a:r>
            <a:rPr lang="es-ES" sz="1400" kern="1200" dirty="0"/>
            <a:t>Aplicación de los principios de la Ecología industrial para el intercambio de residuos, subproductos y energía entre las empresas ubicadas en el distrito industrial de </a:t>
          </a:r>
          <a:r>
            <a:rPr lang="es-ES" sz="1400" kern="1200" dirty="0" err="1"/>
            <a:t>Kalundborg</a:t>
          </a:r>
          <a:r>
            <a:rPr lang="es-ES" sz="1400" kern="1200" dirty="0"/>
            <a:t>, Dinamarca – Primer Uso Industrial </a:t>
          </a:r>
          <a:r>
            <a:rPr lang="es-ES" sz="1400" b="1" kern="1200" dirty="0"/>
            <a:t>(</a:t>
          </a:r>
          <a:r>
            <a:rPr lang="es-ES" sz="1400" b="1" kern="1200" dirty="0" err="1"/>
            <a:t>Gertle</a:t>
          </a:r>
          <a:r>
            <a:rPr lang="es-ES" sz="1400" b="1" kern="1200" dirty="0"/>
            <a:t>, N., </a:t>
          </a:r>
          <a:r>
            <a:rPr lang="es-ES" sz="1400" b="1" kern="1200" dirty="0" err="1"/>
            <a:t>Ehrenfeld</a:t>
          </a:r>
          <a:r>
            <a:rPr lang="es-ES" sz="1400" b="1" kern="1200" dirty="0"/>
            <a:t>, J., 1997) – </a:t>
          </a:r>
          <a:r>
            <a:rPr lang="es-ES" sz="1400" kern="1200" dirty="0"/>
            <a:t>Evaluación cuantitativa de los aspectos ambientales y económicos </a:t>
          </a:r>
          <a:r>
            <a:rPr lang="es-ES" sz="1400" b="1" kern="1200" dirty="0"/>
            <a:t>(Jacobsen, 2006)</a:t>
          </a:r>
          <a:r>
            <a:rPr lang="es-CO" sz="1400" b="1" kern="1200" dirty="0"/>
            <a:t> </a:t>
          </a:r>
          <a:endParaRPr lang="es-ES" sz="1400" kern="1200" dirty="0"/>
        </a:p>
      </dsp:txBody>
      <dsp:txXfrm>
        <a:off x="2457996" y="2002131"/>
        <a:ext cx="8974543" cy="625260"/>
      </dsp:txXfrm>
    </dsp:sp>
    <dsp:sp modelId="{83FCF85A-41DF-4AB0-9FEE-CCC681A571B0}">
      <dsp:nvSpPr>
        <dsp:cNvPr id="0" name=""/>
        <dsp:cNvSpPr/>
      </dsp:nvSpPr>
      <dsp:spPr>
        <a:xfrm>
          <a:off x="2286507" y="2627391"/>
          <a:ext cx="9146031" cy="0"/>
        </a:xfrm>
        <a:prstGeom prst="line">
          <a:avLst/>
        </a:prstGeom>
        <a:noFill/>
        <a:ln w="6350" cap="flat" cmpd="sng" algn="ctr">
          <a:solidFill>
            <a:schemeClr val="accent2">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4B7117-B686-4718-ACFF-CA47F52D601B}" type="datetimeFigureOut">
              <a:rPr lang="es-ES" smtClean="0"/>
              <a:t>29/1/18</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2E5B87-C348-4186-A653-786F7C5D9127}" type="slidenum">
              <a:rPr lang="es-ES" smtClean="0"/>
              <a:t>‹Nº›</a:t>
            </a:fld>
            <a:endParaRPr lang="es-ES"/>
          </a:p>
        </p:txBody>
      </p:sp>
    </p:spTree>
    <p:extLst>
      <p:ext uri="{BB962C8B-B14F-4D97-AF65-F5344CB8AC3E}">
        <p14:creationId xmlns:p14="http://schemas.microsoft.com/office/powerpoint/2010/main" val="643796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0C90E45-EFF7-494F-AD53-87ACEA0A5EB7}" type="slidenum">
              <a:rPr lang="es-ES" smtClean="0"/>
              <a:t>1</a:t>
            </a:fld>
            <a:endParaRPr lang="es-ES" dirty="0"/>
          </a:p>
        </p:txBody>
      </p:sp>
    </p:spTree>
    <p:extLst>
      <p:ext uri="{BB962C8B-B14F-4D97-AF65-F5344CB8AC3E}">
        <p14:creationId xmlns:p14="http://schemas.microsoft.com/office/powerpoint/2010/main" val="1229031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b="1" dirty="0"/>
              <a:t>Lo</a:t>
            </a:r>
            <a:r>
              <a:rPr lang="es-CO" b="1" baseline="0" dirty="0"/>
              <a:t> Ambiental: </a:t>
            </a:r>
            <a:r>
              <a:rPr lang="es-CO" b="0" baseline="0" dirty="0"/>
              <a:t>El efecto sinérgico de los impactos ambientales negativos (consumo de recursos, contaminación (residuos, vertimientos, emisiones) ) se debe a su concentración y combinación. Y a la generación de externalidades .</a:t>
            </a:r>
          </a:p>
          <a:p>
            <a:r>
              <a:rPr lang="es-CO" b="1" baseline="0" dirty="0"/>
              <a:t>Lo Económico: </a:t>
            </a:r>
            <a:r>
              <a:rPr lang="es-CO" b="0" baseline="0" dirty="0"/>
              <a:t>A pesar que son una comunidad de empresas trabajan, busca la maximización a través de la </a:t>
            </a:r>
            <a:r>
              <a:rPr lang="es-ES_tradnl" sz="1200" kern="1200" dirty="0">
                <a:solidFill>
                  <a:schemeClr val="tx1"/>
                </a:solidFill>
                <a:effectLst/>
                <a:latin typeface="+mn-lt"/>
                <a:ea typeface="+mn-ea"/>
                <a:cs typeface="+mn-cs"/>
              </a:rPr>
              <a:t>la optimización de los procesos productivos mediante la intervención tecnológica de manera individual.</a:t>
            </a:r>
          </a:p>
          <a:p>
            <a:r>
              <a:rPr lang="es-ES_tradnl" sz="1200" b="1" kern="1200" baseline="0" dirty="0">
                <a:solidFill>
                  <a:schemeClr val="tx1"/>
                </a:solidFill>
                <a:effectLst/>
                <a:latin typeface="+mn-lt"/>
                <a:ea typeface="+mn-ea"/>
                <a:cs typeface="+mn-cs"/>
              </a:rPr>
              <a:t>Lo Social: </a:t>
            </a:r>
            <a:r>
              <a:rPr lang="es-ES_tradnl" sz="1200" b="0" kern="1200" baseline="0" dirty="0">
                <a:solidFill>
                  <a:schemeClr val="tx1"/>
                </a:solidFill>
                <a:effectLst/>
                <a:latin typeface="+mn-lt"/>
                <a:ea typeface="+mn-ea"/>
                <a:cs typeface="+mn-cs"/>
              </a:rPr>
              <a:t>Lo concibe como un área aislada. No tiene en cuenta</a:t>
            </a:r>
            <a:r>
              <a:rPr lang="es-ES_tradnl" sz="1200" kern="1200" dirty="0">
                <a:solidFill>
                  <a:schemeClr val="tx1"/>
                </a:solidFill>
                <a:effectLst/>
                <a:latin typeface="+mn-lt"/>
                <a:ea typeface="+mn-ea"/>
                <a:cs typeface="+mn-cs"/>
              </a:rPr>
              <a:t> estudio y análisis del impacto sociocultural con su entorno debido a la posible alteración de la relación que tienen las comunidades con su territorio, el cambio en sus prácticas culturales y estilo de vida, la creación de falsas expectativas, entre otros que genera la construcción de un parque industrial en un área determinada</a:t>
            </a:r>
            <a:endParaRPr lang="es-CO" b="1" baseline="0" dirty="0"/>
          </a:p>
          <a:p>
            <a:endParaRPr lang="es-CO" b="0" baseline="0" dirty="0"/>
          </a:p>
          <a:p>
            <a:endParaRPr lang="es-ES" b="1" dirty="0"/>
          </a:p>
        </p:txBody>
      </p:sp>
      <p:sp>
        <p:nvSpPr>
          <p:cNvPr id="4" name="Marcador de número de diapositiva 3"/>
          <p:cNvSpPr>
            <a:spLocks noGrp="1"/>
          </p:cNvSpPr>
          <p:nvPr>
            <p:ph type="sldNum" sz="quarter" idx="10"/>
          </p:nvPr>
        </p:nvSpPr>
        <p:spPr/>
        <p:txBody>
          <a:bodyPr/>
          <a:lstStyle/>
          <a:p>
            <a:fld id="{80C90E45-EFF7-494F-AD53-87ACEA0A5EB7}" type="slidenum">
              <a:rPr lang="es-ES" smtClean="0"/>
              <a:t>10</a:t>
            </a:fld>
            <a:endParaRPr lang="es-ES"/>
          </a:p>
        </p:txBody>
      </p:sp>
    </p:spTree>
    <p:extLst>
      <p:ext uri="{BB962C8B-B14F-4D97-AF65-F5344CB8AC3E}">
        <p14:creationId xmlns:p14="http://schemas.microsoft.com/office/powerpoint/2010/main" val="2221956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b="0" baseline="0" dirty="0"/>
          </a:p>
          <a:p>
            <a:endParaRPr lang="es-ES" b="1" dirty="0"/>
          </a:p>
          <a:p>
            <a:endParaRPr lang="es-ES" b="1" dirty="0"/>
          </a:p>
        </p:txBody>
      </p:sp>
      <p:sp>
        <p:nvSpPr>
          <p:cNvPr id="4" name="Marcador de número de diapositiva 3"/>
          <p:cNvSpPr>
            <a:spLocks noGrp="1"/>
          </p:cNvSpPr>
          <p:nvPr>
            <p:ph type="sldNum" sz="quarter" idx="10"/>
          </p:nvPr>
        </p:nvSpPr>
        <p:spPr/>
        <p:txBody>
          <a:bodyPr/>
          <a:lstStyle/>
          <a:p>
            <a:fld id="{80C90E45-EFF7-494F-AD53-87ACEA0A5EB7}" type="slidenum">
              <a:rPr lang="es-ES" smtClean="0"/>
              <a:t>11</a:t>
            </a:fld>
            <a:endParaRPr lang="es-ES"/>
          </a:p>
        </p:txBody>
      </p:sp>
    </p:spTree>
    <p:extLst>
      <p:ext uri="{BB962C8B-B14F-4D97-AF65-F5344CB8AC3E}">
        <p14:creationId xmlns:p14="http://schemas.microsoft.com/office/powerpoint/2010/main" val="1970259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b="1" dirty="0"/>
              <a:t>Urbanizaciones</a:t>
            </a:r>
            <a:r>
              <a:rPr lang="es-CO" b="1" baseline="0" dirty="0"/>
              <a:t> Industriales: </a:t>
            </a:r>
            <a:r>
              <a:rPr lang="es-CO" dirty="0"/>
              <a:t>Concentración de bodegas desarrolladas  en los procesos de planificación urbana de 1950</a:t>
            </a:r>
          </a:p>
          <a:p>
            <a:pPr algn="just"/>
            <a:r>
              <a:rPr lang="es-CO" b="1" dirty="0"/>
              <a:t>Parques</a:t>
            </a:r>
            <a:r>
              <a:rPr lang="es-CO" b="1" baseline="0" dirty="0"/>
              <a:t> Industriales:</a:t>
            </a:r>
          </a:p>
          <a:p>
            <a:pPr marL="171450" indent="-171450" algn="just">
              <a:buFont typeface="Arial" panose="020B0604020202020204" pitchFamily="34" charset="0"/>
              <a:buChar char="•"/>
            </a:pPr>
            <a:r>
              <a:rPr lang="es-CO" b="1" baseline="0" dirty="0"/>
              <a:t>Objetivo: </a:t>
            </a:r>
            <a:r>
              <a:rPr lang="es-CO" dirty="0"/>
              <a:t>Promover capacidades industriales y promover el </a:t>
            </a:r>
            <a:r>
              <a:rPr lang="es-CO" dirty="0" err="1"/>
              <a:t>dllo</a:t>
            </a:r>
            <a:r>
              <a:rPr lang="es-CO" dirty="0"/>
              <a:t> económico y social del país en el país (</a:t>
            </a:r>
            <a:r>
              <a:rPr lang="es-CO" dirty="0" err="1"/>
              <a:t>Dec</a:t>
            </a:r>
            <a:r>
              <a:rPr lang="es-CO" dirty="0"/>
              <a:t> 2143 de 1979).</a:t>
            </a:r>
          </a:p>
          <a:p>
            <a:pPr marL="171450" indent="-171450" algn="just">
              <a:buFont typeface="Arial" panose="020B0604020202020204" pitchFamily="34" charset="0"/>
              <a:buChar char="•"/>
            </a:pPr>
            <a:r>
              <a:rPr lang="es-CO" b="1" baseline="0" dirty="0"/>
              <a:t>Debilidades: </a:t>
            </a:r>
            <a:r>
              <a:rPr lang="es-ES_tradnl" dirty="0"/>
              <a:t> surgieron con una cercanía que preocupo al gobierno, ya que se perdían las ventajas en términos de especialización y racionalización de costo.</a:t>
            </a:r>
          </a:p>
          <a:p>
            <a:pPr marL="171450" indent="-171450" algn="just">
              <a:buFont typeface="Arial" panose="020B0604020202020204" pitchFamily="34" charset="0"/>
              <a:buChar char="•"/>
            </a:pPr>
            <a:r>
              <a:rPr lang="es-ES_tradnl" sz="1200" kern="1200" dirty="0">
                <a:solidFill>
                  <a:schemeClr val="tx1"/>
                </a:solidFill>
                <a:effectLst/>
                <a:latin typeface="+mn-lt"/>
                <a:ea typeface="+mn-ea"/>
                <a:cs typeface="+mn-cs"/>
              </a:rPr>
              <a:t>Ley 218 de 1995 (Ley PAEZ), la cual facilitó la construcción de 12 parques industriales, que agruparon 139 empresas entre 1995 y 2005, en el departamento del Cauca como respuesta a los efectos físicos, económicos, ambientales y sociales generados por la avalancha del río Páez en 1994</a:t>
            </a:r>
            <a:endParaRPr lang="es-ES_tradnl" dirty="0"/>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b="1" dirty="0"/>
              <a:t>Zonas</a:t>
            </a:r>
            <a:r>
              <a:rPr lang="es-ES_tradnl" b="1" baseline="0" dirty="0"/>
              <a:t> Francas </a:t>
            </a:r>
            <a:r>
              <a:rPr lang="es-ES_tradnl" b="1" dirty="0"/>
              <a:t>(Ley 1004 de 2005</a:t>
            </a:r>
            <a:r>
              <a:rPr lang="es-CO" b="1" dirty="0"/>
              <a:t>)</a:t>
            </a:r>
            <a:r>
              <a:rPr lang="es-ES_tradnl" b="1" baseline="0" dirty="0"/>
              <a:t>: </a:t>
            </a:r>
            <a:r>
              <a:rPr lang="es-ES_tradnl" dirty="0"/>
              <a:t>Promover y desarrollar el proceso de industrialización de bienes y la prestación de servicios destinados primordialmente a los mercados externos por medio de libertad 	comercial, la eliminación o rebaja de impuestos y barreras arancelarias, y facilidades cambiarias</a:t>
            </a:r>
            <a:endParaRPr lang="es-ES_tradnl" b="1" dirty="0"/>
          </a:p>
          <a:p>
            <a:pPr marL="171450" indent="-171450" algn="just">
              <a:buFont typeface="Arial" panose="020B0604020202020204" pitchFamily="34" charset="0"/>
              <a:buChar char="•"/>
            </a:pPr>
            <a:endParaRPr lang="es-ES_tradnl" dirty="0"/>
          </a:p>
          <a:p>
            <a:pPr marL="171450" indent="-171450" algn="just">
              <a:buFont typeface="Arial" panose="020B0604020202020204" pitchFamily="34" charset="0"/>
              <a:buChar char="•"/>
            </a:pPr>
            <a:endParaRPr lang="es-CO" dirty="0"/>
          </a:p>
          <a:p>
            <a:pPr marL="171450" indent="-171450" algn="just">
              <a:buFont typeface="Arial" panose="020B0604020202020204" pitchFamily="34" charset="0"/>
              <a:buChar char="•"/>
            </a:pPr>
            <a:endParaRPr lang="es-E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b="1" dirty="0"/>
          </a:p>
          <a:p>
            <a:endParaRPr lang="es-ES" b="1" dirty="0"/>
          </a:p>
        </p:txBody>
      </p:sp>
      <p:sp>
        <p:nvSpPr>
          <p:cNvPr id="4" name="Marcador de número de diapositiva 3"/>
          <p:cNvSpPr>
            <a:spLocks noGrp="1"/>
          </p:cNvSpPr>
          <p:nvPr>
            <p:ph type="sldNum" sz="quarter" idx="10"/>
          </p:nvPr>
        </p:nvSpPr>
        <p:spPr/>
        <p:txBody>
          <a:bodyPr/>
          <a:lstStyle/>
          <a:p>
            <a:fld id="{80C90E45-EFF7-494F-AD53-87ACEA0A5EB7}" type="slidenum">
              <a:rPr lang="es-ES" smtClean="0"/>
              <a:t>12</a:t>
            </a:fld>
            <a:endParaRPr lang="es-ES"/>
          </a:p>
        </p:txBody>
      </p:sp>
    </p:spTree>
    <p:extLst>
      <p:ext uri="{BB962C8B-B14F-4D97-AF65-F5344CB8AC3E}">
        <p14:creationId xmlns:p14="http://schemas.microsoft.com/office/powerpoint/2010/main" val="1377327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0C90E45-EFF7-494F-AD53-87ACEA0A5EB7}" type="slidenum">
              <a:rPr lang="es-ES" smtClean="0"/>
              <a:t>13</a:t>
            </a:fld>
            <a:endParaRPr lang="es-ES"/>
          </a:p>
        </p:txBody>
      </p:sp>
    </p:spTree>
    <p:extLst>
      <p:ext uri="{BB962C8B-B14F-4D97-AF65-F5344CB8AC3E}">
        <p14:creationId xmlns:p14="http://schemas.microsoft.com/office/powerpoint/2010/main" val="801873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0C90E45-EFF7-494F-AD53-87ACEA0A5EB7}" type="slidenum">
              <a:rPr lang="es-ES" smtClean="0"/>
              <a:t>14</a:t>
            </a:fld>
            <a:endParaRPr lang="es-ES"/>
          </a:p>
        </p:txBody>
      </p:sp>
    </p:spTree>
    <p:extLst>
      <p:ext uri="{BB962C8B-B14F-4D97-AF65-F5344CB8AC3E}">
        <p14:creationId xmlns:p14="http://schemas.microsoft.com/office/powerpoint/2010/main" val="1415318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b="1" dirty="0">
                <a:ea typeface="MS Mincho" panose="02020609040205080304" pitchFamily="49" charset="-128"/>
              </a:rPr>
              <a:t>Parque eco-industrial planificado (PEIP): </a:t>
            </a:r>
            <a:r>
              <a:rPr lang="es-ES_tradnl" sz="1200" kern="1200" dirty="0">
                <a:solidFill>
                  <a:schemeClr val="tx1"/>
                </a:solidFill>
                <a:effectLst/>
                <a:latin typeface="+mn-lt"/>
                <a:ea typeface="+mn-ea"/>
                <a:cs typeface="+mn-cs"/>
              </a:rPr>
              <a:t>se eligen previamente actividades económicas que por su complementariedad facilitan la creación de redes de intercambio de subproductos</a:t>
            </a:r>
            <a:endParaRPr lang="es-ES_tradnl" sz="1200" b="1" dirty="0">
              <a:ea typeface="MS Mincho" panose="02020609040205080304" pitchFamily="49" charset="-128"/>
            </a:endParaRPr>
          </a:p>
          <a:p>
            <a:r>
              <a:rPr lang="es-ES_tradnl" sz="1200" b="1" kern="1200" dirty="0">
                <a:solidFill>
                  <a:schemeClr val="tx1"/>
                </a:solidFill>
                <a:effectLst/>
                <a:latin typeface="+mn-lt"/>
                <a:ea typeface="+mn-ea"/>
                <a:cs typeface="+mn-cs"/>
              </a:rPr>
              <a:t>SOS:</a:t>
            </a:r>
            <a:r>
              <a:rPr lang="es-ES_tradnl" sz="1200" kern="1200" dirty="0">
                <a:solidFill>
                  <a:schemeClr val="tx1"/>
                </a:solidFill>
                <a:effectLst/>
                <a:latin typeface="+mn-lt"/>
                <a:ea typeface="+mn-ea"/>
                <a:cs typeface="+mn-cs"/>
              </a:rPr>
              <a:t> el surgimiento de las redes de intercambio nace espontáneamente sin alguna intencionalidad previa, es decir, que aparece como resultado de una decisión de colaboración entre los empresarios que integran el parque industrial para disminuir los costos operacionales.</a:t>
            </a:r>
          </a:p>
          <a:p>
            <a:r>
              <a:rPr lang="es-ES_tradnl" sz="1200" b="1" dirty="0"/>
              <a:t>Parque industrial construido y reclutado (B&amp;R): </a:t>
            </a:r>
            <a:r>
              <a:rPr lang="es-ES_tradnl" sz="1200" kern="1200" dirty="0">
                <a:solidFill>
                  <a:schemeClr val="tx1"/>
                </a:solidFill>
                <a:effectLst/>
                <a:latin typeface="+mn-lt"/>
                <a:ea typeface="+mn-ea"/>
                <a:cs typeface="+mn-cs"/>
              </a:rPr>
              <a:t>es similar al PEIP sin la connotaciones ambientales, es decir que únicamente se buscan empresas para ser </a:t>
            </a:r>
            <a:r>
              <a:rPr lang="es-ES_tradnl" sz="1200" kern="1200" dirty="0" err="1">
                <a:solidFill>
                  <a:schemeClr val="tx1"/>
                </a:solidFill>
                <a:effectLst/>
                <a:latin typeface="+mn-lt"/>
                <a:ea typeface="+mn-ea"/>
                <a:cs typeface="+mn-cs"/>
              </a:rPr>
              <a:t>co</a:t>
            </a:r>
            <a:r>
              <a:rPr lang="es-ES_tradnl" sz="1200" kern="1200" dirty="0">
                <a:solidFill>
                  <a:schemeClr val="tx1"/>
                </a:solidFill>
                <a:effectLst/>
                <a:latin typeface="+mn-lt"/>
                <a:ea typeface="+mn-ea"/>
                <a:cs typeface="+mn-cs"/>
              </a:rPr>
              <a:t>-localizadas en un área industrial tradicional</a:t>
            </a:r>
          </a:p>
          <a:p>
            <a:r>
              <a:rPr lang="es-ES_tradnl" sz="1200" b="1" kern="1200" dirty="0">
                <a:solidFill>
                  <a:schemeClr val="tx1"/>
                </a:solidFill>
                <a:effectLst/>
                <a:latin typeface="+mn-lt"/>
                <a:ea typeface="+mn-ea"/>
                <a:cs typeface="+mn-cs"/>
              </a:rPr>
              <a:t>RIP</a:t>
            </a:r>
            <a:r>
              <a:rPr lang="es-ES_tradnl" sz="1200" kern="1200" dirty="0">
                <a:solidFill>
                  <a:schemeClr val="tx1"/>
                </a:solidFill>
                <a:effectLst/>
                <a:latin typeface="+mn-lt"/>
                <a:ea typeface="+mn-ea"/>
                <a:cs typeface="+mn-cs"/>
              </a:rPr>
              <a:t>: consiste en la transformación de una zona industrial tradicional a un PEI, lo que implica un profundo cambio de mentalidad para la creación de las redes de intercambio, y se encuentra principalmente en Corea.</a:t>
            </a:r>
          </a:p>
          <a:p>
            <a:r>
              <a:rPr lang="es-ES_tradnl" sz="1200" b="1" kern="1200" dirty="0">
                <a:solidFill>
                  <a:schemeClr val="tx1"/>
                </a:solidFill>
                <a:effectLst/>
                <a:latin typeface="+mn-lt"/>
                <a:ea typeface="+mn-ea"/>
                <a:cs typeface="+mn-cs"/>
              </a:rPr>
              <a:t>Parque eco-industrial de economía circular (CE-EIP): </a:t>
            </a:r>
            <a:r>
              <a:rPr lang="es-ES_tradnl" sz="1200" b="0" kern="1200" dirty="0">
                <a:solidFill>
                  <a:schemeClr val="tx1"/>
                </a:solidFill>
                <a:effectLst/>
                <a:latin typeface="+mn-lt"/>
                <a:ea typeface="+mn-ea"/>
                <a:cs typeface="+mn-cs"/>
              </a:rPr>
              <a:t>El gobierno establece los criterios legales y</a:t>
            </a:r>
            <a:r>
              <a:rPr lang="es-ES_tradnl" sz="1200" b="0" kern="1200" baseline="0" dirty="0">
                <a:solidFill>
                  <a:schemeClr val="tx1"/>
                </a:solidFill>
                <a:effectLst/>
                <a:latin typeface="+mn-lt"/>
                <a:ea typeface="+mn-ea"/>
                <a:cs typeface="+mn-cs"/>
              </a:rPr>
              <a:t> normativos para dar soporte y promover el intercambio de recursos para reducir los costos económicos y crear beneficios ambientales</a:t>
            </a:r>
            <a:endParaRPr lang="es-ES" b="1" dirty="0"/>
          </a:p>
        </p:txBody>
      </p:sp>
      <p:sp>
        <p:nvSpPr>
          <p:cNvPr id="4" name="Marcador de número de diapositiva 3"/>
          <p:cNvSpPr>
            <a:spLocks noGrp="1"/>
          </p:cNvSpPr>
          <p:nvPr>
            <p:ph type="sldNum" sz="quarter" idx="10"/>
          </p:nvPr>
        </p:nvSpPr>
        <p:spPr/>
        <p:txBody>
          <a:bodyPr/>
          <a:lstStyle/>
          <a:p>
            <a:fld id="{80C90E45-EFF7-494F-AD53-87ACEA0A5EB7}" type="slidenum">
              <a:rPr lang="es-ES" smtClean="0"/>
              <a:t>15</a:t>
            </a:fld>
            <a:endParaRPr lang="es-ES"/>
          </a:p>
        </p:txBody>
      </p:sp>
    </p:spTree>
    <p:extLst>
      <p:ext uri="{BB962C8B-B14F-4D97-AF65-F5344CB8AC3E}">
        <p14:creationId xmlns:p14="http://schemas.microsoft.com/office/powerpoint/2010/main" val="1226549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Un sistema complejo se entiende</a:t>
            </a:r>
            <a:r>
              <a:rPr lang="es-CO" baseline="0" dirty="0"/>
              <a:t> como un conjunto de elementos que interactúan entre si, y como resultado de su interacción resulta un comportamiento global emergente</a:t>
            </a:r>
            <a:endParaRPr lang="es-ES" dirty="0"/>
          </a:p>
        </p:txBody>
      </p:sp>
      <p:sp>
        <p:nvSpPr>
          <p:cNvPr id="4" name="Marcador de número de diapositiva 3"/>
          <p:cNvSpPr>
            <a:spLocks noGrp="1"/>
          </p:cNvSpPr>
          <p:nvPr>
            <p:ph type="sldNum" sz="quarter" idx="10"/>
          </p:nvPr>
        </p:nvSpPr>
        <p:spPr/>
        <p:txBody>
          <a:bodyPr/>
          <a:lstStyle/>
          <a:p>
            <a:fld id="{80C90E45-EFF7-494F-AD53-87ACEA0A5EB7}" type="slidenum">
              <a:rPr lang="es-ES" smtClean="0"/>
              <a:t>16</a:t>
            </a:fld>
            <a:endParaRPr lang="es-ES"/>
          </a:p>
        </p:txBody>
      </p:sp>
    </p:spTree>
    <p:extLst>
      <p:ext uri="{BB962C8B-B14F-4D97-AF65-F5344CB8AC3E}">
        <p14:creationId xmlns:p14="http://schemas.microsoft.com/office/powerpoint/2010/main" val="2385435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1" i="0" u="none" strike="noStrike" kern="1200" baseline="0" dirty="0">
                <a:solidFill>
                  <a:schemeClr val="tx1"/>
                </a:solidFill>
                <a:latin typeface="+mn-lt"/>
                <a:ea typeface="+mn-ea"/>
                <a:cs typeface="+mn-cs"/>
              </a:rPr>
              <a:t>Sistema Complejo: </a:t>
            </a:r>
            <a:r>
              <a:rPr lang="es-CO" sz="1200" b="0" i="0" u="none" strike="noStrike" kern="1200" baseline="0" dirty="0">
                <a:solidFill>
                  <a:schemeClr val="tx1"/>
                </a:solidFill>
                <a:latin typeface="+mn-lt"/>
                <a:ea typeface="+mn-ea"/>
                <a:cs typeface="+mn-cs"/>
              </a:rPr>
              <a:t>Este comportamiento no es impuesto por un controlador central ni puede deducirse del comportamiento aislado de sus partes elementales, sino que resulta de la interacciones paralelas de cooperación y competición entre sus componentes (</a:t>
            </a:r>
            <a:r>
              <a:rPr lang="es-CO" sz="1200" b="0" i="0" u="none" strike="noStrike" kern="1200" baseline="0" dirty="0" err="1">
                <a:solidFill>
                  <a:schemeClr val="tx1"/>
                </a:solidFill>
                <a:latin typeface="+mn-lt"/>
                <a:ea typeface="+mn-ea"/>
                <a:cs typeface="+mn-cs"/>
              </a:rPr>
              <a:t>Schuster</a:t>
            </a:r>
            <a:r>
              <a:rPr lang="es-CO" sz="1200" b="0" i="0" u="none" strike="noStrike" kern="1200" baseline="0" dirty="0">
                <a:solidFill>
                  <a:schemeClr val="tx1"/>
                </a:solidFill>
                <a:latin typeface="+mn-lt"/>
                <a:ea typeface="+mn-ea"/>
                <a:cs typeface="+mn-cs"/>
              </a:rPr>
              <a:t> 2001, </a:t>
            </a:r>
            <a:r>
              <a:rPr lang="es-CO" sz="1200" b="0" i="0" u="none" strike="noStrike" kern="1200" baseline="0" dirty="0" err="1">
                <a:solidFill>
                  <a:schemeClr val="tx1"/>
                </a:solidFill>
                <a:latin typeface="+mn-lt"/>
                <a:ea typeface="+mn-ea"/>
                <a:cs typeface="+mn-cs"/>
              </a:rPr>
              <a:t>Mikulecky</a:t>
            </a:r>
            <a:r>
              <a:rPr lang="es-CO" sz="1200" b="0" i="0" u="none" strike="noStrike" kern="1200" baseline="0" dirty="0">
                <a:solidFill>
                  <a:schemeClr val="tx1"/>
                </a:solidFill>
                <a:latin typeface="+mn-lt"/>
                <a:ea typeface="+mn-ea"/>
                <a:cs typeface="+mn-cs"/>
              </a:rPr>
              <a:t> 2001, </a:t>
            </a:r>
            <a:r>
              <a:rPr lang="es-CO" sz="1200" b="0" i="0" u="none" strike="noStrike" kern="1200" baseline="0" dirty="0" err="1">
                <a:solidFill>
                  <a:schemeClr val="tx1"/>
                </a:solidFill>
                <a:latin typeface="+mn-lt"/>
                <a:ea typeface="+mn-ea"/>
                <a:cs typeface="+mn-cs"/>
              </a:rPr>
              <a:t>Boccara</a:t>
            </a:r>
            <a:r>
              <a:rPr lang="es-CO" sz="1200" b="0" i="0" u="none" strike="noStrike" kern="1200" baseline="0" dirty="0">
                <a:solidFill>
                  <a:schemeClr val="tx1"/>
                </a:solidFill>
                <a:latin typeface="+mn-lt"/>
                <a:ea typeface="+mn-ea"/>
                <a:cs typeface="+mn-cs"/>
              </a:rPr>
              <a:t> 2004, </a:t>
            </a:r>
            <a:r>
              <a:rPr lang="es-CO" sz="1200" b="0" i="0" u="none" strike="noStrike" kern="1200" baseline="0" dirty="0" err="1">
                <a:solidFill>
                  <a:schemeClr val="tx1"/>
                </a:solidFill>
                <a:latin typeface="+mn-lt"/>
                <a:ea typeface="+mn-ea"/>
                <a:cs typeface="+mn-cs"/>
              </a:rPr>
              <a:t>Holland</a:t>
            </a:r>
            <a:r>
              <a:rPr lang="es-CO" sz="1200" b="0" i="0" u="none" strike="noStrike" kern="1200" baseline="0" dirty="0">
                <a:solidFill>
                  <a:schemeClr val="tx1"/>
                </a:solidFill>
                <a:latin typeface="+mn-lt"/>
                <a:ea typeface="+mn-ea"/>
                <a:cs typeface="+mn-cs"/>
              </a:rPr>
              <a:t> 2006).</a:t>
            </a:r>
          </a:p>
          <a:p>
            <a:endParaRPr lang="es-CO" sz="1200" b="0" i="0" u="none" strike="noStrike" kern="1200" baseline="0" dirty="0">
              <a:solidFill>
                <a:schemeClr val="tx1"/>
              </a:solidFill>
              <a:latin typeface="+mn-lt"/>
              <a:ea typeface="+mn-ea"/>
              <a:cs typeface="+mn-cs"/>
            </a:endParaRPr>
          </a:p>
          <a:p>
            <a:r>
              <a:rPr lang="es-CO" sz="1200" b="0" i="0" u="none" strike="noStrike" kern="1200" baseline="0" dirty="0">
                <a:solidFill>
                  <a:schemeClr val="tx1"/>
                </a:solidFill>
                <a:latin typeface="+mn-lt"/>
                <a:ea typeface="+mn-ea"/>
                <a:cs typeface="+mn-cs"/>
              </a:rPr>
              <a:t>La teoría de sistemas complejos es útil para considerar las interacciones entre los actores de diferentes niveles, examinando como estas interacciones dan forma a la estructura del sistema y sus funciones (</a:t>
            </a:r>
            <a:r>
              <a:rPr lang="es-CO" sz="1200" b="0" i="0" u="none" strike="noStrike" kern="1200" baseline="0" dirty="0" err="1">
                <a:solidFill>
                  <a:schemeClr val="tx1"/>
                </a:solidFill>
                <a:latin typeface="+mn-lt"/>
                <a:ea typeface="+mn-ea"/>
                <a:cs typeface="+mn-cs"/>
              </a:rPr>
              <a:t>Asthon</a:t>
            </a:r>
            <a:r>
              <a:rPr lang="es-CO" sz="1200" b="0" i="0" u="none" strike="noStrike" kern="1200" baseline="0" dirty="0">
                <a:solidFill>
                  <a:schemeClr val="tx1"/>
                </a:solidFill>
                <a:latin typeface="+mn-lt"/>
                <a:ea typeface="+mn-ea"/>
                <a:cs typeface="+mn-cs"/>
              </a:rPr>
              <a:t>, 2009)</a:t>
            </a:r>
          </a:p>
          <a:p>
            <a:endParaRPr lang="es-CO" sz="1200" b="0" i="0" u="none" strike="noStrike" kern="1200" baseline="0" dirty="0">
              <a:solidFill>
                <a:schemeClr val="tx1"/>
              </a:solidFill>
              <a:latin typeface="+mn-lt"/>
              <a:ea typeface="+mn-ea"/>
              <a:cs typeface="+mn-cs"/>
            </a:endParaRPr>
          </a:p>
          <a:p>
            <a:r>
              <a:rPr lang="es-CO" sz="1200" b="0" i="0" u="none" strike="noStrike" kern="1200" baseline="0" dirty="0">
                <a:solidFill>
                  <a:schemeClr val="tx1"/>
                </a:solidFill>
                <a:latin typeface="+mn-lt"/>
                <a:ea typeface="+mn-ea"/>
                <a:cs typeface="+mn-cs"/>
              </a:rPr>
              <a:t>La perspectiva de los sistemas complejos nos ayuda a enfrentarnos a la incertidumbre, comportamiento dinámico y emergente de los sistemas sociales</a:t>
            </a:r>
            <a:endParaRPr lang="es-ES" dirty="0"/>
          </a:p>
        </p:txBody>
      </p:sp>
      <p:sp>
        <p:nvSpPr>
          <p:cNvPr id="4" name="Marcador de número de diapositiva 3"/>
          <p:cNvSpPr>
            <a:spLocks noGrp="1"/>
          </p:cNvSpPr>
          <p:nvPr>
            <p:ph type="sldNum" sz="quarter" idx="10"/>
          </p:nvPr>
        </p:nvSpPr>
        <p:spPr/>
        <p:txBody>
          <a:bodyPr/>
          <a:lstStyle/>
          <a:p>
            <a:fld id="{80C90E45-EFF7-494F-AD53-87ACEA0A5EB7}" type="slidenum">
              <a:rPr lang="es-ES" smtClean="0"/>
              <a:t>17</a:t>
            </a:fld>
            <a:endParaRPr lang="es-ES"/>
          </a:p>
        </p:txBody>
      </p:sp>
    </p:spTree>
    <p:extLst>
      <p:ext uri="{BB962C8B-B14F-4D97-AF65-F5344CB8AC3E}">
        <p14:creationId xmlns:p14="http://schemas.microsoft.com/office/powerpoint/2010/main" val="894793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Un</a:t>
            </a:r>
            <a:r>
              <a:rPr lang="es-CO" baseline="0" dirty="0"/>
              <a:t> área industrial es una agrupación de empresas individuales, con sus propias estructuras organizativas y objetivos de producción. Donde cada empresa desarrolla su actividad independientemente dentro del área. </a:t>
            </a:r>
            <a:endParaRPr lang="es-ES" dirty="0"/>
          </a:p>
        </p:txBody>
      </p:sp>
      <p:sp>
        <p:nvSpPr>
          <p:cNvPr id="4" name="Marcador de número de diapositiva 3"/>
          <p:cNvSpPr>
            <a:spLocks noGrp="1"/>
          </p:cNvSpPr>
          <p:nvPr>
            <p:ph type="sldNum" sz="quarter" idx="10"/>
          </p:nvPr>
        </p:nvSpPr>
        <p:spPr/>
        <p:txBody>
          <a:bodyPr/>
          <a:lstStyle/>
          <a:p>
            <a:fld id="{80C90E45-EFF7-494F-AD53-87ACEA0A5EB7}" type="slidenum">
              <a:rPr lang="es-ES" smtClean="0"/>
              <a:t>18</a:t>
            </a:fld>
            <a:endParaRPr lang="es-ES"/>
          </a:p>
        </p:txBody>
      </p:sp>
    </p:spTree>
    <p:extLst>
      <p:ext uri="{BB962C8B-B14F-4D97-AF65-F5344CB8AC3E}">
        <p14:creationId xmlns:p14="http://schemas.microsoft.com/office/powerpoint/2010/main" val="618074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b="0" dirty="0"/>
              <a:t>La</a:t>
            </a:r>
            <a:r>
              <a:rPr lang="es-CO" b="0" baseline="0" dirty="0"/>
              <a:t> estructura metodológica es una adaptación del proceso de modelado de sistemas complejos (</a:t>
            </a:r>
            <a:r>
              <a:rPr lang="es-CO" b="0" baseline="0" dirty="0" err="1"/>
              <a:t>Sterman</a:t>
            </a:r>
            <a:r>
              <a:rPr lang="es-CO" b="0" baseline="0" dirty="0"/>
              <a:t>, 2000, Izquierdo, 2008)</a:t>
            </a:r>
            <a:endParaRPr lang="es-CO" b="0" dirty="0"/>
          </a:p>
          <a:p>
            <a:endParaRPr lang="es-CO" b="0" dirty="0"/>
          </a:p>
          <a:p>
            <a:r>
              <a:rPr lang="es-CO" b="0" dirty="0"/>
              <a:t>Este</a:t>
            </a:r>
            <a:r>
              <a:rPr lang="es-CO" b="0" baseline="0" dirty="0"/>
              <a:t> proceso parte de la abstracción de un sistema real (área tradicional) hasta llegar a obtener una herramienta </a:t>
            </a:r>
          </a:p>
          <a:p>
            <a:r>
              <a:rPr lang="es-CO" b="0" baseline="0" dirty="0"/>
              <a:t>que permita identificar oportunidades de cooperación del área industrial tradicional para el desarrollo de un modelo de operación sostenible </a:t>
            </a:r>
            <a:endParaRPr lang="es-CO" b="0" dirty="0"/>
          </a:p>
          <a:p>
            <a:endParaRPr lang="es-CO" b="1" dirty="0"/>
          </a:p>
          <a:p>
            <a:r>
              <a:rPr lang="es-CO" b="1" dirty="0"/>
              <a:t>Objetivo</a:t>
            </a:r>
            <a:r>
              <a:rPr lang="es-CO" b="1" baseline="0" dirty="0"/>
              <a:t> de la Metodología:</a:t>
            </a:r>
            <a:r>
              <a:rPr lang="es-CO" b="0" baseline="0" dirty="0"/>
              <a:t> Establecer las etapas a seguir para conseguir un modelo para la sostenibilidad de las áreas industriales en Colombia, Esta etapas son de abstracción, representación analítica, implementación computacional y validación de la reproductibilidad del comportamiento del sistema complejo real que se quiere simular.	</a:t>
            </a:r>
            <a:endParaRPr lang="es-CO" b="1" dirty="0"/>
          </a:p>
          <a:p>
            <a:endParaRPr lang="es-CO" b="1" dirty="0"/>
          </a:p>
          <a:p>
            <a:r>
              <a:rPr lang="es-CO" b="1" dirty="0"/>
              <a:t>Abstracción: </a:t>
            </a:r>
            <a:r>
              <a:rPr lang="es-CO" sz="1200" b="0" i="0" u="none" strike="noStrike" kern="1200" baseline="0" dirty="0">
                <a:solidFill>
                  <a:schemeClr val="tx1"/>
                </a:solidFill>
                <a:latin typeface="+mn-lt"/>
                <a:ea typeface="+mn-ea"/>
                <a:cs typeface="+mn-cs"/>
              </a:rPr>
              <a:t>se observan las características principales de operación de las áreas industriales tradicional, </a:t>
            </a:r>
            <a:r>
              <a:rPr lang="es-CO" sz="1200" b="1" i="0" u="none" strike="noStrike" kern="1200" baseline="0" dirty="0">
                <a:solidFill>
                  <a:schemeClr val="tx1"/>
                </a:solidFill>
                <a:latin typeface="+mn-lt"/>
                <a:ea typeface="+mn-ea"/>
                <a:cs typeface="+mn-cs"/>
              </a:rPr>
              <a:t>identificando las propiedades relevantes </a:t>
            </a:r>
            <a:r>
              <a:rPr lang="es-CO" sz="1200" b="0" i="0" u="none" strike="noStrike" kern="1200" baseline="0" dirty="0">
                <a:solidFill>
                  <a:schemeClr val="tx1"/>
                </a:solidFill>
                <a:latin typeface="+mn-lt"/>
                <a:ea typeface="+mn-ea"/>
                <a:cs typeface="+mn-cs"/>
              </a:rPr>
              <a:t>que se quieren reflejar en el </a:t>
            </a:r>
            <a:r>
              <a:rPr lang="es-CO" sz="1200" b="1" i="0" u="none" strike="noStrike" kern="1200" baseline="0" dirty="0">
                <a:solidFill>
                  <a:schemeClr val="tx1"/>
                </a:solidFill>
                <a:latin typeface="+mn-lt"/>
                <a:ea typeface="+mn-ea"/>
                <a:cs typeface="+mn-cs"/>
              </a:rPr>
              <a:t>comportamiento del modelo </a:t>
            </a:r>
            <a:r>
              <a:rPr lang="es-CO" sz="1200" b="0" i="0" u="none" strike="noStrike" kern="1200" baseline="0" dirty="0">
                <a:solidFill>
                  <a:schemeClr val="tx1"/>
                </a:solidFill>
                <a:latin typeface="+mn-lt"/>
                <a:ea typeface="+mn-ea"/>
                <a:cs typeface="+mn-cs"/>
              </a:rPr>
              <a:t>y los parámetros que midan la evolución del fenómeno. Para ello, esta abstracción precisa de un estudio de los mecanismos de formación y operación de las zonas industriales reales, cuyo comportamiento se quiere reproducir. En este análisis se profundiza en la caracterización de los objetivos del sistema de estudio y de sus componentes, así como de los mecanismos de relación. Y es la base la para la construcción del modelo conceptual.</a:t>
            </a:r>
          </a:p>
          <a:p>
            <a:r>
              <a:rPr lang="es-CO" sz="1200" b="1" i="0" u="none" strike="noStrike" kern="1200" baseline="0" dirty="0">
                <a:solidFill>
                  <a:schemeClr val="tx1"/>
                </a:solidFill>
                <a:latin typeface="+mn-lt"/>
                <a:ea typeface="+mn-ea"/>
                <a:cs typeface="+mn-cs"/>
              </a:rPr>
              <a:t>Modelo conceptual: </a:t>
            </a:r>
            <a:r>
              <a:rPr lang="es-CO" sz="1200" b="0" i="0" u="none" strike="noStrike" kern="1200" baseline="0" dirty="0">
                <a:solidFill>
                  <a:schemeClr val="tx1"/>
                </a:solidFill>
                <a:latin typeface="+mn-lt"/>
                <a:ea typeface="+mn-ea"/>
                <a:cs typeface="+mn-cs"/>
              </a:rPr>
              <a:t>Se realiza un conceptualización del objeto de estudio en este caso de las áreas industriales para definir los elementos que los componen, en  este caso se evaluaran la implementación de redes de intercambio entre las empresas de la zona industrial, la evolución de su operación en términos ambientales, sociales y económicos, como ítems mínimos para la consecución de modelos más sostenibles ambientalmente para las áreas industriales.</a:t>
            </a:r>
          </a:p>
          <a:p>
            <a:r>
              <a:rPr lang="es-CO" sz="1200" b="1" i="0" u="none" strike="noStrike" kern="1200" baseline="0" dirty="0">
                <a:solidFill>
                  <a:schemeClr val="tx1"/>
                </a:solidFill>
                <a:latin typeface="+mn-lt"/>
                <a:ea typeface="+mn-ea"/>
                <a:cs typeface="+mn-cs"/>
              </a:rPr>
              <a:t>MODELACIÓN</a:t>
            </a:r>
          </a:p>
          <a:p>
            <a:r>
              <a:rPr lang="es-CO" sz="1200" b="1" i="0" u="none" strike="noStrike" kern="1200" baseline="0" dirty="0">
                <a:solidFill>
                  <a:schemeClr val="tx1"/>
                </a:solidFill>
                <a:latin typeface="+mn-lt"/>
                <a:ea typeface="+mn-ea"/>
                <a:cs typeface="+mn-cs"/>
              </a:rPr>
              <a:t>MARCO LÓGICO - Modelo analítico : </a:t>
            </a:r>
            <a:r>
              <a:rPr lang="es-CO" sz="1200" b="0" i="0" u="none" strike="noStrike" kern="1200" baseline="0" dirty="0">
                <a:solidFill>
                  <a:schemeClr val="tx1"/>
                </a:solidFill>
                <a:latin typeface="+mn-lt"/>
                <a:ea typeface="+mn-ea"/>
                <a:cs typeface="+mn-cs"/>
              </a:rPr>
              <a:t>Se definen las ecuaciones matemáticas o expresiones lógicas que representan la evolución del sistema en el tiempo y reproduzcan los comportamientos observados en el sistema real. Aquí se elegirá el paradigma de modelado más adecuado para la construcción del modelo</a:t>
            </a:r>
          </a:p>
          <a:p>
            <a:r>
              <a:rPr lang="es-CO" sz="1200" b="1" i="0" u="none" strike="noStrike" kern="1200" baseline="0" dirty="0">
                <a:solidFill>
                  <a:schemeClr val="tx1"/>
                </a:solidFill>
                <a:latin typeface="+mn-lt"/>
                <a:ea typeface="+mn-ea"/>
                <a:cs typeface="+mn-cs"/>
              </a:rPr>
              <a:t>Modelo computacional:</a:t>
            </a:r>
            <a:r>
              <a:rPr lang="es-CO" sz="1200" b="0" i="0" u="none" strike="noStrike" kern="1200" baseline="0" dirty="0">
                <a:solidFill>
                  <a:schemeClr val="tx1"/>
                </a:solidFill>
                <a:latin typeface="+mn-lt"/>
                <a:ea typeface="+mn-ea"/>
                <a:cs typeface="+mn-cs"/>
              </a:rPr>
              <a:t> Desarrollo del lenguaje de programación formal a utilizar de acuerdo al tipo de modelo seleccionado. Los resultados obtenidos tendrán que reproducir el comportamiento del sistema real y su evolución en diferentes escenarios.</a:t>
            </a:r>
          </a:p>
          <a:p>
            <a:r>
              <a:rPr lang="es-CO" sz="1200" b="1" i="0" u="none" strike="noStrike" kern="1200" baseline="0" dirty="0">
                <a:solidFill>
                  <a:schemeClr val="tx1"/>
                </a:solidFill>
                <a:latin typeface="+mn-lt"/>
                <a:ea typeface="+mn-ea"/>
                <a:cs typeface="+mn-cs"/>
              </a:rPr>
              <a:t>Verificación, validación y testeo: </a:t>
            </a:r>
            <a:r>
              <a:rPr lang="es-CO" sz="1200" b="0" i="0" u="none" strike="noStrike" kern="1200" baseline="0" dirty="0">
                <a:solidFill>
                  <a:schemeClr val="tx1"/>
                </a:solidFill>
                <a:latin typeface="+mn-lt"/>
                <a:ea typeface="+mn-ea"/>
                <a:cs typeface="+mn-cs"/>
              </a:rPr>
              <a:t> En esta etapa se comprueba si el modelo cumple con las premisas de planteadas en las etapas previas (Sargent, 2003)</a:t>
            </a:r>
            <a:endParaRPr lang="es-CO" sz="1200" b="1" i="0" u="none" strike="noStrike" kern="1200" baseline="0" dirty="0">
              <a:solidFill>
                <a:schemeClr val="tx1"/>
              </a:solidFill>
              <a:latin typeface="+mn-lt"/>
              <a:ea typeface="+mn-ea"/>
              <a:cs typeface="+mn-cs"/>
            </a:endParaRPr>
          </a:p>
          <a:p>
            <a:endParaRPr lang="es-CO" sz="1200" b="0" i="0" u="none" strike="noStrike" kern="1200" baseline="0" dirty="0">
              <a:solidFill>
                <a:schemeClr val="tx1"/>
              </a:solidFill>
              <a:latin typeface="+mn-lt"/>
              <a:ea typeface="+mn-ea"/>
              <a:cs typeface="+mn-cs"/>
            </a:endParaRPr>
          </a:p>
          <a:p>
            <a:endParaRPr lang="es-CO" sz="1200" b="1" i="0" u="none" strike="noStrike" kern="1200" baseline="0" dirty="0">
              <a:solidFill>
                <a:schemeClr val="tx1"/>
              </a:solidFill>
              <a:latin typeface="+mn-lt"/>
              <a:ea typeface="+mn-ea"/>
              <a:cs typeface="+mn-cs"/>
            </a:endParaRPr>
          </a:p>
          <a:p>
            <a:endParaRPr lang="es-ES" b="1" dirty="0"/>
          </a:p>
        </p:txBody>
      </p:sp>
      <p:sp>
        <p:nvSpPr>
          <p:cNvPr id="4" name="Marcador de número de diapositiva 3"/>
          <p:cNvSpPr>
            <a:spLocks noGrp="1"/>
          </p:cNvSpPr>
          <p:nvPr>
            <p:ph type="sldNum" sz="quarter" idx="10"/>
          </p:nvPr>
        </p:nvSpPr>
        <p:spPr/>
        <p:txBody>
          <a:bodyPr/>
          <a:lstStyle/>
          <a:p>
            <a:fld id="{80C90E45-EFF7-494F-AD53-87ACEA0A5EB7}" type="slidenum">
              <a:rPr lang="es-ES" smtClean="0"/>
              <a:t>19</a:t>
            </a:fld>
            <a:endParaRPr lang="es-ES" dirty="0"/>
          </a:p>
        </p:txBody>
      </p:sp>
    </p:spTree>
    <p:extLst>
      <p:ext uri="{BB962C8B-B14F-4D97-AF65-F5344CB8AC3E}">
        <p14:creationId xmlns:p14="http://schemas.microsoft.com/office/powerpoint/2010/main" val="3481718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0C90E45-EFF7-494F-AD53-87ACEA0A5EB7}" type="slidenum">
              <a:rPr lang="es-ES" smtClean="0"/>
              <a:t>2</a:t>
            </a:fld>
            <a:endParaRPr lang="es-ES" dirty="0"/>
          </a:p>
        </p:txBody>
      </p:sp>
    </p:spTree>
    <p:extLst>
      <p:ext uri="{BB962C8B-B14F-4D97-AF65-F5344CB8AC3E}">
        <p14:creationId xmlns:p14="http://schemas.microsoft.com/office/powerpoint/2010/main" val="34895264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Un</a:t>
            </a:r>
            <a:r>
              <a:rPr lang="es-CO" baseline="0" dirty="0"/>
              <a:t> área industrial es una agrupación de empresas individuales, con sus propias estructuras organizativas y objetivos de producción. Donde cada empresa desarrolla su actividad independientemente dentro del área. </a:t>
            </a:r>
            <a:endParaRPr lang="es-ES" dirty="0"/>
          </a:p>
        </p:txBody>
      </p:sp>
      <p:sp>
        <p:nvSpPr>
          <p:cNvPr id="4" name="Marcador de número de diapositiva 3"/>
          <p:cNvSpPr>
            <a:spLocks noGrp="1"/>
          </p:cNvSpPr>
          <p:nvPr>
            <p:ph type="sldNum" sz="quarter" idx="10"/>
          </p:nvPr>
        </p:nvSpPr>
        <p:spPr/>
        <p:txBody>
          <a:bodyPr/>
          <a:lstStyle/>
          <a:p>
            <a:fld id="{80C90E45-EFF7-494F-AD53-87ACEA0A5EB7}" type="slidenum">
              <a:rPr lang="es-ES" smtClean="0"/>
              <a:t>20</a:t>
            </a:fld>
            <a:endParaRPr lang="es-ES"/>
          </a:p>
        </p:txBody>
      </p:sp>
    </p:spTree>
    <p:extLst>
      <p:ext uri="{BB962C8B-B14F-4D97-AF65-F5344CB8AC3E}">
        <p14:creationId xmlns:p14="http://schemas.microsoft.com/office/powerpoint/2010/main" val="33301125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Un</a:t>
            </a:r>
            <a:r>
              <a:rPr lang="es-CO" baseline="0" dirty="0"/>
              <a:t> área industrial es una agrupación de empresas individuales, con sus propias estructuras organizativas y objetivos de producción. Donde cada empresa desarrolla su actividad independientemente dentro del área. </a:t>
            </a:r>
            <a:endParaRPr lang="es-ES" dirty="0"/>
          </a:p>
        </p:txBody>
      </p:sp>
      <p:sp>
        <p:nvSpPr>
          <p:cNvPr id="4" name="Marcador de número de diapositiva 3"/>
          <p:cNvSpPr>
            <a:spLocks noGrp="1"/>
          </p:cNvSpPr>
          <p:nvPr>
            <p:ph type="sldNum" sz="quarter" idx="10"/>
          </p:nvPr>
        </p:nvSpPr>
        <p:spPr/>
        <p:txBody>
          <a:bodyPr/>
          <a:lstStyle/>
          <a:p>
            <a:fld id="{80C90E45-EFF7-494F-AD53-87ACEA0A5EB7}" type="slidenum">
              <a:rPr lang="es-ES" smtClean="0"/>
              <a:t>21</a:t>
            </a:fld>
            <a:endParaRPr lang="es-ES"/>
          </a:p>
        </p:txBody>
      </p:sp>
    </p:spTree>
    <p:extLst>
      <p:ext uri="{BB962C8B-B14F-4D97-AF65-F5344CB8AC3E}">
        <p14:creationId xmlns:p14="http://schemas.microsoft.com/office/powerpoint/2010/main" val="18806126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0C90E45-EFF7-494F-AD53-87ACEA0A5EB7}" type="slidenum">
              <a:rPr lang="es-ES" smtClean="0"/>
              <a:t>22</a:t>
            </a:fld>
            <a:endParaRPr lang="es-ES"/>
          </a:p>
        </p:txBody>
      </p:sp>
    </p:spTree>
    <p:extLst>
      <p:ext uri="{BB962C8B-B14F-4D97-AF65-F5344CB8AC3E}">
        <p14:creationId xmlns:p14="http://schemas.microsoft.com/office/powerpoint/2010/main" val="414501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kern="1200" dirty="0">
                <a:solidFill>
                  <a:schemeClr val="tx1"/>
                </a:solidFill>
                <a:effectLst/>
                <a:latin typeface="+mn-lt"/>
                <a:ea typeface="+mn-ea"/>
                <a:cs typeface="+mn-cs"/>
              </a:rPr>
              <a:t>Esta rama del conocimiento utiliza el término de ecología en su denominación porque emplea algunos de sus conceptos, específicamente los relacionados con el flujo y el reciclaje de materiales, nutrientes y energía de los ecosistemas como un posible modelo aplicable al sector industrial (Ayres et al 2002; Qu et al 2015)</a:t>
            </a:r>
            <a:r>
              <a:rPr lang="es-ES_tradnl" dirty="0">
                <a:effectLst/>
              </a:rPr>
              <a:t> </a:t>
            </a:r>
            <a:endParaRPr lang="es-ES" dirty="0"/>
          </a:p>
        </p:txBody>
      </p:sp>
      <p:sp>
        <p:nvSpPr>
          <p:cNvPr id="4" name="Marcador de número de diapositiva 3"/>
          <p:cNvSpPr>
            <a:spLocks noGrp="1"/>
          </p:cNvSpPr>
          <p:nvPr>
            <p:ph type="sldNum" sz="quarter" idx="10"/>
          </p:nvPr>
        </p:nvSpPr>
        <p:spPr/>
        <p:txBody>
          <a:bodyPr/>
          <a:lstStyle/>
          <a:p>
            <a:fld id="{80C90E45-EFF7-494F-AD53-87ACEA0A5EB7}" type="slidenum">
              <a:rPr lang="es-ES" smtClean="0"/>
              <a:t>23</a:t>
            </a:fld>
            <a:endParaRPr lang="es-ES"/>
          </a:p>
        </p:txBody>
      </p:sp>
    </p:spTree>
    <p:extLst>
      <p:ext uri="{BB962C8B-B14F-4D97-AF65-F5344CB8AC3E}">
        <p14:creationId xmlns:p14="http://schemas.microsoft.com/office/powerpoint/2010/main" val="24685965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Busca</a:t>
            </a:r>
            <a:r>
              <a:rPr lang="es-CO" baseline="0" dirty="0"/>
              <a:t> la introducción de práctica cooperativas a través de la imitación de los ecosistemas naturales para crear modelos más eficientes y compatibles con su entorno.</a:t>
            </a:r>
            <a:endParaRPr lang="es-ES" dirty="0"/>
          </a:p>
        </p:txBody>
      </p:sp>
      <p:sp>
        <p:nvSpPr>
          <p:cNvPr id="4" name="Marcador de número de diapositiva 3"/>
          <p:cNvSpPr>
            <a:spLocks noGrp="1"/>
          </p:cNvSpPr>
          <p:nvPr>
            <p:ph type="sldNum" sz="quarter" idx="10"/>
          </p:nvPr>
        </p:nvSpPr>
        <p:spPr/>
        <p:txBody>
          <a:bodyPr/>
          <a:lstStyle/>
          <a:p>
            <a:fld id="{80C90E45-EFF7-494F-AD53-87ACEA0A5EB7}" type="slidenum">
              <a:rPr lang="es-ES" smtClean="0"/>
              <a:t>24</a:t>
            </a:fld>
            <a:endParaRPr lang="es-ES"/>
          </a:p>
        </p:txBody>
      </p:sp>
    </p:spTree>
    <p:extLst>
      <p:ext uri="{BB962C8B-B14F-4D97-AF65-F5344CB8AC3E}">
        <p14:creationId xmlns:p14="http://schemas.microsoft.com/office/powerpoint/2010/main" val="42838337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0C90E45-EFF7-494F-AD53-87ACEA0A5EB7}" type="slidenum">
              <a:rPr lang="es-ES" smtClean="0"/>
              <a:t>25</a:t>
            </a:fld>
            <a:endParaRPr lang="es-ES"/>
          </a:p>
        </p:txBody>
      </p:sp>
    </p:spTree>
    <p:extLst>
      <p:ext uri="{BB962C8B-B14F-4D97-AF65-F5344CB8AC3E}">
        <p14:creationId xmlns:p14="http://schemas.microsoft.com/office/powerpoint/2010/main" val="14098242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b="0" dirty="0"/>
              <a:t>Producción</a:t>
            </a:r>
            <a:r>
              <a:rPr lang="es-CO" b="0" baseline="0" dirty="0"/>
              <a:t> bruta (valor productos manufacturados + ingresos por subcontratación industrial para otros)	</a:t>
            </a:r>
            <a:endParaRPr lang="es-ES" b="0" dirty="0"/>
          </a:p>
        </p:txBody>
      </p:sp>
      <p:sp>
        <p:nvSpPr>
          <p:cNvPr id="4" name="Marcador de número de diapositiva 3"/>
          <p:cNvSpPr>
            <a:spLocks noGrp="1"/>
          </p:cNvSpPr>
          <p:nvPr>
            <p:ph type="sldNum" sz="quarter" idx="10"/>
          </p:nvPr>
        </p:nvSpPr>
        <p:spPr/>
        <p:txBody>
          <a:bodyPr/>
          <a:lstStyle/>
          <a:p>
            <a:fld id="{80C90E45-EFF7-494F-AD53-87ACEA0A5EB7}" type="slidenum">
              <a:rPr lang="es-ES" smtClean="0"/>
              <a:t>26</a:t>
            </a:fld>
            <a:endParaRPr lang="es-ES" dirty="0"/>
          </a:p>
        </p:txBody>
      </p:sp>
    </p:spTree>
    <p:extLst>
      <p:ext uri="{BB962C8B-B14F-4D97-AF65-F5344CB8AC3E}">
        <p14:creationId xmlns:p14="http://schemas.microsoft.com/office/powerpoint/2010/main" val="22426998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b="0" dirty="0"/>
              <a:t>Producción</a:t>
            </a:r>
            <a:r>
              <a:rPr lang="es-CO" b="0" baseline="0" dirty="0"/>
              <a:t> bruta (valor productos manufacturados + ingresos por subcontratación industrial para otros)	</a:t>
            </a:r>
            <a:endParaRPr lang="es-ES" b="0" dirty="0"/>
          </a:p>
        </p:txBody>
      </p:sp>
      <p:sp>
        <p:nvSpPr>
          <p:cNvPr id="4" name="Marcador de número de diapositiva 3"/>
          <p:cNvSpPr>
            <a:spLocks noGrp="1"/>
          </p:cNvSpPr>
          <p:nvPr>
            <p:ph type="sldNum" sz="quarter" idx="10"/>
          </p:nvPr>
        </p:nvSpPr>
        <p:spPr/>
        <p:txBody>
          <a:bodyPr/>
          <a:lstStyle/>
          <a:p>
            <a:fld id="{80C90E45-EFF7-494F-AD53-87ACEA0A5EB7}" type="slidenum">
              <a:rPr lang="es-ES" smtClean="0"/>
              <a:t>27</a:t>
            </a:fld>
            <a:endParaRPr lang="es-ES" dirty="0"/>
          </a:p>
        </p:txBody>
      </p:sp>
    </p:spTree>
    <p:extLst>
      <p:ext uri="{BB962C8B-B14F-4D97-AF65-F5344CB8AC3E}">
        <p14:creationId xmlns:p14="http://schemas.microsoft.com/office/powerpoint/2010/main" val="25089027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b="0" baseline="0" dirty="0"/>
              <a:t>	</a:t>
            </a:r>
            <a:endParaRPr lang="es-ES" b="0" dirty="0"/>
          </a:p>
        </p:txBody>
      </p:sp>
      <p:sp>
        <p:nvSpPr>
          <p:cNvPr id="4" name="Marcador de número de diapositiva 3"/>
          <p:cNvSpPr>
            <a:spLocks noGrp="1"/>
          </p:cNvSpPr>
          <p:nvPr>
            <p:ph type="sldNum" sz="quarter" idx="10"/>
          </p:nvPr>
        </p:nvSpPr>
        <p:spPr/>
        <p:txBody>
          <a:bodyPr/>
          <a:lstStyle/>
          <a:p>
            <a:fld id="{80C90E45-EFF7-494F-AD53-87ACEA0A5EB7}" type="slidenum">
              <a:rPr lang="es-ES" smtClean="0"/>
              <a:t>28</a:t>
            </a:fld>
            <a:endParaRPr lang="es-ES" dirty="0"/>
          </a:p>
        </p:txBody>
      </p:sp>
    </p:spTree>
    <p:extLst>
      <p:ext uri="{BB962C8B-B14F-4D97-AF65-F5344CB8AC3E}">
        <p14:creationId xmlns:p14="http://schemas.microsoft.com/office/powerpoint/2010/main" val="28646640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b="0" baseline="0" dirty="0"/>
              <a:t>	</a:t>
            </a:r>
            <a:endParaRPr lang="es-ES" b="0" dirty="0"/>
          </a:p>
        </p:txBody>
      </p:sp>
      <p:sp>
        <p:nvSpPr>
          <p:cNvPr id="4" name="Marcador de número de diapositiva 3"/>
          <p:cNvSpPr>
            <a:spLocks noGrp="1"/>
          </p:cNvSpPr>
          <p:nvPr>
            <p:ph type="sldNum" sz="quarter" idx="10"/>
          </p:nvPr>
        </p:nvSpPr>
        <p:spPr/>
        <p:txBody>
          <a:bodyPr/>
          <a:lstStyle/>
          <a:p>
            <a:fld id="{80C90E45-EFF7-494F-AD53-87ACEA0A5EB7}" type="slidenum">
              <a:rPr lang="es-ES" smtClean="0"/>
              <a:t>29</a:t>
            </a:fld>
            <a:endParaRPr lang="es-ES" dirty="0"/>
          </a:p>
        </p:txBody>
      </p:sp>
    </p:spTree>
    <p:extLst>
      <p:ext uri="{BB962C8B-B14F-4D97-AF65-F5344CB8AC3E}">
        <p14:creationId xmlns:p14="http://schemas.microsoft.com/office/powerpoint/2010/main" val="634071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0C90E45-EFF7-494F-AD53-87ACEA0A5EB7}" type="slidenum">
              <a:rPr lang="es-ES" smtClean="0"/>
              <a:t>3</a:t>
            </a:fld>
            <a:endParaRPr lang="es-ES" dirty="0"/>
          </a:p>
        </p:txBody>
      </p:sp>
    </p:spTree>
    <p:extLst>
      <p:ext uri="{BB962C8B-B14F-4D97-AF65-F5344CB8AC3E}">
        <p14:creationId xmlns:p14="http://schemas.microsoft.com/office/powerpoint/2010/main" val="3336635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1" i="0" u="none" strike="noStrike" kern="1200" baseline="0" dirty="0">
                <a:solidFill>
                  <a:schemeClr val="tx1"/>
                </a:solidFill>
                <a:latin typeface="+mn-lt"/>
                <a:ea typeface="+mn-ea"/>
                <a:cs typeface="+mn-cs"/>
              </a:rPr>
              <a:t>Modelo analítico : </a:t>
            </a:r>
            <a:r>
              <a:rPr lang="es-CO" sz="1200" b="0" i="0" u="none" strike="noStrike" kern="1200" baseline="0" dirty="0">
                <a:solidFill>
                  <a:schemeClr val="tx1"/>
                </a:solidFill>
                <a:latin typeface="+mn-lt"/>
                <a:ea typeface="+mn-ea"/>
                <a:cs typeface="+mn-cs"/>
              </a:rPr>
              <a:t>Se definen las ecuaciones matemáticas o expresiones lógicas que representan la evolución del sistema en el tiempo y reproduzcan los comportamientos observados en el sistema real. Aquí se elegirá el paradigma de modelado más adecuado para la construcción del modelo</a:t>
            </a:r>
          </a:p>
        </p:txBody>
      </p:sp>
      <p:sp>
        <p:nvSpPr>
          <p:cNvPr id="4" name="Marcador de número de diapositiva 3"/>
          <p:cNvSpPr>
            <a:spLocks noGrp="1"/>
          </p:cNvSpPr>
          <p:nvPr>
            <p:ph type="sldNum" sz="quarter" idx="10"/>
          </p:nvPr>
        </p:nvSpPr>
        <p:spPr/>
        <p:txBody>
          <a:bodyPr/>
          <a:lstStyle/>
          <a:p>
            <a:fld id="{80C90E45-EFF7-494F-AD53-87ACEA0A5EB7}" type="slidenum">
              <a:rPr lang="es-ES" smtClean="0"/>
              <a:t>30</a:t>
            </a:fld>
            <a:endParaRPr lang="es-ES" dirty="0"/>
          </a:p>
        </p:txBody>
      </p:sp>
    </p:spTree>
    <p:extLst>
      <p:ext uri="{BB962C8B-B14F-4D97-AF65-F5344CB8AC3E}">
        <p14:creationId xmlns:p14="http://schemas.microsoft.com/office/powerpoint/2010/main" val="14777532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0" dirty="0"/>
          </a:p>
        </p:txBody>
      </p:sp>
      <p:sp>
        <p:nvSpPr>
          <p:cNvPr id="4" name="Marcador de número de diapositiva 3"/>
          <p:cNvSpPr>
            <a:spLocks noGrp="1"/>
          </p:cNvSpPr>
          <p:nvPr>
            <p:ph type="sldNum" sz="quarter" idx="10"/>
          </p:nvPr>
        </p:nvSpPr>
        <p:spPr/>
        <p:txBody>
          <a:bodyPr/>
          <a:lstStyle/>
          <a:p>
            <a:fld id="{80C90E45-EFF7-494F-AD53-87ACEA0A5EB7}" type="slidenum">
              <a:rPr lang="es-ES" smtClean="0"/>
              <a:t>31</a:t>
            </a:fld>
            <a:endParaRPr lang="es-ES" dirty="0"/>
          </a:p>
        </p:txBody>
      </p:sp>
    </p:spTree>
    <p:extLst>
      <p:ext uri="{BB962C8B-B14F-4D97-AF65-F5344CB8AC3E}">
        <p14:creationId xmlns:p14="http://schemas.microsoft.com/office/powerpoint/2010/main" val="18206809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b="0" dirty="0"/>
              <a:t>Proponer</a:t>
            </a:r>
            <a:r>
              <a:rPr lang="es-CO" b="0" baseline="0" dirty="0"/>
              <a:t> estrategias para construir un área eco-industrial desde cero, o para convertir las áreas industriales en eco-industriales, en cualquier caso el objetivo promover un modelo de operación sostenible que se adapte a nuestras condiciones</a:t>
            </a:r>
            <a:endParaRPr lang="es-ES" b="0" dirty="0"/>
          </a:p>
        </p:txBody>
      </p:sp>
      <p:sp>
        <p:nvSpPr>
          <p:cNvPr id="4" name="Marcador de número de diapositiva 3"/>
          <p:cNvSpPr>
            <a:spLocks noGrp="1"/>
          </p:cNvSpPr>
          <p:nvPr>
            <p:ph type="sldNum" sz="quarter" idx="10"/>
          </p:nvPr>
        </p:nvSpPr>
        <p:spPr/>
        <p:txBody>
          <a:bodyPr/>
          <a:lstStyle/>
          <a:p>
            <a:fld id="{80C90E45-EFF7-494F-AD53-87ACEA0A5EB7}" type="slidenum">
              <a:rPr lang="es-ES" smtClean="0"/>
              <a:t>32</a:t>
            </a:fld>
            <a:endParaRPr lang="es-ES" dirty="0"/>
          </a:p>
        </p:txBody>
      </p:sp>
    </p:spTree>
    <p:extLst>
      <p:ext uri="{BB962C8B-B14F-4D97-AF65-F5344CB8AC3E}">
        <p14:creationId xmlns:p14="http://schemas.microsoft.com/office/powerpoint/2010/main" val="1784400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0C90E45-EFF7-494F-AD53-87ACEA0A5EB7}" type="slidenum">
              <a:rPr lang="es-ES" smtClean="0"/>
              <a:t>4</a:t>
            </a:fld>
            <a:endParaRPr lang="es-ES" dirty="0"/>
          </a:p>
        </p:txBody>
      </p:sp>
    </p:spTree>
    <p:extLst>
      <p:ext uri="{BB962C8B-B14F-4D97-AF65-F5344CB8AC3E}">
        <p14:creationId xmlns:p14="http://schemas.microsoft.com/office/powerpoint/2010/main" val="487316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El</a:t>
            </a:r>
            <a:r>
              <a:rPr lang="es-CO" baseline="0" dirty="0"/>
              <a:t> objetivo de esta investigación es desarrollar una herramienta computacional que simule el funcionamiento de un área industrial y presente el proceso de transformación requerido para alcanzar un modelo de operación sostenible de las mismas</a:t>
            </a:r>
            <a:endParaRPr lang="es-ES" dirty="0"/>
          </a:p>
        </p:txBody>
      </p:sp>
      <p:sp>
        <p:nvSpPr>
          <p:cNvPr id="4" name="Marcador de número de diapositiva 3"/>
          <p:cNvSpPr>
            <a:spLocks noGrp="1"/>
          </p:cNvSpPr>
          <p:nvPr>
            <p:ph type="sldNum" sz="quarter" idx="10"/>
          </p:nvPr>
        </p:nvSpPr>
        <p:spPr/>
        <p:txBody>
          <a:bodyPr/>
          <a:lstStyle/>
          <a:p>
            <a:fld id="{80C90E45-EFF7-494F-AD53-87ACEA0A5EB7}" type="slidenum">
              <a:rPr lang="es-ES" smtClean="0"/>
              <a:t>5</a:t>
            </a:fld>
            <a:endParaRPr lang="es-ES" dirty="0"/>
          </a:p>
        </p:txBody>
      </p:sp>
    </p:spTree>
    <p:extLst>
      <p:ext uri="{BB962C8B-B14F-4D97-AF65-F5344CB8AC3E}">
        <p14:creationId xmlns:p14="http://schemas.microsoft.com/office/powerpoint/2010/main" val="3733218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0C90E45-EFF7-494F-AD53-87ACEA0A5EB7}" type="slidenum">
              <a:rPr lang="es-ES" smtClean="0"/>
              <a:t>6</a:t>
            </a:fld>
            <a:endParaRPr lang="es-ES" dirty="0"/>
          </a:p>
        </p:txBody>
      </p:sp>
    </p:spTree>
    <p:extLst>
      <p:ext uri="{BB962C8B-B14F-4D97-AF65-F5344CB8AC3E}">
        <p14:creationId xmlns:p14="http://schemas.microsoft.com/office/powerpoint/2010/main" val="1248024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0C90E45-EFF7-494F-AD53-87ACEA0A5EB7}" type="slidenum">
              <a:rPr lang="es-ES" smtClean="0"/>
              <a:t>7</a:t>
            </a:fld>
            <a:endParaRPr lang="es-ES" dirty="0"/>
          </a:p>
        </p:txBody>
      </p:sp>
    </p:spTree>
    <p:extLst>
      <p:ext uri="{BB962C8B-B14F-4D97-AF65-F5344CB8AC3E}">
        <p14:creationId xmlns:p14="http://schemas.microsoft.com/office/powerpoint/2010/main" val="428072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construcción de áreas industriales se</a:t>
            </a:r>
            <a:r>
              <a:rPr lang="es-ES" baseline="0" dirty="0"/>
              <a:t> concibe como estrategia para que los países en desarrollo promuevan su crecimiento económico</a:t>
            </a:r>
            <a:endParaRPr lang="es-ES" dirty="0"/>
          </a:p>
        </p:txBody>
      </p:sp>
      <p:sp>
        <p:nvSpPr>
          <p:cNvPr id="4" name="Marcador de número de diapositiva 3"/>
          <p:cNvSpPr>
            <a:spLocks noGrp="1"/>
          </p:cNvSpPr>
          <p:nvPr>
            <p:ph type="sldNum" sz="quarter" idx="10"/>
          </p:nvPr>
        </p:nvSpPr>
        <p:spPr/>
        <p:txBody>
          <a:bodyPr/>
          <a:lstStyle/>
          <a:p>
            <a:fld id="{80C90E45-EFF7-494F-AD53-87ACEA0A5EB7}" type="slidenum">
              <a:rPr lang="es-ES" smtClean="0"/>
              <a:t>8</a:t>
            </a:fld>
            <a:endParaRPr lang="es-ES"/>
          </a:p>
        </p:txBody>
      </p:sp>
    </p:spTree>
    <p:extLst>
      <p:ext uri="{BB962C8B-B14F-4D97-AF65-F5344CB8AC3E}">
        <p14:creationId xmlns:p14="http://schemas.microsoft.com/office/powerpoint/2010/main" val="3182544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construcción de áreas industriales se</a:t>
            </a:r>
            <a:r>
              <a:rPr lang="es-ES" baseline="0" dirty="0"/>
              <a:t> concibe como estrategia para que los países en desarrollo promuevan su crecimiento económico</a:t>
            </a:r>
            <a:endParaRPr lang="es-ES" dirty="0"/>
          </a:p>
        </p:txBody>
      </p:sp>
      <p:sp>
        <p:nvSpPr>
          <p:cNvPr id="4" name="Marcador de número de diapositiva 3"/>
          <p:cNvSpPr>
            <a:spLocks noGrp="1"/>
          </p:cNvSpPr>
          <p:nvPr>
            <p:ph type="sldNum" sz="quarter" idx="10"/>
          </p:nvPr>
        </p:nvSpPr>
        <p:spPr/>
        <p:txBody>
          <a:bodyPr/>
          <a:lstStyle/>
          <a:p>
            <a:fld id="{80C90E45-EFF7-494F-AD53-87ACEA0A5EB7}" type="slidenum">
              <a:rPr lang="es-ES" smtClean="0"/>
              <a:t>9</a:t>
            </a:fld>
            <a:endParaRPr lang="es-ES"/>
          </a:p>
        </p:txBody>
      </p:sp>
    </p:spTree>
    <p:extLst>
      <p:ext uri="{BB962C8B-B14F-4D97-AF65-F5344CB8AC3E}">
        <p14:creationId xmlns:p14="http://schemas.microsoft.com/office/powerpoint/2010/main" val="3994107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6F053D94-D5BA-4C55-817B-D6F6FB29171D}" type="datetimeFigureOut">
              <a:rPr lang="es-ES" smtClean="0"/>
              <a:t>29/1/18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3CE6D91-F51B-4C4C-A6C0-90B6E04C8FC9}" type="slidenum">
              <a:rPr lang="es-ES" smtClean="0"/>
              <a:t>‹Nº›</a:t>
            </a:fld>
            <a:endParaRPr lang="es-ES"/>
          </a:p>
        </p:txBody>
      </p:sp>
    </p:spTree>
    <p:extLst>
      <p:ext uri="{BB962C8B-B14F-4D97-AF65-F5344CB8AC3E}">
        <p14:creationId xmlns:p14="http://schemas.microsoft.com/office/powerpoint/2010/main" val="2918009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6F053D94-D5BA-4C55-817B-D6F6FB29171D}" type="datetimeFigureOut">
              <a:rPr lang="es-ES" smtClean="0"/>
              <a:t>29/1/18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3CE6D91-F51B-4C4C-A6C0-90B6E04C8FC9}" type="slidenum">
              <a:rPr lang="es-ES" smtClean="0"/>
              <a:t>‹Nº›</a:t>
            </a:fld>
            <a:endParaRPr lang="es-ES"/>
          </a:p>
        </p:txBody>
      </p:sp>
    </p:spTree>
    <p:extLst>
      <p:ext uri="{BB962C8B-B14F-4D97-AF65-F5344CB8AC3E}">
        <p14:creationId xmlns:p14="http://schemas.microsoft.com/office/powerpoint/2010/main" val="2744506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6F053D94-D5BA-4C55-817B-D6F6FB29171D}" type="datetimeFigureOut">
              <a:rPr lang="es-ES" smtClean="0"/>
              <a:t>29/1/18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3CE6D91-F51B-4C4C-A6C0-90B6E04C8FC9}" type="slidenum">
              <a:rPr lang="es-ES" smtClean="0"/>
              <a:t>‹Nº›</a:t>
            </a:fld>
            <a:endParaRPr lang="es-ES"/>
          </a:p>
        </p:txBody>
      </p:sp>
    </p:spTree>
    <p:extLst>
      <p:ext uri="{BB962C8B-B14F-4D97-AF65-F5344CB8AC3E}">
        <p14:creationId xmlns:p14="http://schemas.microsoft.com/office/powerpoint/2010/main" val="1242542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6F053D94-D5BA-4C55-817B-D6F6FB29171D}" type="datetimeFigureOut">
              <a:rPr lang="es-ES" smtClean="0"/>
              <a:t>29/1/18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3CE6D91-F51B-4C4C-A6C0-90B6E04C8FC9}" type="slidenum">
              <a:rPr lang="es-ES" smtClean="0"/>
              <a:t>‹Nº›</a:t>
            </a:fld>
            <a:endParaRPr lang="es-ES"/>
          </a:p>
        </p:txBody>
      </p:sp>
    </p:spTree>
    <p:extLst>
      <p:ext uri="{BB962C8B-B14F-4D97-AF65-F5344CB8AC3E}">
        <p14:creationId xmlns:p14="http://schemas.microsoft.com/office/powerpoint/2010/main" val="2032272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6F053D94-D5BA-4C55-817B-D6F6FB29171D}" type="datetimeFigureOut">
              <a:rPr lang="es-ES" smtClean="0"/>
              <a:t>29/1/18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3CE6D91-F51B-4C4C-A6C0-90B6E04C8FC9}" type="slidenum">
              <a:rPr lang="es-ES" smtClean="0"/>
              <a:t>‹Nº›</a:t>
            </a:fld>
            <a:endParaRPr lang="es-ES"/>
          </a:p>
        </p:txBody>
      </p:sp>
    </p:spTree>
    <p:extLst>
      <p:ext uri="{BB962C8B-B14F-4D97-AF65-F5344CB8AC3E}">
        <p14:creationId xmlns:p14="http://schemas.microsoft.com/office/powerpoint/2010/main" val="1607224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6F053D94-D5BA-4C55-817B-D6F6FB29171D}" type="datetimeFigureOut">
              <a:rPr lang="es-ES" smtClean="0"/>
              <a:t>29/1/18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3CE6D91-F51B-4C4C-A6C0-90B6E04C8FC9}" type="slidenum">
              <a:rPr lang="es-ES" smtClean="0"/>
              <a:t>‹Nº›</a:t>
            </a:fld>
            <a:endParaRPr lang="es-ES"/>
          </a:p>
        </p:txBody>
      </p:sp>
    </p:spTree>
    <p:extLst>
      <p:ext uri="{BB962C8B-B14F-4D97-AF65-F5344CB8AC3E}">
        <p14:creationId xmlns:p14="http://schemas.microsoft.com/office/powerpoint/2010/main" val="1229674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6F053D94-D5BA-4C55-817B-D6F6FB29171D}" type="datetimeFigureOut">
              <a:rPr lang="es-ES" smtClean="0"/>
              <a:t>29/1/18</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73CE6D91-F51B-4C4C-A6C0-90B6E04C8FC9}" type="slidenum">
              <a:rPr lang="es-ES" smtClean="0"/>
              <a:t>‹Nº›</a:t>
            </a:fld>
            <a:endParaRPr lang="es-ES"/>
          </a:p>
        </p:txBody>
      </p:sp>
    </p:spTree>
    <p:extLst>
      <p:ext uri="{BB962C8B-B14F-4D97-AF65-F5344CB8AC3E}">
        <p14:creationId xmlns:p14="http://schemas.microsoft.com/office/powerpoint/2010/main" val="560344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6F053D94-D5BA-4C55-817B-D6F6FB29171D}" type="datetimeFigureOut">
              <a:rPr lang="es-ES" smtClean="0"/>
              <a:t>29/1/18</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73CE6D91-F51B-4C4C-A6C0-90B6E04C8FC9}" type="slidenum">
              <a:rPr lang="es-ES" smtClean="0"/>
              <a:t>‹Nº›</a:t>
            </a:fld>
            <a:endParaRPr lang="es-ES"/>
          </a:p>
        </p:txBody>
      </p:sp>
    </p:spTree>
    <p:extLst>
      <p:ext uri="{BB962C8B-B14F-4D97-AF65-F5344CB8AC3E}">
        <p14:creationId xmlns:p14="http://schemas.microsoft.com/office/powerpoint/2010/main" val="2488273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F053D94-D5BA-4C55-817B-D6F6FB29171D}" type="datetimeFigureOut">
              <a:rPr lang="es-ES" smtClean="0"/>
              <a:t>29/1/18</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73CE6D91-F51B-4C4C-A6C0-90B6E04C8FC9}" type="slidenum">
              <a:rPr lang="es-ES" smtClean="0"/>
              <a:t>‹Nº›</a:t>
            </a:fld>
            <a:endParaRPr lang="es-ES"/>
          </a:p>
        </p:txBody>
      </p:sp>
    </p:spTree>
    <p:extLst>
      <p:ext uri="{BB962C8B-B14F-4D97-AF65-F5344CB8AC3E}">
        <p14:creationId xmlns:p14="http://schemas.microsoft.com/office/powerpoint/2010/main" val="1532049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6F053D94-D5BA-4C55-817B-D6F6FB29171D}" type="datetimeFigureOut">
              <a:rPr lang="es-ES" smtClean="0"/>
              <a:t>29/1/18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3CE6D91-F51B-4C4C-A6C0-90B6E04C8FC9}" type="slidenum">
              <a:rPr lang="es-ES" smtClean="0"/>
              <a:t>‹Nº›</a:t>
            </a:fld>
            <a:endParaRPr lang="es-ES"/>
          </a:p>
        </p:txBody>
      </p:sp>
    </p:spTree>
    <p:extLst>
      <p:ext uri="{BB962C8B-B14F-4D97-AF65-F5344CB8AC3E}">
        <p14:creationId xmlns:p14="http://schemas.microsoft.com/office/powerpoint/2010/main" val="347822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6F053D94-D5BA-4C55-817B-D6F6FB29171D}" type="datetimeFigureOut">
              <a:rPr lang="es-ES" smtClean="0"/>
              <a:t>29/1/18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3CE6D91-F51B-4C4C-A6C0-90B6E04C8FC9}" type="slidenum">
              <a:rPr lang="es-ES" smtClean="0"/>
              <a:t>‹Nº›</a:t>
            </a:fld>
            <a:endParaRPr lang="es-ES"/>
          </a:p>
        </p:txBody>
      </p:sp>
    </p:spTree>
    <p:extLst>
      <p:ext uri="{BB962C8B-B14F-4D97-AF65-F5344CB8AC3E}">
        <p14:creationId xmlns:p14="http://schemas.microsoft.com/office/powerpoint/2010/main" val="978557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053D94-D5BA-4C55-817B-D6F6FB29171D}" type="datetimeFigureOut">
              <a:rPr lang="es-ES" smtClean="0"/>
              <a:t>29/1/18</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CE6D91-F51B-4C4C-A6C0-90B6E04C8FC9}" type="slidenum">
              <a:rPr lang="es-ES" smtClean="0"/>
              <a:t>‹Nº›</a:t>
            </a:fld>
            <a:endParaRPr lang="es-ES"/>
          </a:p>
        </p:txBody>
      </p:sp>
    </p:spTree>
    <p:extLst>
      <p:ext uri="{BB962C8B-B14F-4D97-AF65-F5344CB8AC3E}">
        <p14:creationId xmlns:p14="http://schemas.microsoft.com/office/powerpoint/2010/main" val="2213174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jpe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7.jpeg"/><Relationship Id="rId7" Type="http://schemas.openxmlformats.org/officeDocument/2006/relationships/diagramColors" Target="../diagrams/colors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8.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slide" Target="slide31.xml"/><Relationship Id="rId5" Type="http://schemas.openxmlformats.org/officeDocument/2006/relationships/slide" Target="slide30.xml"/><Relationship Id="rId4" Type="http://schemas.openxmlformats.org/officeDocument/2006/relationships/slide" Target="slide2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slide" Target="slide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69448" y="1185231"/>
            <a:ext cx="9636563" cy="1643742"/>
          </a:xfrm>
        </p:spPr>
        <p:txBody>
          <a:bodyPr>
            <a:normAutofit fontScale="90000"/>
          </a:bodyPr>
          <a:lstStyle/>
          <a:p>
            <a:r>
              <a:rPr lang="es-CO" sz="2800" b="1" u="sng" dirty="0"/>
              <a:t>PROPUESTA DE INVESTIGACIÓN</a:t>
            </a:r>
            <a:br>
              <a:rPr lang="es-CO" sz="2800" b="1" dirty="0"/>
            </a:br>
            <a:br>
              <a:rPr lang="es-CO" sz="2800" b="1" dirty="0"/>
            </a:br>
            <a:r>
              <a:rPr lang="es-ES_tradnl" sz="2800" b="1" dirty="0"/>
              <a:t>DE ÁREAS INDUSTRIALES A ÁREAS ECOINDUSTRIALES - ESTUDIO DE CASO PARQUE INDUSTRIAL JUANCHITO - DEPARTAMENTO DE CALDAS</a:t>
            </a:r>
            <a:endParaRPr lang="es-ES" sz="2800" b="1" dirty="0"/>
          </a:p>
        </p:txBody>
      </p:sp>
      <p:sp>
        <p:nvSpPr>
          <p:cNvPr id="3" name="Subtítulo 2"/>
          <p:cNvSpPr>
            <a:spLocks noGrp="1"/>
          </p:cNvSpPr>
          <p:nvPr>
            <p:ph type="subTitle" idx="1"/>
          </p:nvPr>
        </p:nvSpPr>
        <p:spPr>
          <a:xfrm>
            <a:off x="1727494" y="3396353"/>
            <a:ext cx="9144000" cy="2231568"/>
          </a:xfrm>
        </p:spPr>
        <p:txBody>
          <a:bodyPr>
            <a:noAutofit/>
          </a:bodyPr>
          <a:lstStyle/>
          <a:p>
            <a:pPr algn="just">
              <a:lnSpc>
                <a:spcPct val="100000"/>
              </a:lnSpc>
              <a:spcBef>
                <a:spcPts val="0"/>
              </a:spcBef>
            </a:pPr>
            <a:r>
              <a:rPr lang="es-CO" sz="1800" dirty="0"/>
              <a:t>Estudiante:		MSc Guillermo Andrés Fuentes Barrera</a:t>
            </a:r>
          </a:p>
          <a:p>
            <a:pPr algn="just">
              <a:lnSpc>
                <a:spcPct val="100000"/>
              </a:lnSpc>
              <a:spcBef>
                <a:spcPts val="0"/>
              </a:spcBef>
            </a:pPr>
            <a:r>
              <a:rPr lang="es-CO" sz="1800" dirty="0"/>
              <a:t>			Grupo de Investigación en Producción Más Limpia (FCA – UTP)</a:t>
            </a:r>
          </a:p>
          <a:p>
            <a:pPr algn="just">
              <a:lnSpc>
                <a:spcPct val="100000"/>
              </a:lnSpc>
              <a:spcBef>
                <a:spcPts val="0"/>
              </a:spcBef>
            </a:pPr>
            <a:r>
              <a:rPr lang="es-CO" sz="1800" dirty="0"/>
              <a:t>			Universidad del Cauca</a:t>
            </a:r>
          </a:p>
          <a:p>
            <a:pPr algn="just">
              <a:lnSpc>
                <a:spcPct val="100000"/>
              </a:lnSpc>
              <a:spcBef>
                <a:spcPts val="0"/>
              </a:spcBef>
            </a:pPr>
            <a:endParaRPr lang="es-CO" sz="1800" dirty="0"/>
          </a:p>
          <a:p>
            <a:pPr algn="just">
              <a:lnSpc>
                <a:spcPct val="100000"/>
              </a:lnSpc>
              <a:spcBef>
                <a:spcPts val="0"/>
              </a:spcBef>
            </a:pPr>
            <a:r>
              <a:rPr lang="es-CO" sz="1800" dirty="0"/>
              <a:t>Director:			PhD Jhoniers Guerrero Erazo</a:t>
            </a:r>
          </a:p>
          <a:p>
            <a:pPr algn="just">
              <a:lnSpc>
                <a:spcPct val="100000"/>
              </a:lnSpc>
              <a:spcBef>
                <a:spcPts val="0"/>
              </a:spcBef>
            </a:pPr>
            <a:r>
              <a:rPr lang="es-CO" sz="1800" dirty="0"/>
              <a:t>			Grupo de Investigación en Producción Más Limpia</a:t>
            </a:r>
          </a:p>
          <a:p>
            <a:pPr algn="just">
              <a:lnSpc>
                <a:spcPct val="100000"/>
              </a:lnSpc>
              <a:spcBef>
                <a:spcPts val="0"/>
              </a:spcBef>
            </a:pPr>
            <a:r>
              <a:rPr lang="es-CO" sz="1800" dirty="0"/>
              <a:t>			Facultad de Ciencias Ambientales	</a:t>
            </a:r>
          </a:p>
          <a:p>
            <a:pPr algn="just">
              <a:lnSpc>
                <a:spcPct val="100000"/>
              </a:lnSpc>
              <a:spcBef>
                <a:spcPts val="0"/>
              </a:spcBef>
            </a:pPr>
            <a:r>
              <a:rPr lang="es-CO" sz="1800" dirty="0"/>
              <a:t>			Universidad Tecnológica de Pereira </a:t>
            </a:r>
            <a:endParaRPr lang="es-ES" sz="1800"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714" y="5919047"/>
            <a:ext cx="571534" cy="804381"/>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6248" y="5919047"/>
            <a:ext cx="583246" cy="803685"/>
          </a:xfrm>
          <a:prstGeom prst="rect">
            <a:avLst/>
          </a:prstGeom>
        </p:spPr>
      </p:pic>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6955" y="5919047"/>
            <a:ext cx="1678112" cy="802800"/>
          </a:xfrm>
          <a:prstGeom prst="rect">
            <a:avLst/>
          </a:prstGeom>
        </p:spPr>
      </p:pic>
      <p:pic>
        <p:nvPicPr>
          <p:cNvPr id="10" name="Imagen 9">
            <a:extLst>
              <a:ext uri="{FF2B5EF4-FFF2-40B4-BE49-F238E27FC236}">
                <a16:creationId xmlns:a16="http://schemas.microsoft.com/office/drawing/2014/main" id="{1FDD8070-143A-4DA1-8377-BBBF464D298B}"/>
              </a:ext>
            </a:extLst>
          </p:cNvPr>
          <p:cNvPicPr>
            <a:picLocks noChangeAspect="1"/>
          </p:cNvPicPr>
          <p:nvPr/>
        </p:nvPicPr>
        <p:blipFill rotWithShape="1">
          <a:blip r:embed="rId6">
            <a:clrChange>
              <a:clrFrom>
                <a:srgbClr val="FFFFFF"/>
              </a:clrFrom>
              <a:clrTo>
                <a:srgbClr val="FFFFFF">
                  <a:alpha val="0"/>
                </a:srgbClr>
              </a:clrTo>
            </a:clrChange>
          </a:blip>
          <a:srcRect l="5183" t="7154" r="6193" b="3113"/>
          <a:stretch/>
        </p:blipFill>
        <p:spPr>
          <a:xfrm>
            <a:off x="11479" y="9331"/>
            <a:ext cx="1632036" cy="1399592"/>
          </a:xfrm>
          <a:prstGeom prst="rect">
            <a:avLst/>
          </a:prstGeom>
        </p:spPr>
      </p:pic>
    </p:spTree>
    <p:extLst>
      <p:ext uri="{BB962C8B-B14F-4D97-AF65-F5344CB8AC3E}">
        <p14:creationId xmlns:p14="http://schemas.microsoft.com/office/powerpoint/2010/main" val="3486993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0" y="928019"/>
            <a:ext cx="12191999" cy="461665"/>
          </a:xfrm>
          <a:prstGeom prst="rect">
            <a:avLst/>
          </a:prstGeom>
          <a:noFill/>
        </p:spPr>
        <p:txBody>
          <a:bodyPr wrap="square" rtlCol="0">
            <a:spAutoFit/>
          </a:bodyPr>
          <a:lstStyle/>
          <a:p>
            <a:r>
              <a:rPr lang="es-CO" sz="2400" b="1" dirty="0"/>
              <a:t>¿Cómo opera un  área industrial tradicional en relación al concepto de Desarrollo Sostenible?</a:t>
            </a:r>
            <a:endParaRPr lang="es-ES" sz="2400" b="1" dirty="0"/>
          </a:p>
        </p:txBody>
      </p:sp>
      <p:sp>
        <p:nvSpPr>
          <p:cNvPr id="9" name="CuadroTexto 8"/>
          <p:cNvSpPr txBox="1"/>
          <p:nvPr/>
        </p:nvSpPr>
        <p:spPr>
          <a:xfrm rot="16200000">
            <a:off x="-1533563" y="3779891"/>
            <a:ext cx="4416956" cy="646331"/>
          </a:xfrm>
          <a:prstGeom prst="rect">
            <a:avLst/>
          </a:prstGeom>
          <a:noFill/>
        </p:spPr>
        <p:txBody>
          <a:bodyPr wrap="square" rtlCol="0">
            <a:spAutoFit/>
          </a:bodyPr>
          <a:lstStyle/>
          <a:p>
            <a:pPr algn="ctr"/>
            <a:r>
              <a:rPr lang="es-CO" dirty="0"/>
              <a:t>En relación al concepto de </a:t>
            </a:r>
          </a:p>
          <a:p>
            <a:pPr algn="ctr"/>
            <a:r>
              <a:rPr lang="es-CO" b="1" dirty="0"/>
              <a:t>Línea de Triple Fondo </a:t>
            </a:r>
            <a:r>
              <a:rPr lang="es-CO" dirty="0"/>
              <a:t> (</a:t>
            </a:r>
            <a:r>
              <a:rPr lang="es-CO" b="1" dirty="0"/>
              <a:t>TBL</a:t>
            </a:r>
            <a:r>
              <a:rPr lang="es-CO" dirty="0"/>
              <a:t>, en inglés) </a:t>
            </a:r>
            <a:endParaRPr lang="es-ES" dirty="0"/>
          </a:p>
        </p:txBody>
      </p:sp>
      <p:graphicFrame>
        <p:nvGraphicFramePr>
          <p:cNvPr id="6" name="Diagrama 5"/>
          <p:cNvGraphicFramePr/>
          <p:nvPr>
            <p:extLst>
              <p:ext uri="{D42A27DB-BD31-4B8C-83A1-F6EECF244321}">
                <p14:modId xmlns:p14="http://schemas.microsoft.com/office/powerpoint/2010/main" val="3071083468"/>
              </p:ext>
            </p:extLst>
          </p:nvPr>
        </p:nvGraphicFramePr>
        <p:xfrm>
          <a:off x="1397000" y="1501664"/>
          <a:ext cx="10335986" cy="5299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ítulo 1"/>
          <p:cNvSpPr>
            <a:spLocks noGrp="1"/>
          </p:cNvSpPr>
          <p:nvPr>
            <p:ph type="title"/>
          </p:nvPr>
        </p:nvSpPr>
        <p:spPr>
          <a:xfrm>
            <a:off x="1" y="4746"/>
            <a:ext cx="12192000" cy="853308"/>
          </a:xfrm>
          <a:solidFill>
            <a:schemeClr val="tx2">
              <a:lumMod val="75000"/>
            </a:schemeClr>
          </a:solidFill>
          <a:ln/>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a:normAutofit/>
          </a:bodyPr>
          <a:lstStyle/>
          <a:p>
            <a:pPr algn="ctr"/>
            <a:r>
              <a:rPr lang="es-CO" dirty="0"/>
              <a:t>MARCO TEÓRICO</a:t>
            </a:r>
            <a:endParaRPr lang="es-ES" dirty="0"/>
          </a:p>
        </p:txBody>
      </p:sp>
    </p:spTree>
    <p:extLst>
      <p:ext uri="{BB962C8B-B14F-4D97-AF65-F5344CB8AC3E}">
        <p14:creationId xmlns:p14="http://schemas.microsoft.com/office/powerpoint/2010/main" val="24744172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F2777B27-5CC3-40F9-91D2-24374B26874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90632862-B6E1-49FF-931A-A8EFD18C001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2A8CD159-80AF-4331-8E57-1DB7E8737F6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2E4B024A-62AA-4F26-8F24-BDC719E19CC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ABA3F88B-6B1E-4B62-941C-BF5C8A69EC09}"/>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5D258C63-E9E7-4AEB-9866-E1E95B31B4D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195615" y="1027299"/>
            <a:ext cx="10842171" cy="461665"/>
          </a:xfrm>
          <a:prstGeom prst="rect">
            <a:avLst/>
          </a:prstGeom>
          <a:noFill/>
        </p:spPr>
        <p:txBody>
          <a:bodyPr wrap="square" rtlCol="0">
            <a:spAutoFit/>
          </a:bodyPr>
          <a:lstStyle/>
          <a:p>
            <a:r>
              <a:rPr lang="es-CO" sz="2400" b="1" dirty="0"/>
              <a:t>¿Cuál es la visión de sostenibilidad adoptada por los áreas industriales?</a:t>
            </a:r>
            <a:endParaRPr lang="es-ES" sz="2400" b="1" dirty="0"/>
          </a:p>
        </p:txBody>
      </p:sp>
      <p:sp>
        <p:nvSpPr>
          <p:cNvPr id="8" name="Pentágono 7"/>
          <p:cNvSpPr/>
          <p:nvPr/>
        </p:nvSpPr>
        <p:spPr>
          <a:xfrm>
            <a:off x="204335" y="2006016"/>
            <a:ext cx="3146612" cy="400110"/>
          </a:xfrm>
          <a:prstGeom prst="homePlate">
            <a:avLst/>
          </a:prstGeom>
          <a:solidFill>
            <a:schemeClr val="accent6">
              <a:lumMod val="40000"/>
              <a:lumOff val="60000"/>
            </a:schemeClr>
          </a:solidFill>
          <a:ln>
            <a:solidFill>
              <a:schemeClr val="accent6">
                <a:lumMod val="20000"/>
                <a:lumOff val="80000"/>
              </a:schemeClr>
            </a:solidFill>
          </a:ln>
          <a:effectLst>
            <a:outerShdw blurRad="50800" dist="38100" dir="2700000" algn="tl" rotWithShape="0">
              <a:prstClr val="black">
                <a:alpha val="40000"/>
              </a:prstClr>
            </a:outerShdw>
          </a:effectLst>
        </p:spPr>
        <p:txBody>
          <a:bodyPr wrap="square">
            <a:spAutoFit/>
          </a:bodyPr>
          <a:lstStyle/>
          <a:p>
            <a:pPr algn="ctr"/>
            <a:r>
              <a:rPr lang="es-CO" sz="2000" b="1" dirty="0">
                <a:latin typeface="Calibri" panose="020F0502020204030204" pitchFamily="34" charset="0"/>
                <a:ea typeface="Calibri" panose="020F0502020204030204" pitchFamily="34" charset="0"/>
                <a:cs typeface="Times New Roman" panose="02020603050405020304" pitchFamily="18" charset="0"/>
              </a:rPr>
              <a:t>Sostenibilidad débil</a:t>
            </a:r>
            <a:endParaRPr lang="es-ES" sz="2000" b="1" dirty="0"/>
          </a:p>
        </p:txBody>
      </p:sp>
      <p:sp>
        <p:nvSpPr>
          <p:cNvPr id="10" name="Rectángulo 9"/>
          <p:cNvSpPr/>
          <p:nvPr/>
        </p:nvSpPr>
        <p:spPr>
          <a:xfrm>
            <a:off x="3568700" y="1731946"/>
            <a:ext cx="8469086" cy="92333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s-CO" dirty="0">
                <a:latin typeface="Calibri" panose="020F0502020204030204" pitchFamily="34" charset="0"/>
                <a:ea typeface="Calibri" panose="020F0502020204030204" pitchFamily="34" charset="0"/>
                <a:cs typeface="Times New Roman" panose="02020603050405020304" pitchFamily="18" charset="0"/>
              </a:rPr>
              <a:t>Modelo que admite que hay </a:t>
            </a:r>
            <a:r>
              <a:rPr lang="es-CO" b="1" u="sng" dirty="0">
                <a:latin typeface="Calibri" panose="020F0502020204030204" pitchFamily="34" charset="0"/>
                <a:ea typeface="Calibri" panose="020F0502020204030204" pitchFamily="34" charset="0"/>
                <a:cs typeface="Times New Roman" panose="02020603050405020304" pitchFamily="18" charset="0"/>
              </a:rPr>
              <a:t>restricciones ambientales que limitan el desarrollo </a:t>
            </a:r>
            <a:r>
              <a:rPr lang="es-CO" dirty="0">
                <a:latin typeface="Calibri" panose="020F0502020204030204" pitchFamily="34" charset="0"/>
                <a:ea typeface="Calibri" panose="020F0502020204030204" pitchFamily="34" charset="0"/>
                <a:cs typeface="Times New Roman" panose="02020603050405020304" pitchFamily="18" charset="0"/>
              </a:rPr>
              <a:t>e intenta hacer un </a:t>
            </a:r>
            <a:r>
              <a:rPr lang="es-CO" b="1" u="sng" dirty="0">
                <a:latin typeface="Calibri" panose="020F0502020204030204" pitchFamily="34" charset="0"/>
                <a:ea typeface="Calibri" panose="020F0502020204030204" pitchFamily="34" charset="0"/>
                <a:cs typeface="Times New Roman" panose="02020603050405020304" pitchFamily="18" charset="0"/>
              </a:rPr>
              <a:t>evaluación económica de las mismas</a:t>
            </a:r>
            <a:r>
              <a:rPr lang="es-CO" dirty="0">
                <a:latin typeface="Calibri" panose="020F0502020204030204" pitchFamily="34" charset="0"/>
                <a:ea typeface="Calibri" panose="020F0502020204030204" pitchFamily="34" charset="0"/>
                <a:cs typeface="Times New Roman" panose="02020603050405020304" pitchFamily="18" charset="0"/>
              </a:rPr>
              <a:t>, a través de </a:t>
            </a:r>
            <a:r>
              <a:rPr lang="es-CO" b="1" u="sng" dirty="0">
                <a:latin typeface="Calibri" panose="020F0502020204030204" pitchFamily="34" charset="0"/>
                <a:ea typeface="Calibri" panose="020F0502020204030204" pitchFamily="34" charset="0"/>
                <a:cs typeface="Times New Roman" panose="02020603050405020304" pitchFamily="18" charset="0"/>
              </a:rPr>
              <a:t>la inclusión de externalidades relacionadas con la contaminación ambienta</a:t>
            </a:r>
            <a:r>
              <a:rPr lang="es-CO" dirty="0">
                <a:latin typeface="Calibri" panose="020F0502020204030204" pitchFamily="34" charset="0"/>
                <a:ea typeface="Calibri" panose="020F0502020204030204" pitchFamily="34" charset="0"/>
                <a:cs typeface="Times New Roman" panose="02020603050405020304" pitchFamily="18" charset="0"/>
              </a:rPr>
              <a:t>l (</a:t>
            </a:r>
            <a:r>
              <a:rPr lang="es-CO" dirty="0" err="1">
                <a:latin typeface="Calibri" panose="020F0502020204030204" pitchFamily="34" charset="0"/>
                <a:ea typeface="Calibri" panose="020F0502020204030204" pitchFamily="34" charset="0"/>
                <a:cs typeface="Times New Roman" panose="02020603050405020304" pitchFamily="18" charset="0"/>
              </a:rPr>
              <a:t>Beder</a:t>
            </a:r>
            <a:r>
              <a:rPr lang="es-CO" dirty="0">
                <a:latin typeface="Calibri" panose="020F0502020204030204" pitchFamily="34" charset="0"/>
                <a:ea typeface="Calibri" panose="020F0502020204030204" pitchFamily="34" charset="0"/>
                <a:cs typeface="Times New Roman" panose="02020603050405020304" pitchFamily="18" charset="0"/>
              </a:rPr>
              <a:t>, 2011).</a:t>
            </a:r>
            <a:endParaRPr lang="es-ES" dirty="0"/>
          </a:p>
        </p:txBody>
      </p:sp>
      <p:sp>
        <p:nvSpPr>
          <p:cNvPr id="11" name="CuadroTexto 10"/>
          <p:cNvSpPr txBox="1"/>
          <p:nvPr/>
        </p:nvSpPr>
        <p:spPr>
          <a:xfrm>
            <a:off x="204335" y="3511676"/>
            <a:ext cx="3146611" cy="492978"/>
          </a:xfrm>
          <a:prstGeom prst="hexagon">
            <a:avLst/>
          </a:prstGeom>
          <a:solidFill>
            <a:schemeClr val="accent2">
              <a:lumMod val="60000"/>
              <a:lumOff val="40000"/>
            </a:schemeClr>
          </a:solidFill>
          <a:ln>
            <a:solidFill>
              <a:schemeClr val="accent2">
                <a:lumMod val="20000"/>
                <a:lumOff val="80000"/>
              </a:schemeClr>
            </a:solidFill>
          </a:ln>
          <a:effectLst>
            <a:outerShdw blurRad="50800" dist="38100" dir="2700000" algn="tl" rotWithShape="0">
              <a:prstClr val="black">
                <a:alpha val="40000"/>
              </a:prstClr>
            </a:outerShdw>
          </a:effectLst>
        </p:spPr>
        <p:txBody>
          <a:bodyPr wrap="square" rtlCol="0">
            <a:spAutoFit/>
          </a:bodyPr>
          <a:lstStyle/>
          <a:p>
            <a:pPr algn="ctr"/>
            <a:r>
              <a:rPr lang="es-ES" sz="2000" b="1" dirty="0"/>
              <a:t>Debilidades</a:t>
            </a:r>
          </a:p>
        </p:txBody>
      </p:sp>
      <p:sp>
        <p:nvSpPr>
          <p:cNvPr id="12" name="CuadroTexto 11"/>
          <p:cNvSpPr txBox="1"/>
          <p:nvPr/>
        </p:nvSpPr>
        <p:spPr>
          <a:xfrm>
            <a:off x="3568700" y="3108931"/>
            <a:ext cx="8469086"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lgn="just">
              <a:buFont typeface="Arial"/>
              <a:buChar char="•"/>
            </a:pPr>
            <a:r>
              <a:rPr lang="es-ES" b="1" u="sng" dirty="0"/>
              <a:t>Visión lineal</a:t>
            </a:r>
          </a:p>
          <a:p>
            <a:pPr marL="285750" indent="-285750" algn="just">
              <a:buFont typeface="Arial"/>
              <a:buChar char="•"/>
            </a:pPr>
            <a:r>
              <a:rPr lang="es-ES" dirty="0"/>
              <a:t>Se basa en el </a:t>
            </a:r>
            <a:r>
              <a:rPr lang="es-ES" b="1" u="sng" dirty="0"/>
              <a:t>optimismo tecnológico </a:t>
            </a:r>
            <a:r>
              <a:rPr lang="es-ES" dirty="0"/>
              <a:t>para solucionar los problemas ambientales</a:t>
            </a:r>
          </a:p>
          <a:p>
            <a:pPr marL="285750" indent="-285750" algn="just">
              <a:buFont typeface="Arial"/>
              <a:buChar char="•"/>
            </a:pPr>
            <a:r>
              <a:rPr lang="es-CO" dirty="0"/>
              <a:t>Buscan principalmente el beneficio económico</a:t>
            </a:r>
            <a:endParaRPr lang="es-ES" dirty="0"/>
          </a:p>
          <a:p>
            <a:pPr marL="285750" indent="-285750" algn="just">
              <a:buFont typeface="Arial"/>
              <a:buChar char="•"/>
            </a:pPr>
            <a:r>
              <a:rPr lang="es-ES" b="1" u="sng" dirty="0"/>
              <a:t>No integra, ni evalúa el impacto social de la actividad industrial con su entorno</a:t>
            </a:r>
            <a:r>
              <a:rPr lang="es-ES" dirty="0"/>
              <a:t>.</a:t>
            </a:r>
          </a:p>
        </p:txBody>
      </p:sp>
      <p:sp>
        <p:nvSpPr>
          <p:cNvPr id="4" name="CuadroTexto 3"/>
          <p:cNvSpPr txBox="1"/>
          <p:nvPr/>
        </p:nvSpPr>
        <p:spPr>
          <a:xfrm>
            <a:off x="204336" y="5411748"/>
            <a:ext cx="3146610" cy="733663"/>
          </a:xfrm>
          <a:prstGeom prst="notchedRightArrow">
            <a:avLst/>
          </a:prstGeom>
          <a:solidFill>
            <a:schemeClr val="accent1"/>
          </a:solidFill>
          <a:ln>
            <a:solidFill>
              <a:schemeClr val="accent1">
                <a:lumMod val="20000"/>
                <a:lumOff val="80000"/>
              </a:schemeClr>
            </a:solidFill>
          </a:ln>
          <a:effectLst>
            <a:outerShdw blurRad="50800" dist="38100" dir="2700000" algn="tl" rotWithShape="0">
              <a:prstClr val="black">
                <a:alpha val="40000"/>
              </a:prstClr>
            </a:outerShdw>
          </a:effectLst>
        </p:spPr>
        <p:txBody>
          <a:bodyPr wrap="square" rtlCol="0">
            <a:spAutoFit/>
          </a:bodyPr>
          <a:lstStyle/>
          <a:p>
            <a:pPr algn="ctr"/>
            <a:r>
              <a:rPr lang="es-CO" b="1" dirty="0"/>
              <a:t>Oportunidades</a:t>
            </a:r>
            <a:endParaRPr lang="es-ES" b="1" dirty="0"/>
          </a:p>
        </p:txBody>
      </p:sp>
      <p:sp>
        <p:nvSpPr>
          <p:cNvPr id="13" name="CuadroTexto 12"/>
          <p:cNvSpPr txBox="1"/>
          <p:nvPr/>
        </p:nvSpPr>
        <p:spPr>
          <a:xfrm>
            <a:off x="3568700" y="4762916"/>
            <a:ext cx="8469086"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lgn="just">
              <a:buFont typeface="Arial"/>
              <a:buChar char="•"/>
            </a:pPr>
            <a:r>
              <a:rPr lang="es-ES" b="1" dirty="0"/>
              <a:t>Analizar el impacto ambiental</a:t>
            </a:r>
            <a:r>
              <a:rPr lang="es-ES" dirty="0"/>
              <a:t> del sector industrial a una </a:t>
            </a:r>
            <a:r>
              <a:rPr lang="es-ES" b="1" dirty="0"/>
              <a:t>mayor  escala</a:t>
            </a:r>
            <a:r>
              <a:rPr lang="es-ES" dirty="0"/>
              <a:t> (Área industrial).</a:t>
            </a:r>
          </a:p>
          <a:p>
            <a:pPr marL="285750" indent="-285750" algn="just">
              <a:buFont typeface="Arial"/>
              <a:buChar char="•"/>
            </a:pPr>
            <a:r>
              <a:rPr lang="es-ES" dirty="0"/>
              <a:t>Aprovechar las economías de escala y la </a:t>
            </a:r>
            <a:r>
              <a:rPr lang="es-ES" dirty="0" err="1"/>
              <a:t>co</a:t>
            </a:r>
            <a:r>
              <a:rPr lang="es-ES" dirty="0"/>
              <a:t>-localización (</a:t>
            </a:r>
            <a:r>
              <a:rPr lang="es-ES" dirty="0" err="1"/>
              <a:t>O’Sullivan</a:t>
            </a:r>
            <a:r>
              <a:rPr lang="es-ES" dirty="0"/>
              <a:t>,  2003).</a:t>
            </a:r>
          </a:p>
          <a:p>
            <a:pPr marL="285750" indent="-285750" algn="just">
              <a:buFont typeface="Arial"/>
              <a:buChar char="•"/>
            </a:pPr>
            <a:r>
              <a:rPr lang="es-ES" dirty="0"/>
              <a:t>Establecer </a:t>
            </a:r>
            <a:r>
              <a:rPr lang="es-ES" b="1" dirty="0"/>
              <a:t>redes para el intercambio </a:t>
            </a:r>
            <a:r>
              <a:rPr lang="es-ES" dirty="0"/>
              <a:t>de materiales y/o subproductos (IS).</a:t>
            </a:r>
          </a:p>
          <a:p>
            <a:pPr marL="285750" indent="-285750" algn="just">
              <a:buFont typeface="Arial"/>
              <a:buChar char="•"/>
            </a:pPr>
            <a:r>
              <a:rPr lang="es-CO" dirty="0"/>
              <a:t>Espacio para que tomen conciencia de los impactos de sus decisiones en la sociedad mediante un comportamiento ético y transparente (</a:t>
            </a:r>
            <a:r>
              <a:rPr lang="es-CO" dirty="0" err="1"/>
              <a:t>Valcarlel</a:t>
            </a:r>
            <a:r>
              <a:rPr lang="es-CO" dirty="0"/>
              <a:t>, &amp; Lucena, 2014).</a:t>
            </a:r>
            <a:endParaRPr lang="es-ES" dirty="0"/>
          </a:p>
        </p:txBody>
      </p:sp>
      <p:sp>
        <p:nvSpPr>
          <p:cNvPr id="14" name="Título 1"/>
          <p:cNvSpPr>
            <a:spLocks noGrp="1"/>
          </p:cNvSpPr>
          <p:nvPr>
            <p:ph type="title"/>
          </p:nvPr>
        </p:nvSpPr>
        <p:spPr>
          <a:xfrm>
            <a:off x="1" y="4746"/>
            <a:ext cx="12192000" cy="853308"/>
          </a:xfrm>
          <a:solidFill>
            <a:schemeClr val="tx2">
              <a:lumMod val="75000"/>
            </a:schemeClr>
          </a:solidFill>
          <a:ln/>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a:normAutofit/>
          </a:bodyPr>
          <a:lstStyle/>
          <a:p>
            <a:pPr algn="ctr"/>
            <a:r>
              <a:rPr lang="es-CO" dirty="0"/>
              <a:t>MARCO TEÓRICO</a:t>
            </a:r>
            <a:endParaRPr lang="es-ES" dirty="0"/>
          </a:p>
        </p:txBody>
      </p:sp>
    </p:spTree>
    <p:extLst>
      <p:ext uri="{BB962C8B-B14F-4D97-AF65-F5344CB8AC3E}">
        <p14:creationId xmlns:p14="http://schemas.microsoft.com/office/powerpoint/2010/main" val="280239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4"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4857751" y="895721"/>
            <a:ext cx="2476499" cy="461665"/>
          </a:xfrm>
          <a:prstGeom prst="rect">
            <a:avLst/>
          </a:prstGeom>
          <a:noFill/>
        </p:spPr>
        <p:txBody>
          <a:bodyPr wrap="square" rtlCol="0">
            <a:spAutoFit/>
          </a:bodyPr>
          <a:lstStyle/>
          <a:p>
            <a:r>
              <a:rPr lang="es-CO" sz="2400" b="1" dirty="0"/>
              <a:t>Áreas industriales</a:t>
            </a:r>
            <a:endParaRPr lang="es-ES" sz="2400" b="1" dirty="0"/>
          </a:p>
        </p:txBody>
      </p:sp>
      <p:sp>
        <p:nvSpPr>
          <p:cNvPr id="9" name="CuadroTexto 8"/>
          <p:cNvSpPr txBox="1"/>
          <p:nvPr/>
        </p:nvSpPr>
        <p:spPr>
          <a:xfrm>
            <a:off x="633059" y="2028822"/>
            <a:ext cx="1665513" cy="400110"/>
          </a:xfrm>
          <a:prstGeom prst="rect">
            <a:avLst/>
          </a:prstGeom>
          <a:noFill/>
        </p:spPr>
        <p:txBody>
          <a:bodyPr wrap="square" rtlCol="0">
            <a:spAutoFit/>
          </a:bodyPr>
          <a:lstStyle/>
          <a:p>
            <a:pPr algn="ctr"/>
            <a:r>
              <a:rPr lang="es-CO" sz="2000" b="1" dirty="0"/>
              <a:t>En Colombia</a:t>
            </a:r>
            <a:endParaRPr lang="es-ES" sz="2000" b="1" dirty="0"/>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117" y="2428932"/>
            <a:ext cx="1653455" cy="1888684"/>
          </a:xfrm>
          <a:prstGeom prst="rect">
            <a:avLst/>
          </a:prstGeom>
        </p:spPr>
      </p:pic>
      <p:graphicFrame>
        <p:nvGraphicFramePr>
          <p:cNvPr id="8" name="Diagrama 7"/>
          <p:cNvGraphicFramePr/>
          <p:nvPr>
            <p:extLst/>
          </p:nvPr>
        </p:nvGraphicFramePr>
        <p:xfrm>
          <a:off x="3097696" y="1458779"/>
          <a:ext cx="7583004" cy="45864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6" name="Grupo 15"/>
          <p:cNvGrpSpPr/>
          <p:nvPr/>
        </p:nvGrpSpPr>
        <p:grpSpPr>
          <a:xfrm>
            <a:off x="3124119" y="2774175"/>
            <a:ext cx="7954736" cy="3928481"/>
            <a:chOff x="3706586" y="1847075"/>
            <a:chExt cx="7954736" cy="3928481"/>
          </a:xfrm>
        </p:grpSpPr>
        <p:sp>
          <p:nvSpPr>
            <p:cNvPr id="27" name="CuadroTexto 26"/>
            <p:cNvSpPr txBox="1"/>
            <p:nvPr/>
          </p:nvSpPr>
          <p:spPr>
            <a:xfrm>
              <a:off x="8645979" y="3225618"/>
              <a:ext cx="3015343" cy="707886"/>
            </a:xfrm>
            <a:prstGeom prst="rect">
              <a:avLst/>
            </a:prstGeom>
            <a:noFill/>
          </p:spPr>
          <p:txBody>
            <a:bodyPr wrap="square" rtlCol="0">
              <a:spAutoFit/>
            </a:bodyPr>
            <a:lstStyle/>
            <a:p>
              <a:pPr algn="ctr"/>
              <a:r>
                <a:rPr lang="es-CO" sz="2000" dirty="0"/>
                <a:t>109 ZF en 21 </a:t>
              </a:r>
              <a:r>
                <a:rPr lang="es-CO" sz="2000" dirty="0" err="1"/>
                <a:t>Dptos</a:t>
              </a:r>
              <a:r>
                <a:rPr lang="es-CO" sz="2000" dirty="0"/>
                <a:t> </a:t>
              </a:r>
            </a:p>
            <a:p>
              <a:pPr algn="ctr"/>
              <a:r>
                <a:rPr lang="es-CO" sz="2000" dirty="0"/>
                <a:t>955 empresas</a:t>
              </a:r>
              <a:endParaRPr lang="es-ES" sz="2000" dirty="0"/>
            </a:p>
          </p:txBody>
        </p:sp>
        <p:grpSp>
          <p:nvGrpSpPr>
            <p:cNvPr id="35" name="Grupo 34"/>
            <p:cNvGrpSpPr/>
            <p:nvPr/>
          </p:nvGrpSpPr>
          <p:grpSpPr>
            <a:xfrm>
              <a:off x="3706586" y="1847075"/>
              <a:ext cx="4778828" cy="3928481"/>
              <a:chOff x="1695451" y="1897875"/>
              <a:chExt cx="4778828" cy="3928481"/>
            </a:xfrm>
          </p:grpSpPr>
          <p:grpSp>
            <p:nvGrpSpPr>
              <p:cNvPr id="36" name="Grupo 35"/>
              <p:cNvGrpSpPr/>
              <p:nvPr/>
            </p:nvGrpSpPr>
            <p:grpSpPr>
              <a:xfrm>
                <a:off x="1695451" y="1897875"/>
                <a:ext cx="4778828" cy="3928481"/>
                <a:chOff x="3940629" y="2154872"/>
                <a:chExt cx="3844789" cy="3162641"/>
              </a:xfrm>
            </p:grpSpPr>
            <p:pic>
              <p:nvPicPr>
                <p:cNvPr id="40" name="Picture 2"/>
                <p:cNvPicPr/>
                <p:nvPr/>
              </p:nvPicPr>
              <p:blipFill>
                <a:blip r:embed="rId9"/>
                <a:srcRect/>
                <a:stretch>
                  <a:fillRect/>
                </a:stretch>
              </p:blipFill>
              <p:spPr bwMode="auto">
                <a:xfrm>
                  <a:off x="3940630" y="2154872"/>
                  <a:ext cx="3844788" cy="2906985"/>
                </a:xfrm>
                <a:prstGeom prst="rect">
                  <a:avLst/>
                </a:prstGeom>
                <a:noFill/>
                <a:ln w="9525">
                  <a:noFill/>
                  <a:miter lim="800000"/>
                  <a:headEnd/>
                  <a:tailEnd/>
                </a:ln>
              </p:spPr>
            </p:pic>
            <p:sp>
              <p:nvSpPr>
                <p:cNvPr id="41" name="CuadroTexto 40"/>
                <p:cNvSpPr txBox="1"/>
                <p:nvPr/>
              </p:nvSpPr>
              <p:spPr>
                <a:xfrm>
                  <a:off x="3940629" y="5094514"/>
                  <a:ext cx="1458685" cy="222999"/>
                </a:xfrm>
                <a:prstGeom prst="rect">
                  <a:avLst/>
                </a:prstGeom>
                <a:noFill/>
              </p:spPr>
              <p:txBody>
                <a:bodyPr wrap="square" rtlCol="0">
                  <a:spAutoFit/>
                </a:bodyPr>
                <a:lstStyle/>
                <a:p>
                  <a:r>
                    <a:rPr lang="es-CO" sz="1200" dirty="0"/>
                    <a:t>Fuente: DIAN, 2014</a:t>
                  </a:r>
                  <a:endParaRPr lang="es-ES" sz="1200" dirty="0"/>
                </a:p>
              </p:txBody>
            </p:sp>
          </p:grpSp>
          <p:grpSp>
            <p:nvGrpSpPr>
              <p:cNvPr id="37" name="Grupo 36"/>
              <p:cNvGrpSpPr/>
              <p:nvPr/>
            </p:nvGrpSpPr>
            <p:grpSpPr>
              <a:xfrm>
                <a:off x="4084865" y="3959941"/>
                <a:ext cx="2096034" cy="101600"/>
                <a:chOff x="4084865" y="3959941"/>
                <a:chExt cx="2096034" cy="101600"/>
              </a:xfrm>
            </p:grpSpPr>
            <p:sp>
              <p:nvSpPr>
                <p:cNvPr id="38" name="Flecha derecha 37"/>
                <p:cNvSpPr/>
                <p:nvPr/>
              </p:nvSpPr>
              <p:spPr>
                <a:xfrm>
                  <a:off x="4084865" y="3959941"/>
                  <a:ext cx="550635" cy="101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Flecha derecha 38"/>
                <p:cNvSpPr/>
                <p:nvPr/>
              </p:nvSpPr>
              <p:spPr>
                <a:xfrm rot="10800000">
                  <a:off x="5630264" y="3959941"/>
                  <a:ext cx="550635" cy="101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grpSp>
      <p:grpSp>
        <p:nvGrpSpPr>
          <p:cNvPr id="42" name="Grupo 41"/>
          <p:cNvGrpSpPr/>
          <p:nvPr/>
        </p:nvGrpSpPr>
        <p:grpSpPr>
          <a:xfrm>
            <a:off x="3484584" y="1581872"/>
            <a:ext cx="5308102" cy="974160"/>
            <a:chOff x="379150" y="3130750"/>
            <a:chExt cx="5308102" cy="974160"/>
          </a:xfrm>
          <a:scene3d>
            <a:camera prst="orthographicFront"/>
            <a:lightRig rig="flat" dir="t"/>
          </a:scene3d>
        </p:grpSpPr>
        <p:sp>
          <p:nvSpPr>
            <p:cNvPr id="43" name="Rectángulo redondeado 42"/>
            <p:cNvSpPr/>
            <p:nvPr/>
          </p:nvSpPr>
          <p:spPr>
            <a:xfrm>
              <a:off x="379150" y="3130750"/>
              <a:ext cx="5308102" cy="97416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5">
                <a:hueOff val="-7353344"/>
                <a:satOff val="-10228"/>
                <a:lumOff val="-3922"/>
                <a:alphaOff val="0"/>
              </a:schemeClr>
            </a:fillRef>
            <a:effectRef idx="2">
              <a:schemeClr val="accent5">
                <a:hueOff val="-7353344"/>
                <a:satOff val="-10228"/>
                <a:lumOff val="-3922"/>
                <a:alphaOff val="0"/>
              </a:schemeClr>
            </a:effectRef>
            <a:fontRef idx="minor">
              <a:schemeClr val="lt1"/>
            </a:fontRef>
          </p:style>
        </p:sp>
        <p:sp>
          <p:nvSpPr>
            <p:cNvPr id="44" name="Rectángulo 43"/>
            <p:cNvSpPr/>
            <p:nvPr/>
          </p:nvSpPr>
          <p:spPr>
            <a:xfrm>
              <a:off x="426705" y="3178305"/>
              <a:ext cx="5212992" cy="87905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0634" tIns="0" rIns="200634" bIns="0" numCol="1" spcCol="1270" anchor="ctr" anchorCtr="0">
              <a:noAutofit/>
            </a:bodyPr>
            <a:lstStyle/>
            <a:p>
              <a:pPr lvl="0" algn="l" defTabSz="1466850">
                <a:lnSpc>
                  <a:spcPct val="90000"/>
                </a:lnSpc>
                <a:spcBef>
                  <a:spcPct val="0"/>
                </a:spcBef>
                <a:spcAft>
                  <a:spcPct val="35000"/>
                </a:spcAft>
              </a:pPr>
              <a:r>
                <a:rPr lang="es-CO" sz="3300" kern="1200" dirty="0"/>
                <a:t>Zonas francas</a:t>
              </a:r>
              <a:endParaRPr lang="es-ES" sz="3300" kern="1200" dirty="0"/>
            </a:p>
          </p:txBody>
        </p:sp>
      </p:grpSp>
      <p:sp>
        <p:nvSpPr>
          <p:cNvPr id="20" name="Título 1"/>
          <p:cNvSpPr>
            <a:spLocks noGrp="1"/>
          </p:cNvSpPr>
          <p:nvPr>
            <p:ph type="title"/>
          </p:nvPr>
        </p:nvSpPr>
        <p:spPr>
          <a:xfrm>
            <a:off x="1" y="4746"/>
            <a:ext cx="12192000" cy="853308"/>
          </a:xfrm>
          <a:solidFill>
            <a:schemeClr val="tx2">
              <a:lumMod val="75000"/>
            </a:schemeClr>
          </a:solidFill>
          <a:ln/>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a:normAutofit/>
          </a:bodyPr>
          <a:lstStyle/>
          <a:p>
            <a:pPr algn="ctr"/>
            <a:r>
              <a:rPr lang="es-CO" dirty="0"/>
              <a:t>MARCO TEÓRICO</a:t>
            </a:r>
            <a:endParaRPr lang="es-ES" dirty="0"/>
          </a:p>
        </p:txBody>
      </p:sp>
    </p:spTree>
    <p:extLst>
      <p:ext uri="{BB962C8B-B14F-4D97-AF65-F5344CB8AC3E}">
        <p14:creationId xmlns:p14="http://schemas.microsoft.com/office/powerpoint/2010/main" val="121332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graphicEl>
                                              <a:dgm id="{AA1C6D75-7BD2-47C3-A2D4-8DC951477153}"/>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graphicEl>
                                              <a:dgm id="{9D41A587-2E48-4BF6-A786-63C738AF075D}"/>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graphicEl>
                                              <a:dgm id="{C09846F2-E61C-4603-B34B-E7130B96C4CA}"/>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graphicEl>
                                              <a:dgm id="{DE2485B6-7BBF-46E8-9B68-0BAB6036506C}"/>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graphicEl>
                                              <a:dgm id="{69FFAA2E-5960-4167-BCA9-9332BB5A2221}"/>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graphicEl>
                                              <a:dgm id="{3FF5D526-7622-4154-B9A2-DCFC65616C65}"/>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8">
                                            <p:graphicEl>
                                              <a:dgm id="{AA1C6D75-7BD2-47C3-A2D4-8DC951477153}"/>
                                            </p:graphicEl>
                                          </p:spTgt>
                                        </p:tgtEl>
                                      </p:cBhvr>
                                    </p:animEffect>
                                    <p:set>
                                      <p:cBhvr>
                                        <p:cTn id="45" dur="1" fill="hold">
                                          <p:stCondLst>
                                            <p:cond delay="499"/>
                                          </p:stCondLst>
                                        </p:cTn>
                                        <p:tgtEl>
                                          <p:spTgt spid="8">
                                            <p:graphicEl>
                                              <a:dgm id="{AA1C6D75-7BD2-47C3-A2D4-8DC951477153}"/>
                                            </p:graphicEl>
                                          </p:spTgt>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8">
                                            <p:graphicEl>
                                              <a:dgm id="{9D41A587-2E48-4BF6-A786-63C738AF075D}"/>
                                            </p:graphicEl>
                                          </p:spTgt>
                                        </p:tgtEl>
                                      </p:cBhvr>
                                    </p:animEffect>
                                    <p:set>
                                      <p:cBhvr>
                                        <p:cTn id="50" dur="1" fill="hold">
                                          <p:stCondLst>
                                            <p:cond delay="499"/>
                                          </p:stCondLst>
                                        </p:cTn>
                                        <p:tgtEl>
                                          <p:spTgt spid="8">
                                            <p:graphicEl>
                                              <a:dgm id="{9D41A587-2E48-4BF6-A786-63C738AF075D}"/>
                                            </p:graphicEl>
                                          </p:spTgt>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1" nodeType="clickEffect">
                                  <p:stCondLst>
                                    <p:cond delay="0"/>
                                  </p:stCondLst>
                                  <p:childTnLst>
                                    <p:animEffect transition="out" filter="fade">
                                      <p:cBhvr>
                                        <p:cTn id="54" dur="500"/>
                                        <p:tgtEl>
                                          <p:spTgt spid="8">
                                            <p:graphicEl>
                                              <a:dgm id="{C09846F2-E61C-4603-B34B-E7130B96C4CA}"/>
                                            </p:graphicEl>
                                          </p:spTgt>
                                        </p:tgtEl>
                                      </p:cBhvr>
                                    </p:animEffect>
                                    <p:set>
                                      <p:cBhvr>
                                        <p:cTn id="55" dur="1" fill="hold">
                                          <p:stCondLst>
                                            <p:cond delay="499"/>
                                          </p:stCondLst>
                                        </p:cTn>
                                        <p:tgtEl>
                                          <p:spTgt spid="8">
                                            <p:graphicEl>
                                              <a:dgm id="{C09846F2-E61C-4603-B34B-E7130B96C4CA}"/>
                                            </p:graphicEl>
                                          </p:spTgt>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8">
                                            <p:graphicEl>
                                              <a:dgm id="{DE2485B6-7BBF-46E8-9B68-0BAB6036506C}"/>
                                            </p:graphicEl>
                                          </p:spTgt>
                                        </p:tgtEl>
                                      </p:cBhvr>
                                    </p:animEffect>
                                    <p:set>
                                      <p:cBhvr>
                                        <p:cTn id="60" dur="1" fill="hold">
                                          <p:stCondLst>
                                            <p:cond delay="499"/>
                                          </p:stCondLst>
                                        </p:cTn>
                                        <p:tgtEl>
                                          <p:spTgt spid="8">
                                            <p:graphicEl>
                                              <a:dgm id="{DE2485B6-7BBF-46E8-9B68-0BAB6036506C}"/>
                                            </p:graphicEl>
                                          </p:spTgt>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1" nodeType="clickEffect">
                                  <p:stCondLst>
                                    <p:cond delay="0"/>
                                  </p:stCondLst>
                                  <p:childTnLst>
                                    <p:animEffect transition="out" filter="fade">
                                      <p:cBhvr>
                                        <p:cTn id="64" dur="500"/>
                                        <p:tgtEl>
                                          <p:spTgt spid="8">
                                            <p:graphicEl>
                                              <a:dgm id="{69FFAA2E-5960-4167-BCA9-9332BB5A2221}"/>
                                            </p:graphicEl>
                                          </p:spTgt>
                                        </p:tgtEl>
                                      </p:cBhvr>
                                    </p:animEffect>
                                    <p:set>
                                      <p:cBhvr>
                                        <p:cTn id="65" dur="1" fill="hold">
                                          <p:stCondLst>
                                            <p:cond delay="499"/>
                                          </p:stCondLst>
                                        </p:cTn>
                                        <p:tgtEl>
                                          <p:spTgt spid="8">
                                            <p:graphicEl>
                                              <a:dgm id="{69FFAA2E-5960-4167-BCA9-9332BB5A2221}"/>
                                            </p:graphicEl>
                                          </p:spTgt>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1" nodeType="clickEffect">
                                  <p:stCondLst>
                                    <p:cond delay="0"/>
                                  </p:stCondLst>
                                  <p:childTnLst>
                                    <p:animEffect transition="out" filter="fade">
                                      <p:cBhvr>
                                        <p:cTn id="69" dur="500"/>
                                        <p:tgtEl>
                                          <p:spTgt spid="8">
                                            <p:graphicEl>
                                              <a:dgm id="{3FF5D526-7622-4154-B9A2-DCFC65616C65}"/>
                                            </p:graphicEl>
                                          </p:spTgt>
                                        </p:tgtEl>
                                      </p:cBhvr>
                                    </p:animEffect>
                                    <p:set>
                                      <p:cBhvr>
                                        <p:cTn id="70" dur="1" fill="hold">
                                          <p:stCondLst>
                                            <p:cond delay="499"/>
                                          </p:stCondLst>
                                        </p:cTn>
                                        <p:tgtEl>
                                          <p:spTgt spid="8">
                                            <p:graphicEl>
                                              <a:dgm id="{3FF5D526-7622-4154-B9A2-DCFC65616C65}"/>
                                            </p:graphicEl>
                                          </p:spTgt>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Graphic spid="8" grpId="0">
        <p:bldSub>
          <a:bldDgm bld="one"/>
        </p:bldSub>
      </p:bldGraphic>
      <p:bldGraphic spid="8" grpId="1" uiExpan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uadroTexto 17"/>
          <p:cNvSpPr txBox="1"/>
          <p:nvPr/>
        </p:nvSpPr>
        <p:spPr>
          <a:xfrm>
            <a:off x="674915" y="970403"/>
            <a:ext cx="10842171" cy="461665"/>
          </a:xfrm>
          <a:prstGeom prst="rect">
            <a:avLst/>
          </a:prstGeom>
          <a:noFill/>
        </p:spPr>
        <p:txBody>
          <a:bodyPr wrap="square" rtlCol="0">
            <a:spAutoFit/>
          </a:bodyPr>
          <a:lstStyle/>
          <a:p>
            <a:pPr algn="ctr"/>
            <a:r>
              <a:rPr lang="es-CO" sz="2400" b="1" dirty="0"/>
              <a:t>¿Existe algún modelo para la operación sostenible de las áreas industriales?</a:t>
            </a:r>
            <a:endParaRPr lang="es-ES" sz="2400" b="1" dirty="0"/>
          </a:p>
        </p:txBody>
      </p:sp>
      <p:sp>
        <p:nvSpPr>
          <p:cNvPr id="3" name="CuadroTexto 2"/>
          <p:cNvSpPr txBox="1"/>
          <p:nvPr/>
        </p:nvSpPr>
        <p:spPr>
          <a:xfrm>
            <a:off x="154215" y="1893733"/>
            <a:ext cx="10624458" cy="175432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s-ES_tradnl" b="1" dirty="0"/>
              <a:t>Definición</a:t>
            </a:r>
          </a:p>
          <a:p>
            <a:pPr algn="just"/>
            <a:r>
              <a:rPr lang="es-ES_tradnl" i="1" dirty="0"/>
              <a:t>Comunidad de empresas manufactureras y de servicios localizadas en una propiedad común. Donde sus integrantes buscan mejorar su rendimiento a nivel social, ambiental y económico a </a:t>
            </a:r>
            <a:r>
              <a:rPr lang="es-ES_tradnl" b="1" i="1" dirty="0"/>
              <a:t>través de la colaboración en la gestión de las cuestiones ambientales y de recursos</a:t>
            </a:r>
            <a:r>
              <a:rPr lang="es-ES_tradnl" i="1" dirty="0"/>
              <a:t>. Trabajando juntos, la comunidad de negocios busca un beneficio colectivo que es mayor a la suma de las partes de los beneficios individuales de cada compañía por realizar la optimización del rendimiento individualmente” </a:t>
            </a:r>
            <a:r>
              <a:rPr lang="es-ES_tradnl" dirty="0"/>
              <a:t>(</a:t>
            </a:r>
            <a:r>
              <a:rPr lang="es-ES_tradnl" dirty="0" err="1"/>
              <a:t>Lowe</a:t>
            </a:r>
            <a:r>
              <a:rPr lang="es-ES_tradnl" dirty="0"/>
              <a:t>, 2001)</a:t>
            </a:r>
            <a:endParaRPr lang="es-ES" dirty="0"/>
          </a:p>
        </p:txBody>
      </p:sp>
      <p:sp>
        <p:nvSpPr>
          <p:cNvPr id="4" name="CuadroTexto 3"/>
          <p:cNvSpPr txBox="1"/>
          <p:nvPr/>
        </p:nvSpPr>
        <p:spPr>
          <a:xfrm>
            <a:off x="1072245" y="4036497"/>
            <a:ext cx="10548256"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CO" b="1" dirty="0"/>
              <a:t>¿Qué es?</a:t>
            </a:r>
          </a:p>
          <a:p>
            <a:pPr algn="just"/>
            <a:r>
              <a:rPr lang="es-CO" dirty="0"/>
              <a:t>Estrategia de administración que se enfoca en el balance entre la integridad ambiental, la equidad social y el beneficio económico </a:t>
            </a:r>
            <a:r>
              <a:rPr lang="es-ES_tradnl" dirty="0"/>
              <a:t>(Bechara &amp; </a:t>
            </a:r>
            <a:r>
              <a:rPr lang="es-ES_tradnl" dirty="0" err="1"/>
              <a:t>Magrini</a:t>
            </a:r>
            <a:r>
              <a:rPr lang="es-ES_tradnl" dirty="0"/>
              <a:t>, 2009)</a:t>
            </a:r>
            <a:r>
              <a:rPr lang="es-CO" dirty="0"/>
              <a:t>.</a:t>
            </a:r>
            <a:endParaRPr lang="es-ES" dirty="0"/>
          </a:p>
        </p:txBody>
      </p:sp>
      <p:sp>
        <p:nvSpPr>
          <p:cNvPr id="8" name="CuadroTexto 7"/>
          <p:cNvSpPr txBox="1"/>
          <p:nvPr/>
        </p:nvSpPr>
        <p:spPr>
          <a:xfrm>
            <a:off x="230417" y="5348265"/>
            <a:ext cx="10548256"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es-CO" b="1" dirty="0"/>
              <a:t>¿Cómo?</a:t>
            </a:r>
          </a:p>
          <a:p>
            <a:pPr algn="just"/>
            <a:r>
              <a:rPr lang="es-CO" dirty="0"/>
              <a:t>Con prácticas colectivas dirigidas al desarrollo de redes de intercambio de flujos residuales o subproductos, materiales, agua, energía, etc. Y el uso compartido de infraestructuras y servicios </a:t>
            </a:r>
            <a:r>
              <a:rPr lang="es-ES_tradnl" dirty="0"/>
              <a:t>(</a:t>
            </a:r>
            <a:r>
              <a:rPr lang="es-ES_tradnl" dirty="0" err="1"/>
              <a:t>Gibbs</a:t>
            </a:r>
            <a:r>
              <a:rPr lang="es-ES_tradnl" dirty="0"/>
              <a:t> &amp; </a:t>
            </a:r>
            <a:r>
              <a:rPr lang="es-ES_tradnl" dirty="0" err="1"/>
              <a:t>Deutz</a:t>
            </a:r>
            <a:r>
              <a:rPr lang="es-ES_tradnl" dirty="0"/>
              <a:t>, 2007). </a:t>
            </a:r>
            <a:endParaRPr lang="es-ES" dirty="0"/>
          </a:p>
        </p:txBody>
      </p:sp>
      <p:sp>
        <p:nvSpPr>
          <p:cNvPr id="5" name="Rectángulo 4"/>
          <p:cNvSpPr/>
          <p:nvPr/>
        </p:nvSpPr>
        <p:spPr>
          <a:xfrm>
            <a:off x="3643171" y="1432068"/>
            <a:ext cx="4789041" cy="400110"/>
          </a:xfrm>
          <a:prstGeom prst="rect">
            <a:avLst/>
          </a:prstGeom>
        </p:spPr>
        <p:txBody>
          <a:bodyPr wrap="none">
            <a:spAutoFit/>
          </a:bodyPr>
          <a:lstStyle/>
          <a:p>
            <a:r>
              <a:rPr lang="es-CO" sz="2000" b="1" dirty="0"/>
              <a:t>PARQUE ECO-INDUSTRIAL  (EIP, EN INGLÉS)</a:t>
            </a:r>
          </a:p>
        </p:txBody>
      </p:sp>
      <p:sp>
        <p:nvSpPr>
          <p:cNvPr id="9" name="Título 1"/>
          <p:cNvSpPr>
            <a:spLocks noGrp="1"/>
          </p:cNvSpPr>
          <p:nvPr>
            <p:ph type="title"/>
          </p:nvPr>
        </p:nvSpPr>
        <p:spPr>
          <a:xfrm>
            <a:off x="1" y="4746"/>
            <a:ext cx="12192000" cy="853308"/>
          </a:xfrm>
          <a:solidFill>
            <a:schemeClr val="tx2">
              <a:lumMod val="75000"/>
            </a:schemeClr>
          </a:solidFill>
          <a:ln/>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a:normAutofit/>
          </a:bodyPr>
          <a:lstStyle/>
          <a:p>
            <a:pPr algn="ctr"/>
            <a:r>
              <a:rPr lang="es-CO" dirty="0"/>
              <a:t>MARCO TEÓRICO</a:t>
            </a:r>
            <a:endParaRPr lang="es-ES" dirty="0"/>
          </a:p>
        </p:txBody>
      </p:sp>
    </p:spTree>
    <p:extLst>
      <p:ext uri="{BB962C8B-B14F-4D97-AF65-F5344CB8AC3E}">
        <p14:creationId xmlns:p14="http://schemas.microsoft.com/office/powerpoint/2010/main" val="139584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texto 11"/>
          <p:cNvSpPr>
            <a:spLocks noGrp="1"/>
          </p:cNvSpPr>
          <p:nvPr>
            <p:ph type="body" idx="1"/>
          </p:nvPr>
        </p:nvSpPr>
        <p:spPr>
          <a:xfrm>
            <a:off x="839788" y="1113124"/>
            <a:ext cx="5157787" cy="823912"/>
          </a:xfrm>
        </p:spPr>
        <p:txBody>
          <a:bodyPr anchor="ctr"/>
          <a:lstStyle/>
          <a:p>
            <a:pPr algn="ctr"/>
            <a:r>
              <a:rPr lang="es-CO" dirty="0"/>
              <a:t>Objetivos PEI</a:t>
            </a:r>
            <a:endParaRPr lang="es-ES" dirty="0"/>
          </a:p>
        </p:txBody>
      </p:sp>
      <p:sp>
        <p:nvSpPr>
          <p:cNvPr id="13" name="Marcador de contenido 12"/>
          <p:cNvSpPr>
            <a:spLocks noGrp="1"/>
          </p:cNvSpPr>
          <p:nvPr>
            <p:ph sz="half" idx="2"/>
          </p:nvPr>
        </p:nvSpPr>
        <p:spPr/>
        <p:txBody>
          <a:bodyPr>
            <a:normAutofit/>
          </a:bodyPr>
          <a:lstStyle/>
          <a:p>
            <a:pPr algn="just"/>
            <a:r>
              <a:rPr lang="es-CO" sz="2000" dirty="0"/>
              <a:t>Favorecer la integración del área con su entorno social</a:t>
            </a:r>
          </a:p>
          <a:p>
            <a:pPr algn="just"/>
            <a:r>
              <a:rPr lang="es-CO" sz="2000" dirty="0"/>
              <a:t>Mejorar la competitividad de las empresas</a:t>
            </a:r>
          </a:p>
          <a:p>
            <a:pPr algn="just"/>
            <a:r>
              <a:rPr lang="es-CO" sz="2000" dirty="0"/>
              <a:t>Evitar el cierre de empresas y la pérdida de trabajos</a:t>
            </a:r>
          </a:p>
          <a:p>
            <a:pPr algn="just"/>
            <a:r>
              <a:rPr lang="es-CO" sz="2000" dirty="0"/>
              <a:t>Estabilizar la economía de las comunidades circundantes</a:t>
            </a:r>
          </a:p>
          <a:p>
            <a:pPr algn="just"/>
            <a:r>
              <a:rPr lang="es-CO" sz="2000" dirty="0"/>
              <a:t>La Promoción y recuperación del tejido industrial de una zona</a:t>
            </a:r>
          </a:p>
        </p:txBody>
      </p:sp>
      <p:sp>
        <p:nvSpPr>
          <p:cNvPr id="14" name="Marcador de texto 13"/>
          <p:cNvSpPr>
            <a:spLocks noGrp="1"/>
          </p:cNvSpPr>
          <p:nvPr>
            <p:ph type="body" sz="quarter" idx="3"/>
          </p:nvPr>
        </p:nvSpPr>
        <p:spPr>
          <a:xfrm>
            <a:off x="6172200" y="1113124"/>
            <a:ext cx="5183188" cy="823912"/>
          </a:xfrm>
        </p:spPr>
        <p:txBody>
          <a:bodyPr anchor="ctr"/>
          <a:lstStyle/>
          <a:p>
            <a:pPr algn="ctr"/>
            <a:r>
              <a:rPr lang="es-CO" dirty="0"/>
              <a:t>Bases Conceptuales</a:t>
            </a:r>
            <a:endParaRPr lang="es-ES" dirty="0"/>
          </a:p>
        </p:txBody>
      </p:sp>
      <p:graphicFrame>
        <p:nvGraphicFramePr>
          <p:cNvPr id="16" name="Marcador de contenido 15"/>
          <p:cNvGraphicFramePr>
            <a:graphicFrameLocks noGrp="1"/>
          </p:cNvGraphicFramePr>
          <p:nvPr>
            <p:ph sz="quarter" idx="4"/>
            <p:extLst>
              <p:ext uri="{D42A27DB-BD31-4B8C-83A1-F6EECF244321}">
                <p14:modId xmlns:p14="http://schemas.microsoft.com/office/powerpoint/2010/main" val="788836386"/>
              </p:ext>
            </p:extLst>
          </p:nvPr>
        </p:nvGraphicFramePr>
        <p:xfrm>
          <a:off x="6670962" y="2132084"/>
          <a:ext cx="5521037" cy="39084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ítulo 1"/>
          <p:cNvSpPr>
            <a:spLocks noGrp="1"/>
          </p:cNvSpPr>
          <p:nvPr>
            <p:ph type="title"/>
          </p:nvPr>
        </p:nvSpPr>
        <p:spPr>
          <a:xfrm>
            <a:off x="1" y="4746"/>
            <a:ext cx="12192000" cy="853308"/>
          </a:xfrm>
          <a:solidFill>
            <a:schemeClr val="tx2">
              <a:lumMod val="75000"/>
            </a:schemeClr>
          </a:solidFill>
          <a:ln/>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a:normAutofit/>
          </a:bodyPr>
          <a:lstStyle/>
          <a:p>
            <a:pPr algn="ctr"/>
            <a:r>
              <a:rPr lang="es-CO" dirty="0"/>
              <a:t>MARCO TEÓRICO</a:t>
            </a:r>
            <a:endParaRPr lang="es-ES" dirty="0"/>
          </a:p>
        </p:txBody>
      </p:sp>
      <p:sp>
        <p:nvSpPr>
          <p:cNvPr id="3" name="Rectángulo 2"/>
          <p:cNvSpPr/>
          <p:nvPr/>
        </p:nvSpPr>
        <p:spPr>
          <a:xfrm>
            <a:off x="3511639" y="5671249"/>
            <a:ext cx="2584362" cy="369332"/>
          </a:xfrm>
          <a:prstGeom prst="rect">
            <a:avLst/>
          </a:prstGeom>
        </p:spPr>
        <p:txBody>
          <a:bodyPr wrap="none">
            <a:spAutoFit/>
          </a:bodyPr>
          <a:lstStyle/>
          <a:p>
            <a:r>
              <a:rPr lang="es-ES_tradnl" dirty="0">
                <a:latin typeface="Arial" charset="0"/>
                <a:ea typeface="ＭＳ 明朝" charset="-128"/>
              </a:rPr>
              <a:t>(</a:t>
            </a:r>
            <a:r>
              <a:rPr lang="es-ES_tradnl" dirty="0" err="1">
                <a:latin typeface="Arial" charset="0"/>
                <a:ea typeface="ＭＳ 明朝" charset="-128"/>
              </a:rPr>
              <a:t>Gibbs</a:t>
            </a:r>
            <a:r>
              <a:rPr lang="es-ES_tradnl" dirty="0">
                <a:latin typeface="Arial" charset="0"/>
                <a:ea typeface="ＭＳ 明朝" charset="-128"/>
              </a:rPr>
              <a:t> &amp; </a:t>
            </a:r>
            <a:r>
              <a:rPr lang="es-ES_tradnl" dirty="0" err="1">
                <a:latin typeface="Arial" charset="0"/>
                <a:ea typeface="ＭＳ 明朝" charset="-128"/>
              </a:rPr>
              <a:t>Deutz</a:t>
            </a:r>
            <a:r>
              <a:rPr lang="es-ES_tradnl" dirty="0">
                <a:latin typeface="Arial" charset="0"/>
                <a:ea typeface="ＭＳ 明朝" charset="-128"/>
              </a:rPr>
              <a:t>, 2007).</a:t>
            </a:r>
            <a:r>
              <a:rPr lang="es-ES_tradnl" dirty="0"/>
              <a:t> </a:t>
            </a:r>
          </a:p>
        </p:txBody>
      </p:sp>
    </p:spTree>
    <p:extLst>
      <p:ext uri="{BB962C8B-B14F-4D97-AF65-F5344CB8AC3E}">
        <p14:creationId xmlns:p14="http://schemas.microsoft.com/office/powerpoint/2010/main" val="427758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graphicEl>
                                              <a:dgm id="{7F49072D-DC10-E04C-ABA6-1C555D2D63D9}"/>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graphicEl>
                                              <a:dgm id="{D62B5E31-6130-B841-B64D-A7408A2D1C7A}"/>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graphicEl>
                                              <a:dgm id="{EE2283A4-7D73-E34A-A562-BFB8C27CBB5A}"/>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graphicEl>
                                              <a:dgm id="{0B4EABF2-6439-E142-B3F4-7233756F926C}"/>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graphicEl>
                                              <a:dgm id="{17E55ADE-C019-954B-A751-BED116E749A1}"/>
                                            </p:graphic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graphicEl>
                                              <a:dgm id="{F83D0FE6-4B93-D84C-BE13-E7B149E0EF8A}"/>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6">
                                            <p:graphicEl>
                                              <a:dgm id="{B82BF70B-5BA1-2D45-AB98-733E354F6FCC}"/>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graphicEl>
                                              <a:dgm id="{78834C02-3643-6846-9DE0-A2E9CEBCE433}"/>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6">
                                            <p:graphicEl>
                                              <a:dgm id="{1FFD131B-4B36-2F4B-9741-04CC5E90F89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3" grpId="0" build="p"/>
      <p:bldP spid="14" grpId="0" build="p"/>
      <p:bldGraphic spid="16"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4593771" y="1210668"/>
            <a:ext cx="4433265" cy="461665"/>
          </a:xfrm>
          <a:prstGeom prst="rect">
            <a:avLst/>
          </a:prstGeom>
        </p:spPr>
        <p:txBody>
          <a:bodyPr wrap="none">
            <a:spAutoFit/>
          </a:bodyPr>
          <a:lstStyle/>
          <a:p>
            <a:r>
              <a:rPr lang="es-CO" sz="2400" b="1" dirty="0"/>
              <a:t>Tipos de ecosistemas industriales</a:t>
            </a:r>
            <a:endParaRPr lang="es-ES" sz="2400" b="1" dirty="0"/>
          </a:p>
        </p:txBody>
      </p:sp>
      <p:sp>
        <p:nvSpPr>
          <p:cNvPr id="3" name="Rectángulo 2"/>
          <p:cNvSpPr/>
          <p:nvPr/>
        </p:nvSpPr>
        <p:spPr>
          <a:xfrm>
            <a:off x="811143" y="2556867"/>
            <a:ext cx="7847948" cy="1938992"/>
          </a:xfrm>
          <a:prstGeom prst="rect">
            <a:avLst/>
          </a:prstGeom>
        </p:spPr>
        <p:txBody>
          <a:bodyPr wrap="square">
            <a:spAutoFit/>
          </a:bodyPr>
          <a:lstStyle/>
          <a:p>
            <a:pPr marL="342900" indent="-342900">
              <a:buFont typeface="Arial" panose="020B0604020202020204" pitchFamily="34" charset="0"/>
              <a:buChar char="•"/>
            </a:pPr>
            <a:r>
              <a:rPr lang="es-ES_tradnl" sz="2400" dirty="0">
                <a:ea typeface="MS Mincho" panose="02020609040205080304" pitchFamily="49" charset="-128"/>
              </a:rPr>
              <a:t>Parque eco-industrial planificado (PEIP)</a:t>
            </a:r>
          </a:p>
          <a:p>
            <a:pPr marL="342900" indent="-342900">
              <a:buFont typeface="Arial" panose="020B0604020202020204" pitchFamily="34" charset="0"/>
              <a:buChar char="•"/>
            </a:pPr>
            <a:r>
              <a:rPr lang="es-ES_tradnl" sz="2400" dirty="0">
                <a:ea typeface="MS Mincho" panose="02020609040205080304" pitchFamily="49" charset="-128"/>
              </a:rPr>
              <a:t>Simbiosis auto-organizada (SOS, en Inglés)</a:t>
            </a:r>
          </a:p>
          <a:p>
            <a:pPr marL="342900" indent="-342900">
              <a:buFont typeface="Arial" panose="020B0604020202020204" pitchFamily="34" charset="0"/>
              <a:buChar char="•"/>
            </a:pPr>
            <a:r>
              <a:rPr lang="es-ES_tradnl" sz="2400" dirty="0"/>
              <a:t>Parque industrial construido y reclutado (B&amp;R, en inglés)</a:t>
            </a:r>
            <a:endParaRPr lang="es-ES_tradnl" sz="2400" dirty="0">
              <a:ea typeface="MS Mincho" panose="02020609040205080304" pitchFamily="49" charset="-128"/>
            </a:endParaRPr>
          </a:p>
          <a:p>
            <a:pPr marL="342900" indent="-342900">
              <a:buFont typeface="Arial" panose="020B0604020202020204" pitchFamily="34" charset="0"/>
              <a:buChar char="•"/>
            </a:pPr>
            <a:r>
              <a:rPr lang="es-ES_tradnl" sz="2400" dirty="0">
                <a:ea typeface="MS Mincho" panose="02020609040205080304" pitchFamily="49" charset="-128"/>
              </a:rPr>
              <a:t>Parque industrial reconvertido (RIP, en inglés)</a:t>
            </a:r>
          </a:p>
          <a:p>
            <a:pPr marL="342900" indent="-342900">
              <a:buFont typeface="Arial" panose="020B0604020202020204" pitchFamily="34" charset="0"/>
              <a:buChar char="•"/>
            </a:pPr>
            <a:r>
              <a:rPr lang="es-ES_tradnl" sz="2400" dirty="0"/>
              <a:t>Parque eco-industrial de economía circular (CE-EIP)</a:t>
            </a:r>
            <a:endParaRPr lang="es-ES" sz="2400" dirty="0">
              <a:ea typeface="MS Mincho" panose="02020609040205080304" pitchFamily="49" charset="-128"/>
            </a:endParaRPr>
          </a:p>
        </p:txBody>
      </p:sp>
      <p:sp>
        <p:nvSpPr>
          <p:cNvPr id="6" name="Título 1"/>
          <p:cNvSpPr>
            <a:spLocks noGrp="1"/>
          </p:cNvSpPr>
          <p:nvPr>
            <p:ph type="title"/>
          </p:nvPr>
        </p:nvSpPr>
        <p:spPr>
          <a:xfrm>
            <a:off x="1" y="4746"/>
            <a:ext cx="12192000" cy="853308"/>
          </a:xfrm>
          <a:solidFill>
            <a:schemeClr val="tx2">
              <a:lumMod val="75000"/>
            </a:schemeClr>
          </a:solidFill>
          <a:ln/>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a:normAutofit/>
          </a:bodyPr>
          <a:lstStyle/>
          <a:p>
            <a:pPr algn="ctr"/>
            <a:r>
              <a:rPr lang="es-CO" dirty="0"/>
              <a:t>MARCO TEÓRICO</a:t>
            </a:r>
            <a:endParaRPr lang="es-ES" dirty="0"/>
          </a:p>
        </p:txBody>
      </p:sp>
      <p:sp>
        <p:nvSpPr>
          <p:cNvPr id="2" name="CuadroTexto 1">
            <a:extLst>
              <a:ext uri="{FF2B5EF4-FFF2-40B4-BE49-F238E27FC236}">
                <a16:creationId xmlns:a16="http://schemas.microsoft.com/office/drawing/2014/main" id="{878CC4E4-EE6E-45A5-AEB1-1881DBE0276A}"/>
              </a:ext>
            </a:extLst>
          </p:cNvPr>
          <p:cNvSpPr txBox="1"/>
          <p:nvPr/>
        </p:nvSpPr>
        <p:spPr>
          <a:xfrm>
            <a:off x="1240971" y="4637315"/>
            <a:ext cx="5402424" cy="369332"/>
          </a:xfrm>
          <a:prstGeom prst="rect">
            <a:avLst/>
          </a:prstGeom>
          <a:noFill/>
        </p:spPr>
        <p:txBody>
          <a:bodyPr wrap="square" rtlCol="0">
            <a:spAutoFit/>
          </a:bodyPr>
          <a:lstStyle/>
          <a:p>
            <a:r>
              <a:rPr lang="es-CO" dirty="0"/>
              <a:t>(</a:t>
            </a:r>
            <a:r>
              <a:rPr lang="es-CO" dirty="0" err="1"/>
              <a:t>Chertow</a:t>
            </a:r>
            <a:r>
              <a:rPr lang="es-CO" dirty="0"/>
              <a:t>, 2007; 2009; </a:t>
            </a:r>
            <a:r>
              <a:rPr lang="es-CO" dirty="0" err="1"/>
              <a:t>Chertow</a:t>
            </a:r>
            <a:r>
              <a:rPr lang="es-CO" dirty="0"/>
              <a:t>  &amp; Ehrenfeld 2012)</a:t>
            </a:r>
          </a:p>
        </p:txBody>
      </p:sp>
    </p:spTree>
    <p:extLst>
      <p:ext uri="{BB962C8B-B14F-4D97-AF65-F5344CB8AC3E}">
        <p14:creationId xmlns:p14="http://schemas.microsoft.com/office/powerpoint/2010/main" val="1355470576"/>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7815" y="1176260"/>
            <a:ext cx="1598840" cy="1472035"/>
          </a:xfrm>
          <a:prstGeom prst="rect">
            <a:avLst/>
          </a:prstGeom>
        </p:spPr>
      </p:pic>
      <p:sp>
        <p:nvSpPr>
          <p:cNvPr id="14" name="CuadroTexto 13"/>
          <p:cNvSpPr txBox="1"/>
          <p:nvPr/>
        </p:nvSpPr>
        <p:spPr>
          <a:xfrm>
            <a:off x="272142" y="1371651"/>
            <a:ext cx="7239000" cy="1323439"/>
          </a:xfrm>
          <a:prstGeom prst="rect">
            <a:avLst/>
          </a:prstGeom>
          <a:noFill/>
        </p:spPr>
        <p:txBody>
          <a:bodyPr wrap="square" rtlCol="0">
            <a:spAutoFit/>
          </a:bodyPr>
          <a:lstStyle/>
          <a:p>
            <a:pPr algn="just"/>
            <a:r>
              <a:rPr lang="es-CO" sz="2000" dirty="0"/>
              <a:t>Incapacidad de la Ecología Industrial y la Simbiosis Industrial para involucrar aspectos propios de los sistemas socioeconómicos (diversidad y dinamismo) en las áreas industriales </a:t>
            </a:r>
            <a:r>
              <a:rPr lang="es-ES" sz="2000" dirty="0"/>
              <a:t>(</a:t>
            </a:r>
            <a:r>
              <a:rPr lang="es-ES" sz="2000" dirty="0" err="1"/>
              <a:t>Matutinović</a:t>
            </a:r>
            <a:r>
              <a:rPr lang="es-ES" sz="2000" dirty="0"/>
              <a:t> 2001, </a:t>
            </a:r>
            <a:r>
              <a:rPr lang="es-ES" sz="2000" dirty="0" err="1"/>
              <a:t>Sterman</a:t>
            </a:r>
            <a:r>
              <a:rPr lang="es-ES" sz="2000" dirty="0"/>
              <a:t>, 2000).</a:t>
            </a:r>
            <a:endParaRPr lang="es-ES" sz="2000" b="1" dirty="0">
              <a:solidFill>
                <a:srgbClr val="FF0000"/>
              </a:solidFill>
            </a:endParaRPr>
          </a:p>
        </p:txBody>
      </p:sp>
      <p:sp>
        <p:nvSpPr>
          <p:cNvPr id="15" name="CuadroTexto 14"/>
          <p:cNvSpPr txBox="1"/>
          <p:nvPr/>
        </p:nvSpPr>
        <p:spPr>
          <a:xfrm>
            <a:off x="1472492" y="2914092"/>
            <a:ext cx="6117772" cy="523220"/>
          </a:xfrm>
          <a:prstGeom prst="rect">
            <a:avLst/>
          </a:prstGeom>
          <a:noFill/>
        </p:spPr>
        <p:txBody>
          <a:bodyPr wrap="square" rtlCol="0">
            <a:spAutoFit/>
          </a:bodyPr>
          <a:lstStyle/>
          <a:p>
            <a:pPr algn="ctr"/>
            <a:r>
              <a:rPr lang="es-CO" sz="2800" b="1" dirty="0"/>
              <a:t>BRECHA EN EL CONOCIMIENTO</a:t>
            </a:r>
            <a:endParaRPr lang="es-ES" sz="2800" b="1" dirty="0"/>
          </a:p>
        </p:txBody>
      </p:sp>
      <p:sp>
        <p:nvSpPr>
          <p:cNvPr id="16" name="Rectángulo 15"/>
          <p:cNvSpPr/>
          <p:nvPr/>
        </p:nvSpPr>
        <p:spPr>
          <a:xfrm>
            <a:off x="272142" y="4903436"/>
            <a:ext cx="5508171" cy="1015663"/>
          </a:xfrm>
          <a:prstGeom prst="rect">
            <a:avLst/>
          </a:prstGeom>
        </p:spPr>
        <p:txBody>
          <a:bodyPr wrap="square">
            <a:spAutoFit/>
          </a:bodyPr>
          <a:lstStyle/>
          <a:p>
            <a:pPr algn="just"/>
            <a:r>
              <a:rPr lang="es-ES" sz="2000" dirty="0"/>
              <a:t>El estudio de las áreas industriales debe involucrar la perspectiva de sistemas que interaccionan con su entorno (</a:t>
            </a:r>
            <a:r>
              <a:rPr lang="es-ES" sz="2000" dirty="0" err="1"/>
              <a:t>Dijkema</a:t>
            </a:r>
            <a:r>
              <a:rPr lang="es-ES" sz="2000" dirty="0"/>
              <a:t> &amp; </a:t>
            </a:r>
            <a:r>
              <a:rPr lang="es-ES" sz="2000" dirty="0" err="1"/>
              <a:t>Basson</a:t>
            </a:r>
            <a:r>
              <a:rPr lang="es-ES" sz="2000" dirty="0"/>
              <a:t>, 2009).   </a:t>
            </a:r>
          </a:p>
        </p:txBody>
      </p:sp>
      <p:sp>
        <p:nvSpPr>
          <p:cNvPr id="19" name="Rectángulo 18"/>
          <p:cNvSpPr/>
          <p:nvPr/>
        </p:nvSpPr>
        <p:spPr>
          <a:xfrm>
            <a:off x="6226628" y="4749549"/>
            <a:ext cx="5508171" cy="1323439"/>
          </a:xfrm>
          <a:prstGeom prst="rect">
            <a:avLst/>
          </a:prstGeom>
        </p:spPr>
        <p:txBody>
          <a:bodyPr wrap="square">
            <a:spAutoFit/>
          </a:bodyPr>
          <a:lstStyle/>
          <a:p>
            <a:pPr algn="just"/>
            <a:r>
              <a:rPr lang="es-CO" sz="2000" dirty="0"/>
              <a:t>“lo que antes era un </a:t>
            </a:r>
            <a:r>
              <a:rPr lang="es-CO" sz="2000" b="1" dirty="0"/>
              <a:t>complicado sistema mecánico </a:t>
            </a:r>
            <a:r>
              <a:rPr lang="es-CO" sz="2000" dirty="0"/>
              <a:t>de partes interconectadas pasa a convertirse en un </a:t>
            </a:r>
            <a:r>
              <a:rPr lang="es-CO" sz="2000" b="1" dirty="0"/>
              <a:t>sistema complejo</a:t>
            </a:r>
            <a:r>
              <a:rPr lang="es-CO" sz="2000" dirty="0"/>
              <a:t> debido a la presencia de factores sociales” (</a:t>
            </a:r>
            <a:r>
              <a:rPr lang="es-ES" sz="2000" dirty="0"/>
              <a:t>Ehrenfeld, 2009)</a:t>
            </a:r>
            <a:r>
              <a:rPr lang="es-CO" sz="2000" dirty="0"/>
              <a:t>. </a:t>
            </a:r>
            <a:endParaRPr lang="es-ES" sz="2000" dirty="0"/>
          </a:p>
        </p:txBody>
      </p:sp>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1142" y="2741886"/>
            <a:ext cx="1796144" cy="1657187"/>
          </a:xfrm>
          <a:prstGeom prst="rect">
            <a:avLst/>
          </a:prstGeom>
        </p:spPr>
      </p:pic>
      <p:sp>
        <p:nvSpPr>
          <p:cNvPr id="10" name="Título 1"/>
          <p:cNvSpPr>
            <a:spLocks noGrp="1"/>
          </p:cNvSpPr>
          <p:nvPr>
            <p:ph type="title"/>
          </p:nvPr>
        </p:nvSpPr>
        <p:spPr>
          <a:xfrm>
            <a:off x="1" y="4746"/>
            <a:ext cx="12192000" cy="853308"/>
          </a:xfrm>
          <a:solidFill>
            <a:schemeClr val="tx2">
              <a:lumMod val="75000"/>
            </a:schemeClr>
          </a:solidFill>
          <a:ln/>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a:normAutofit/>
          </a:bodyPr>
          <a:lstStyle/>
          <a:p>
            <a:pPr algn="ctr"/>
            <a:r>
              <a:rPr lang="es-CO" dirty="0"/>
              <a:t>MARCO TEÓRICO</a:t>
            </a:r>
            <a:endParaRPr lang="es-ES" dirty="0"/>
          </a:p>
        </p:txBody>
      </p:sp>
    </p:spTree>
    <p:extLst>
      <p:ext uri="{BB962C8B-B14F-4D97-AF65-F5344CB8AC3E}">
        <p14:creationId xmlns:p14="http://schemas.microsoft.com/office/powerpoint/2010/main" val="2418844527"/>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3898452" y="1196251"/>
            <a:ext cx="4395114" cy="400110"/>
          </a:xfrm>
          <a:prstGeom prst="rect">
            <a:avLst/>
          </a:prstGeom>
        </p:spPr>
        <p:txBody>
          <a:bodyPr wrap="none">
            <a:spAutoFit/>
          </a:bodyPr>
          <a:lstStyle/>
          <a:p>
            <a:pPr algn="just"/>
            <a:r>
              <a:rPr lang="es-CO" sz="2000" b="1" dirty="0">
                <a:latin typeface="Calibri" panose="020F0502020204030204" pitchFamily="34" charset="0"/>
                <a:ea typeface="Calibri" panose="020F0502020204030204" pitchFamily="34" charset="0"/>
                <a:cs typeface="Times New Roman" panose="02020603050405020304" pitchFamily="18" charset="0"/>
              </a:rPr>
              <a:t>La complejidad en las áreas industriales</a:t>
            </a:r>
            <a:endParaRPr lang="es-ES" sz="2000" dirty="0"/>
          </a:p>
        </p:txBody>
      </p:sp>
      <p:sp>
        <p:nvSpPr>
          <p:cNvPr id="8" name="CuadroTexto 7"/>
          <p:cNvSpPr txBox="1"/>
          <p:nvPr/>
        </p:nvSpPr>
        <p:spPr>
          <a:xfrm>
            <a:off x="1092200" y="2123402"/>
            <a:ext cx="4466414" cy="646331"/>
          </a:xfrm>
          <a:prstGeom prst="rect">
            <a:avLst/>
          </a:prstGeom>
          <a:noFill/>
        </p:spPr>
        <p:txBody>
          <a:bodyPr wrap="square" rtlCol="0">
            <a:spAutoFit/>
          </a:bodyPr>
          <a:lstStyle/>
          <a:p>
            <a:r>
              <a:rPr lang="es-CO" dirty="0"/>
              <a:t>Áreas industriales son un Sistema Complejo (</a:t>
            </a:r>
            <a:r>
              <a:rPr lang="es-ES" dirty="0"/>
              <a:t>Ehrenfeld, 2009).</a:t>
            </a:r>
          </a:p>
        </p:txBody>
      </p:sp>
      <p:sp>
        <p:nvSpPr>
          <p:cNvPr id="9" name="CuadroTexto 8"/>
          <p:cNvSpPr txBox="1"/>
          <p:nvPr/>
        </p:nvSpPr>
        <p:spPr>
          <a:xfrm>
            <a:off x="6215743" y="1846402"/>
            <a:ext cx="4920343" cy="1200329"/>
          </a:xfrm>
          <a:prstGeom prst="rect">
            <a:avLst/>
          </a:prstGeom>
          <a:noFill/>
        </p:spPr>
        <p:txBody>
          <a:bodyPr wrap="square" rtlCol="0">
            <a:spAutoFit/>
          </a:bodyPr>
          <a:lstStyle/>
          <a:p>
            <a:pPr algn="just"/>
            <a:r>
              <a:rPr lang="es-CO" b="1" dirty="0"/>
              <a:t>Sistema Complejo</a:t>
            </a:r>
            <a:r>
              <a:rPr lang="es-CO" dirty="0"/>
              <a:t>: Conjunto de </a:t>
            </a:r>
            <a:r>
              <a:rPr lang="es-CO"/>
              <a:t>elementos que </a:t>
            </a:r>
            <a:r>
              <a:rPr lang="es-CO" dirty="0"/>
              <a:t>interactúan entre si, y como resultado se presenta un comportamiento global emergente (</a:t>
            </a:r>
            <a:r>
              <a:rPr lang="es-ES" dirty="0" err="1"/>
              <a:t>Schuster</a:t>
            </a:r>
            <a:r>
              <a:rPr lang="es-ES" dirty="0"/>
              <a:t>,  2001) </a:t>
            </a:r>
          </a:p>
        </p:txBody>
      </p:sp>
      <p:sp>
        <p:nvSpPr>
          <p:cNvPr id="11" name="CuadroTexto 10"/>
          <p:cNvSpPr txBox="1"/>
          <p:nvPr/>
        </p:nvSpPr>
        <p:spPr>
          <a:xfrm>
            <a:off x="1025895" y="4575736"/>
            <a:ext cx="2286000" cy="369332"/>
          </a:xfrm>
          <a:prstGeom prst="rect">
            <a:avLst/>
          </a:prstGeom>
          <a:noFill/>
        </p:spPr>
        <p:txBody>
          <a:bodyPr wrap="square" rtlCol="0">
            <a:spAutoFit/>
          </a:bodyPr>
          <a:lstStyle/>
          <a:p>
            <a:r>
              <a:rPr lang="es-CO" dirty="0"/>
              <a:t>Sistema Complejos</a:t>
            </a:r>
            <a:endParaRPr lang="es-ES" dirty="0"/>
          </a:p>
        </p:txBody>
      </p:sp>
      <p:sp>
        <p:nvSpPr>
          <p:cNvPr id="12" name="CuadroTexto 11"/>
          <p:cNvSpPr txBox="1"/>
          <p:nvPr/>
        </p:nvSpPr>
        <p:spPr>
          <a:xfrm>
            <a:off x="3898452" y="4024546"/>
            <a:ext cx="1545771" cy="369332"/>
          </a:xfrm>
          <a:prstGeom prst="rect">
            <a:avLst/>
          </a:prstGeom>
          <a:noFill/>
        </p:spPr>
        <p:txBody>
          <a:bodyPr wrap="square" rtlCol="0">
            <a:spAutoFit/>
          </a:bodyPr>
          <a:lstStyle/>
          <a:p>
            <a:r>
              <a:rPr lang="es-CO" dirty="0"/>
              <a:t>Incertidumbre</a:t>
            </a:r>
            <a:endParaRPr lang="es-ES" dirty="0"/>
          </a:p>
        </p:txBody>
      </p:sp>
      <p:sp>
        <p:nvSpPr>
          <p:cNvPr id="13" name="CuadroTexto 12"/>
          <p:cNvSpPr txBox="1"/>
          <p:nvPr/>
        </p:nvSpPr>
        <p:spPr>
          <a:xfrm>
            <a:off x="3913747" y="4575736"/>
            <a:ext cx="1545771" cy="369332"/>
          </a:xfrm>
          <a:prstGeom prst="rect">
            <a:avLst/>
          </a:prstGeom>
          <a:noFill/>
        </p:spPr>
        <p:txBody>
          <a:bodyPr wrap="square" rtlCol="0">
            <a:spAutoFit/>
          </a:bodyPr>
          <a:lstStyle/>
          <a:p>
            <a:r>
              <a:rPr lang="es-CO" dirty="0"/>
              <a:t>Dinámico</a:t>
            </a:r>
            <a:endParaRPr lang="es-ES" dirty="0"/>
          </a:p>
        </p:txBody>
      </p:sp>
      <p:sp>
        <p:nvSpPr>
          <p:cNvPr id="14" name="CuadroTexto 13"/>
          <p:cNvSpPr txBox="1"/>
          <p:nvPr/>
        </p:nvSpPr>
        <p:spPr>
          <a:xfrm>
            <a:off x="3898452" y="5126926"/>
            <a:ext cx="1873937" cy="646331"/>
          </a:xfrm>
          <a:prstGeom prst="rect">
            <a:avLst/>
          </a:prstGeom>
          <a:noFill/>
        </p:spPr>
        <p:txBody>
          <a:bodyPr wrap="square" rtlCol="0">
            <a:spAutoFit/>
          </a:bodyPr>
          <a:lstStyle/>
          <a:p>
            <a:r>
              <a:rPr lang="es-CO" dirty="0"/>
              <a:t>Comportamiento Emergente</a:t>
            </a:r>
            <a:endParaRPr lang="es-ES" dirty="0"/>
          </a:p>
        </p:txBody>
      </p:sp>
      <p:sp>
        <p:nvSpPr>
          <p:cNvPr id="15" name="Flecha derecha 14"/>
          <p:cNvSpPr/>
          <p:nvPr/>
        </p:nvSpPr>
        <p:spPr>
          <a:xfrm>
            <a:off x="5692279" y="4301545"/>
            <a:ext cx="1328057" cy="917714"/>
          </a:xfrm>
          <a:prstGeom prst="right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CuadroTexto 16"/>
          <p:cNvSpPr txBox="1"/>
          <p:nvPr/>
        </p:nvSpPr>
        <p:spPr>
          <a:xfrm>
            <a:off x="7020336" y="4575736"/>
            <a:ext cx="4959629" cy="369332"/>
          </a:xfrm>
          <a:prstGeom prst="rect">
            <a:avLst/>
          </a:prstGeom>
          <a:noFill/>
        </p:spPr>
        <p:txBody>
          <a:bodyPr wrap="square" rtlCol="0">
            <a:spAutoFit/>
          </a:bodyPr>
          <a:lstStyle/>
          <a:p>
            <a:r>
              <a:rPr lang="es-CO" dirty="0"/>
              <a:t>Propias de los Sistemas Sociales y Socio-ecológicos </a:t>
            </a:r>
            <a:endParaRPr lang="es-ES" dirty="0"/>
          </a:p>
        </p:txBody>
      </p:sp>
      <p:sp>
        <p:nvSpPr>
          <p:cNvPr id="16" name="Título 1"/>
          <p:cNvSpPr>
            <a:spLocks noGrp="1"/>
          </p:cNvSpPr>
          <p:nvPr>
            <p:ph type="title"/>
          </p:nvPr>
        </p:nvSpPr>
        <p:spPr>
          <a:xfrm>
            <a:off x="1" y="4746"/>
            <a:ext cx="12192000" cy="853308"/>
          </a:xfrm>
          <a:solidFill>
            <a:schemeClr val="tx2">
              <a:lumMod val="75000"/>
            </a:schemeClr>
          </a:solidFill>
          <a:ln/>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a:normAutofit/>
          </a:bodyPr>
          <a:lstStyle/>
          <a:p>
            <a:pPr algn="ctr"/>
            <a:r>
              <a:rPr lang="es-CO" dirty="0"/>
              <a:t>MARCO TEÓRICO</a:t>
            </a:r>
            <a:endParaRPr lang="es-ES" dirty="0"/>
          </a:p>
        </p:txBody>
      </p:sp>
    </p:spTree>
    <p:extLst>
      <p:ext uri="{BB962C8B-B14F-4D97-AF65-F5344CB8AC3E}">
        <p14:creationId xmlns:p14="http://schemas.microsoft.com/office/powerpoint/2010/main" val="1179543016"/>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P spid="13" grpId="0"/>
      <p:bldP spid="14" grpId="0"/>
      <p:bldP spid="15" grpId="0" animBg="1"/>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94356" y="1861225"/>
            <a:ext cx="5269326" cy="1200329"/>
          </a:xfrm>
          <a:prstGeom prst="rect">
            <a:avLst/>
          </a:prstGeom>
          <a:noFill/>
        </p:spPr>
        <p:txBody>
          <a:bodyPr wrap="square" rtlCol="0">
            <a:spAutoFit/>
          </a:bodyPr>
          <a:lstStyle/>
          <a:p>
            <a:pPr algn="just"/>
            <a:r>
              <a:rPr lang="es-CO" b="1" dirty="0"/>
              <a:t>Sistema Adaptivo Complejo (CAS</a:t>
            </a:r>
            <a:r>
              <a:rPr lang="es-CO" dirty="0"/>
              <a:t>, en inglés): La dinámica del sistema emerge de las interacciones entre sus componentes y de su experimentación con el entorno </a:t>
            </a:r>
            <a:r>
              <a:rPr lang="es-ES" dirty="0"/>
              <a:t>(</a:t>
            </a:r>
            <a:r>
              <a:rPr lang="es-ES" dirty="0" err="1"/>
              <a:t>Railsback</a:t>
            </a:r>
            <a:r>
              <a:rPr lang="es-ES" dirty="0"/>
              <a:t>, 2001).</a:t>
            </a:r>
          </a:p>
        </p:txBody>
      </p:sp>
      <p:pic>
        <p:nvPicPr>
          <p:cNvPr id="5" name="Imagen 4"/>
          <p:cNvPicPr>
            <a:picLocks noChangeAspect="1"/>
          </p:cNvPicPr>
          <p:nvPr/>
        </p:nvPicPr>
        <p:blipFill>
          <a:blip r:embed="rId3"/>
          <a:stretch>
            <a:fillRect/>
          </a:stretch>
        </p:blipFill>
        <p:spPr>
          <a:xfrm>
            <a:off x="6202975" y="1982173"/>
            <a:ext cx="5798873" cy="4145302"/>
          </a:xfrm>
          <a:prstGeom prst="rect">
            <a:avLst/>
          </a:prstGeom>
        </p:spPr>
      </p:pic>
      <p:sp>
        <p:nvSpPr>
          <p:cNvPr id="6" name="CuadroTexto 5"/>
          <p:cNvSpPr txBox="1"/>
          <p:nvPr/>
        </p:nvSpPr>
        <p:spPr>
          <a:xfrm>
            <a:off x="10080113" y="6236288"/>
            <a:ext cx="1487714" cy="276999"/>
          </a:xfrm>
          <a:prstGeom prst="rect">
            <a:avLst/>
          </a:prstGeom>
          <a:noFill/>
        </p:spPr>
        <p:txBody>
          <a:bodyPr wrap="square" rtlCol="0">
            <a:spAutoFit/>
          </a:bodyPr>
          <a:lstStyle/>
          <a:p>
            <a:r>
              <a:rPr lang="es-CO" sz="1200" dirty="0" err="1"/>
              <a:t>Djikema</a:t>
            </a:r>
            <a:r>
              <a:rPr lang="es-CO" sz="1200" dirty="0"/>
              <a:t> et al, 2009</a:t>
            </a:r>
            <a:endParaRPr lang="es-ES" sz="1200" dirty="0"/>
          </a:p>
        </p:txBody>
      </p:sp>
      <p:sp>
        <p:nvSpPr>
          <p:cNvPr id="11" name="CuadroTexto 10"/>
          <p:cNvSpPr txBox="1"/>
          <p:nvPr/>
        </p:nvSpPr>
        <p:spPr>
          <a:xfrm>
            <a:off x="394356" y="3649660"/>
            <a:ext cx="5269326" cy="923330"/>
          </a:xfrm>
          <a:prstGeom prst="rect">
            <a:avLst/>
          </a:prstGeom>
          <a:noFill/>
        </p:spPr>
        <p:txBody>
          <a:bodyPr wrap="square" rtlCol="0">
            <a:spAutoFit/>
          </a:bodyPr>
          <a:lstStyle/>
          <a:p>
            <a:pPr algn="just"/>
            <a:r>
              <a:rPr lang="es-CO" b="1" dirty="0"/>
              <a:t>SAC:  </a:t>
            </a:r>
            <a:r>
              <a:rPr lang="es-CO" dirty="0"/>
              <a:t>Se clasifican como  sistemas abiertos, ya que mantienen una relación de intercambio infinita con su entorno </a:t>
            </a:r>
            <a:r>
              <a:rPr lang="da-DK" dirty="0"/>
              <a:t>(Potgieter </a:t>
            </a:r>
            <a:r>
              <a:rPr lang="da-DK" i="1" dirty="0"/>
              <a:t>et al, </a:t>
            </a:r>
            <a:r>
              <a:rPr lang="da-DK" dirty="0"/>
              <a:t>2005, Rammel </a:t>
            </a:r>
            <a:r>
              <a:rPr lang="da-DK" i="1" dirty="0"/>
              <a:t>et al, </a:t>
            </a:r>
            <a:r>
              <a:rPr lang="da-DK" dirty="0"/>
              <a:t>2007). </a:t>
            </a:r>
            <a:endParaRPr lang="es-ES" dirty="0"/>
          </a:p>
        </p:txBody>
      </p:sp>
      <p:sp>
        <p:nvSpPr>
          <p:cNvPr id="8" name="Rectángulo 7"/>
          <p:cNvSpPr/>
          <p:nvPr/>
        </p:nvSpPr>
        <p:spPr>
          <a:xfrm>
            <a:off x="3898452" y="1196251"/>
            <a:ext cx="4395114" cy="400110"/>
          </a:xfrm>
          <a:prstGeom prst="rect">
            <a:avLst/>
          </a:prstGeom>
        </p:spPr>
        <p:txBody>
          <a:bodyPr wrap="none">
            <a:spAutoFit/>
          </a:bodyPr>
          <a:lstStyle/>
          <a:p>
            <a:pPr algn="just"/>
            <a:r>
              <a:rPr lang="es-CO" sz="2000" b="1" dirty="0">
                <a:latin typeface="Calibri" panose="020F0502020204030204" pitchFamily="34" charset="0"/>
                <a:ea typeface="Calibri" panose="020F0502020204030204" pitchFamily="34" charset="0"/>
                <a:cs typeface="Times New Roman" panose="02020603050405020304" pitchFamily="18" charset="0"/>
              </a:rPr>
              <a:t>La complejidad en las áreas industriales</a:t>
            </a:r>
            <a:endParaRPr lang="es-ES" sz="2000" dirty="0"/>
          </a:p>
        </p:txBody>
      </p:sp>
      <p:sp>
        <p:nvSpPr>
          <p:cNvPr id="10" name="Título 1"/>
          <p:cNvSpPr>
            <a:spLocks noGrp="1"/>
          </p:cNvSpPr>
          <p:nvPr>
            <p:ph type="title"/>
          </p:nvPr>
        </p:nvSpPr>
        <p:spPr>
          <a:xfrm>
            <a:off x="1" y="4746"/>
            <a:ext cx="12192000" cy="853308"/>
          </a:xfrm>
          <a:solidFill>
            <a:schemeClr val="tx2">
              <a:lumMod val="75000"/>
            </a:schemeClr>
          </a:solidFill>
          <a:ln/>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a:normAutofit/>
          </a:bodyPr>
          <a:lstStyle/>
          <a:p>
            <a:pPr algn="ctr"/>
            <a:r>
              <a:rPr lang="es-CO" dirty="0"/>
              <a:t>MARCO TEÓRICO</a:t>
            </a:r>
            <a:endParaRPr lang="es-ES" dirty="0"/>
          </a:p>
        </p:txBody>
      </p:sp>
      <p:sp>
        <p:nvSpPr>
          <p:cNvPr id="2" name="Rectángulo 1">
            <a:extLst>
              <a:ext uri="{FF2B5EF4-FFF2-40B4-BE49-F238E27FC236}">
                <a16:creationId xmlns:a16="http://schemas.microsoft.com/office/drawing/2014/main" id="{4848055B-9338-46D5-84ED-C8D5941C1F11}"/>
              </a:ext>
            </a:extLst>
          </p:cNvPr>
          <p:cNvSpPr/>
          <p:nvPr/>
        </p:nvSpPr>
        <p:spPr>
          <a:xfrm>
            <a:off x="394356" y="5161096"/>
            <a:ext cx="5269326" cy="1200329"/>
          </a:xfrm>
          <a:prstGeom prst="rect">
            <a:avLst/>
          </a:prstGeom>
        </p:spPr>
        <p:txBody>
          <a:bodyPr wrap="square">
            <a:spAutoFit/>
          </a:bodyPr>
          <a:lstStyle/>
          <a:p>
            <a:pPr algn="just"/>
            <a:r>
              <a:rPr lang="es-ES_tradnl" dirty="0"/>
              <a:t>Con este nuevo enfoque se amplía el campo de estudio más allá de las zonas industriales y se consideran aspectos tales como las relaciones sociales y la toma de decisiones (</a:t>
            </a:r>
            <a:r>
              <a:rPr lang="es-ES_tradnl" dirty="0" err="1"/>
              <a:t>Eckelman</a:t>
            </a:r>
            <a:r>
              <a:rPr lang="es-ES_tradnl" dirty="0"/>
              <a:t> et al., 2011).</a:t>
            </a:r>
            <a:endParaRPr lang="es-CO" dirty="0"/>
          </a:p>
        </p:txBody>
      </p:sp>
    </p:spTree>
    <p:extLst>
      <p:ext uri="{BB962C8B-B14F-4D97-AF65-F5344CB8AC3E}">
        <p14:creationId xmlns:p14="http://schemas.microsoft.com/office/powerpoint/2010/main" val="228347742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1"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 y="4746"/>
            <a:ext cx="12192000" cy="853308"/>
          </a:xfrm>
          <a:solidFill>
            <a:schemeClr val="tx2">
              <a:lumMod val="75000"/>
            </a:schemeClr>
          </a:solidFill>
          <a:ln/>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a:normAutofit/>
          </a:bodyPr>
          <a:lstStyle/>
          <a:p>
            <a:pPr algn="ctr"/>
            <a:r>
              <a:rPr lang="es-CO" dirty="0"/>
              <a:t>METODOLOGÍA</a:t>
            </a:r>
            <a:endParaRPr lang="es-ES" dirty="0"/>
          </a:p>
        </p:txBody>
      </p:sp>
      <p:sp>
        <p:nvSpPr>
          <p:cNvPr id="9" name="Rectángulo redondeado 8">
            <a:hlinkClick r:id="rId3" action="ppaction://hlinksldjump"/>
          </p:cNvPr>
          <p:cNvSpPr/>
          <p:nvPr/>
        </p:nvSpPr>
        <p:spPr>
          <a:xfrm>
            <a:off x="4629150" y="2061944"/>
            <a:ext cx="2717800" cy="800616"/>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s-CO" u="sng" dirty="0"/>
              <a:t>SISTEMA REAL</a:t>
            </a:r>
          </a:p>
          <a:p>
            <a:pPr algn="ctr"/>
            <a:r>
              <a:rPr lang="es-CO" dirty="0"/>
              <a:t>ÁREA INDUSTRIAL </a:t>
            </a:r>
            <a:endParaRPr lang="es-ES" dirty="0"/>
          </a:p>
        </p:txBody>
      </p:sp>
      <p:grpSp>
        <p:nvGrpSpPr>
          <p:cNvPr id="18" name="Grupo 17"/>
          <p:cNvGrpSpPr/>
          <p:nvPr/>
        </p:nvGrpSpPr>
        <p:grpSpPr>
          <a:xfrm>
            <a:off x="971550" y="2270721"/>
            <a:ext cx="3657600" cy="1983779"/>
            <a:chOff x="971550" y="2270721"/>
            <a:chExt cx="3657600" cy="1983779"/>
          </a:xfrm>
        </p:grpSpPr>
        <p:grpSp>
          <p:nvGrpSpPr>
            <p:cNvPr id="11" name="Grupo 10"/>
            <p:cNvGrpSpPr/>
            <p:nvPr/>
          </p:nvGrpSpPr>
          <p:grpSpPr>
            <a:xfrm>
              <a:off x="971550" y="2270721"/>
              <a:ext cx="3657600" cy="1983779"/>
              <a:chOff x="952500" y="1953221"/>
              <a:chExt cx="3657600" cy="1983779"/>
            </a:xfrm>
          </p:grpSpPr>
          <p:sp>
            <p:nvSpPr>
              <p:cNvPr id="10" name="Rectángulo redondeado 9">
                <a:hlinkClick r:id="rId4" action="ppaction://hlinksldjump"/>
              </p:cNvPr>
              <p:cNvSpPr/>
              <p:nvPr/>
            </p:nvSpPr>
            <p:spPr>
              <a:xfrm>
                <a:off x="952500" y="3136900"/>
                <a:ext cx="2717800" cy="80010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s-CO" dirty="0"/>
                  <a:t>CARACTERIZACION</a:t>
                </a:r>
                <a:endParaRPr lang="es-ES" dirty="0"/>
              </a:p>
            </p:txBody>
          </p:sp>
          <p:cxnSp>
            <p:nvCxnSpPr>
              <p:cNvPr id="12" name="Conector curvado 11"/>
              <p:cNvCxnSpPr>
                <a:stCxn id="9" idx="1"/>
                <a:endCxn id="10" idx="0"/>
              </p:cNvCxnSpPr>
              <p:nvPr/>
            </p:nvCxnSpPr>
            <p:spPr>
              <a:xfrm rot="10800000" flipV="1">
                <a:off x="2311400" y="2144752"/>
                <a:ext cx="2298700" cy="992148"/>
              </a:xfrm>
              <a:prstGeom prst="curvedConnector2">
                <a:avLst/>
              </a:prstGeom>
              <a:ln>
                <a:tailEnd type="stealth" w="lg" len="lg"/>
              </a:ln>
            </p:spPr>
            <p:style>
              <a:lnRef idx="3">
                <a:schemeClr val="accent4"/>
              </a:lnRef>
              <a:fillRef idx="0">
                <a:schemeClr val="accent4"/>
              </a:fillRef>
              <a:effectRef idx="2">
                <a:schemeClr val="accent4"/>
              </a:effectRef>
              <a:fontRef idx="minor">
                <a:schemeClr val="tx1"/>
              </a:fontRef>
            </p:style>
          </p:cxnSp>
          <p:sp>
            <p:nvSpPr>
              <p:cNvPr id="13" name="CuadroTexto 12"/>
              <p:cNvSpPr txBox="1"/>
              <p:nvPr/>
            </p:nvSpPr>
            <p:spPr>
              <a:xfrm>
                <a:off x="2168392" y="1953221"/>
                <a:ext cx="1280672" cy="369332"/>
              </a:xfrm>
              <a:prstGeom prst="rect">
                <a:avLst/>
              </a:prstGeom>
              <a:noFill/>
            </p:spPr>
            <p:txBody>
              <a:bodyPr wrap="none" rtlCol="0">
                <a:spAutoFit/>
              </a:bodyPr>
              <a:lstStyle/>
              <a:p>
                <a:r>
                  <a:rPr lang="es-CO" dirty="0"/>
                  <a:t>Abstracción</a:t>
                </a:r>
                <a:endParaRPr lang="es-ES" dirty="0"/>
              </a:p>
            </p:txBody>
          </p:sp>
        </p:grpSp>
        <p:sp>
          <p:nvSpPr>
            <p:cNvPr id="3" name="CuadroTexto 2"/>
            <p:cNvSpPr txBox="1"/>
            <p:nvPr/>
          </p:nvSpPr>
          <p:spPr>
            <a:xfrm>
              <a:off x="1346200" y="2955265"/>
              <a:ext cx="609600" cy="369332"/>
            </a:xfrm>
            <a:prstGeom prst="rect">
              <a:avLst/>
            </a:prstGeom>
            <a:noFill/>
          </p:spPr>
          <p:txBody>
            <a:bodyPr wrap="square" rtlCol="0">
              <a:spAutoFit/>
            </a:bodyPr>
            <a:lstStyle/>
            <a:p>
              <a:pPr algn="ctr"/>
              <a:r>
                <a:rPr lang="es-CO" b="1" dirty="0"/>
                <a:t>OE1</a:t>
              </a:r>
              <a:endParaRPr lang="es-ES" b="1" dirty="0"/>
            </a:p>
          </p:txBody>
        </p:sp>
      </p:grpSp>
      <p:grpSp>
        <p:nvGrpSpPr>
          <p:cNvPr id="19" name="Grupo 18"/>
          <p:cNvGrpSpPr/>
          <p:nvPr/>
        </p:nvGrpSpPr>
        <p:grpSpPr>
          <a:xfrm>
            <a:off x="1576828" y="4254500"/>
            <a:ext cx="5770122" cy="1505107"/>
            <a:chOff x="1576828" y="4254500"/>
            <a:chExt cx="5770122" cy="1505107"/>
          </a:xfrm>
        </p:grpSpPr>
        <p:sp>
          <p:nvSpPr>
            <p:cNvPr id="31" name="CuadroTexto 30"/>
            <p:cNvSpPr txBox="1"/>
            <p:nvPr/>
          </p:nvSpPr>
          <p:spPr>
            <a:xfrm>
              <a:off x="1576828" y="5117554"/>
              <a:ext cx="1482522" cy="369332"/>
            </a:xfrm>
            <a:prstGeom prst="rect">
              <a:avLst/>
            </a:prstGeom>
            <a:noFill/>
          </p:spPr>
          <p:txBody>
            <a:bodyPr wrap="none" rtlCol="0">
              <a:spAutoFit/>
            </a:bodyPr>
            <a:lstStyle/>
            <a:p>
              <a:r>
                <a:rPr lang="es-CO" dirty="0"/>
                <a:t>Formalización</a:t>
              </a:r>
              <a:endParaRPr lang="es-ES" dirty="0"/>
            </a:p>
          </p:txBody>
        </p:sp>
        <p:grpSp>
          <p:nvGrpSpPr>
            <p:cNvPr id="15" name="Grupo 14"/>
            <p:cNvGrpSpPr/>
            <p:nvPr/>
          </p:nvGrpSpPr>
          <p:grpSpPr>
            <a:xfrm>
              <a:off x="2330450" y="4254500"/>
              <a:ext cx="5016500" cy="1505107"/>
              <a:chOff x="2330450" y="4254500"/>
              <a:chExt cx="5016500" cy="1505107"/>
            </a:xfrm>
          </p:grpSpPr>
          <p:sp>
            <p:nvSpPr>
              <p:cNvPr id="22" name="Rectángulo redondeado 21">
                <a:hlinkClick r:id="rId5" action="ppaction://hlinksldjump"/>
              </p:cNvPr>
              <p:cNvSpPr/>
              <p:nvPr/>
            </p:nvSpPr>
            <p:spPr>
              <a:xfrm>
                <a:off x="4629150" y="4846340"/>
                <a:ext cx="2717800" cy="80010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CO" dirty="0"/>
                  <a:t>MODELO CONCEPTUAL</a:t>
                </a:r>
                <a:endParaRPr lang="es-ES" dirty="0"/>
              </a:p>
            </p:txBody>
          </p:sp>
          <p:cxnSp>
            <p:nvCxnSpPr>
              <p:cNvPr id="25" name="Conector curvado 24"/>
              <p:cNvCxnSpPr>
                <a:stCxn id="10" idx="2"/>
                <a:endCxn id="22" idx="1"/>
              </p:cNvCxnSpPr>
              <p:nvPr/>
            </p:nvCxnSpPr>
            <p:spPr>
              <a:xfrm rot="16200000" flipH="1">
                <a:off x="2983855" y="3601095"/>
                <a:ext cx="991890" cy="2298700"/>
              </a:xfrm>
              <a:prstGeom prst="curvedConnector2">
                <a:avLst/>
              </a:prstGeom>
              <a:ln>
                <a:tailEnd type="stealth" w="lg" len="lg"/>
              </a:ln>
            </p:spPr>
            <p:style>
              <a:lnRef idx="3">
                <a:schemeClr val="accent3"/>
              </a:lnRef>
              <a:fillRef idx="0">
                <a:schemeClr val="accent3"/>
              </a:fillRef>
              <a:effectRef idx="2">
                <a:schemeClr val="accent3"/>
              </a:effectRef>
              <a:fontRef idx="minor">
                <a:schemeClr val="tx1"/>
              </a:fontRef>
            </p:style>
          </p:cxnSp>
          <p:sp>
            <p:nvSpPr>
              <p:cNvPr id="21" name="CuadroTexto 20"/>
              <p:cNvSpPr txBox="1"/>
              <p:nvPr/>
            </p:nvSpPr>
            <p:spPr>
              <a:xfrm>
                <a:off x="3366198" y="5390275"/>
                <a:ext cx="609600" cy="369332"/>
              </a:xfrm>
              <a:prstGeom prst="rect">
                <a:avLst/>
              </a:prstGeom>
              <a:noFill/>
            </p:spPr>
            <p:txBody>
              <a:bodyPr wrap="square" rtlCol="0">
                <a:spAutoFit/>
              </a:bodyPr>
              <a:lstStyle/>
              <a:p>
                <a:pPr algn="ctr"/>
                <a:r>
                  <a:rPr lang="es-CO" b="1" dirty="0"/>
                  <a:t>OE2</a:t>
                </a:r>
                <a:endParaRPr lang="es-ES" b="1" dirty="0"/>
              </a:p>
            </p:txBody>
          </p:sp>
        </p:grpSp>
      </p:grpSp>
      <p:grpSp>
        <p:nvGrpSpPr>
          <p:cNvPr id="20" name="Grupo 19"/>
          <p:cNvGrpSpPr/>
          <p:nvPr/>
        </p:nvGrpSpPr>
        <p:grpSpPr>
          <a:xfrm>
            <a:off x="7346950" y="3448278"/>
            <a:ext cx="3568700" cy="2150398"/>
            <a:chOff x="7346950" y="3448278"/>
            <a:chExt cx="3568700" cy="2150398"/>
          </a:xfrm>
        </p:grpSpPr>
        <p:grpSp>
          <p:nvGrpSpPr>
            <p:cNvPr id="16" name="Grupo 15"/>
            <p:cNvGrpSpPr/>
            <p:nvPr/>
          </p:nvGrpSpPr>
          <p:grpSpPr>
            <a:xfrm>
              <a:off x="7346950" y="3448278"/>
              <a:ext cx="3568700" cy="2150398"/>
              <a:chOff x="7346950" y="3448278"/>
              <a:chExt cx="3568700" cy="2150398"/>
            </a:xfrm>
          </p:grpSpPr>
          <p:sp>
            <p:nvSpPr>
              <p:cNvPr id="26" name="Rectángulo redondeado 25">
                <a:hlinkClick r:id="rId6" action="ppaction://hlinksldjump"/>
              </p:cNvPr>
              <p:cNvSpPr/>
              <p:nvPr/>
            </p:nvSpPr>
            <p:spPr>
              <a:xfrm>
                <a:off x="8197850" y="3448278"/>
                <a:ext cx="2717800" cy="80010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s-CO" dirty="0"/>
                  <a:t>MODELACIÓN </a:t>
                </a:r>
                <a:endParaRPr lang="es-ES" dirty="0"/>
              </a:p>
            </p:txBody>
          </p:sp>
          <p:cxnSp>
            <p:nvCxnSpPr>
              <p:cNvPr id="29" name="Conector curvado 28"/>
              <p:cNvCxnSpPr>
                <a:stCxn id="22" idx="3"/>
                <a:endCxn id="26" idx="2"/>
              </p:cNvCxnSpPr>
              <p:nvPr/>
            </p:nvCxnSpPr>
            <p:spPr>
              <a:xfrm flipV="1">
                <a:off x="7346950" y="4248378"/>
                <a:ext cx="2209800" cy="998012"/>
              </a:xfrm>
              <a:prstGeom prst="curvedConnector2">
                <a:avLst/>
              </a:prstGeom>
              <a:ln>
                <a:tailEnd type="stealth" w="lg" len="lg"/>
              </a:ln>
            </p:spPr>
            <p:style>
              <a:lnRef idx="3">
                <a:schemeClr val="accent6"/>
              </a:lnRef>
              <a:fillRef idx="0">
                <a:schemeClr val="accent6"/>
              </a:fillRef>
              <a:effectRef idx="2">
                <a:schemeClr val="accent6"/>
              </a:effectRef>
              <a:fontRef idx="minor">
                <a:schemeClr val="tx1"/>
              </a:fontRef>
            </p:style>
          </p:cxnSp>
          <p:sp>
            <p:nvSpPr>
              <p:cNvPr id="34" name="CuadroTexto 33"/>
              <p:cNvSpPr txBox="1"/>
              <p:nvPr/>
            </p:nvSpPr>
            <p:spPr>
              <a:xfrm>
                <a:off x="8753678" y="5229344"/>
                <a:ext cx="1715406" cy="369332"/>
              </a:xfrm>
              <a:prstGeom prst="rect">
                <a:avLst/>
              </a:prstGeom>
              <a:noFill/>
            </p:spPr>
            <p:txBody>
              <a:bodyPr wrap="none" rtlCol="0">
                <a:spAutoFit/>
              </a:bodyPr>
              <a:lstStyle/>
              <a:p>
                <a:r>
                  <a:rPr lang="es-CO" dirty="0"/>
                  <a:t>Implementación</a:t>
                </a:r>
                <a:endParaRPr lang="es-ES" dirty="0"/>
              </a:p>
            </p:txBody>
          </p:sp>
        </p:grpSp>
        <p:sp>
          <p:nvSpPr>
            <p:cNvPr id="23" name="CuadroTexto 22"/>
            <p:cNvSpPr txBox="1"/>
            <p:nvPr/>
          </p:nvSpPr>
          <p:spPr>
            <a:xfrm>
              <a:off x="9059835" y="4921909"/>
              <a:ext cx="609600" cy="369332"/>
            </a:xfrm>
            <a:prstGeom prst="rect">
              <a:avLst/>
            </a:prstGeom>
            <a:noFill/>
          </p:spPr>
          <p:txBody>
            <a:bodyPr wrap="square" rtlCol="0">
              <a:spAutoFit/>
            </a:bodyPr>
            <a:lstStyle/>
            <a:p>
              <a:pPr algn="ctr"/>
              <a:r>
                <a:rPr lang="es-CO" b="1" dirty="0"/>
                <a:t>OE3</a:t>
              </a:r>
              <a:endParaRPr lang="es-ES" b="1" dirty="0"/>
            </a:p>
          </p:txBody>
        </p:sp>
      </p:grpSp>
      <p:cxnSp>
        <p:nvCxnSpPr>
          <p:cNvPr id="33" name="Conector curvado 32"/>
          <p:cNvCxnSpPr>
            <a:stCxn id="26" idx="0"/>
            <a:endCxn id="9" idx="3"/>
          </p:cNvCxnSpPr>
          <p:nvPr/>
        </p:nvCxnSpPr>
        <p:spPr>
          <a:xfrm rot="16200000" flipV="1">
            <a:off x="7958837" y="1850365"/>
            <a:ext cx="986026" cy="2209800"/>
          </a:xfrm>
          <a:prstGeom prst="curvedConnector2">
            <a:avLst/>
          </a:prstGeom>
          <a:ln w="19050">
            <a:tailEnd type="stealth" w="lg" len="lg"/>
          </a:ln>
        </p:spPr>
        <p:style>
          <a:lnRef idx="1">
            <a:schemeClr val="accent1"/>
          </a:lnRef>
          <a:fillRef idx="0">
            <a:schemeClr val="accent1"/>
          </a:fillRef>
          <a:effectRef idx="0">
            <a:schemeClr val="accent1"/>
          </a:effectRef>
          <a:fontRef idx="minor">
            <a:schemeClr val="tx1"/>
          </a:fontRef>
        </p:style>
      </p:cxnSp>
      <p:sp>
        <p:nvSpPr>
          <p:cNvPr id="35" name="CuadroTexto 34"/>
          <p:cNvSpPr txBox="1"/>
          <p:nvPr/>
        </p:nvSpPr>
        <p:spPr>
          <a:xfrm>
            <a:off x="8699047" y="2462252"/>
            <a:ext cx="1146468" cy="369332"/>
          </a:xfrm>
          <a:prstGeom prst="rect">
            <a:avLst/>
          </a:prstGeom>
          <a:noFill/>
        </p:spPr>
        <p:txBody>
          <a:bodyPr wrap="none" rtlCol="0">
            <a:spAutoFit/>
          </a:bodyPr>
          <a:lstStyle/>
          <a:p>
            <a:r>
              <a:rPr lang="es-CO" dirty="0">
                <a:hlinkClick r:id="rId3" action="ppaction://hlinksldjump"/>
              </a:rPr>
              <a:t>Validación</a:t>
            </a:r>
            <a:endParaRPr lang="es-ES" dirty="0"/>
          </a:p>
        </p:txBody>
      </p:sp>
      <p:grpSp>
        <p:nvGrpSpPr>
          <p:cNvPr id="6" name="Grupo 5"/>
          <p:cNvGrpSpPr/>
          <p:nvPr/>
        </p:nvGrpSpPr>
        <p:grpSpPr>
          <a:xfrm>
            <a:off x="5074181" y="2989559"/>
            <a:ext cx="1790169" cy="1590289"/>
            <a:chOff x="5074181" y="2989559"/>
            <a:chExt cx="1790169" cy="1590289"/>
          </a:xfrm>
        </p:grpSpPr>
        <p:grpSp>
          <p:nvGrpSpPr>
            <p:cNvPr id="5" name="Grupo 4"/>
            <p:cNvGrpSpPr/>
            <p:nvPr/>
          </p:nvGrpSpPr>
          <p:grpSpPr>
            <a:xfrm>
              <a:off x="5074181" y="2989559"/>
              <a:ext cx="1790169" cy="1590289"/>
              <a:chOff x="5074181" y="2989559"/>
              <a:chExt cx="1790169" cy="1590289"/>
            </a:xfrm>
          </p:grpSpPr>
          <p:sp>
            <p:nvSpPr>
              <p:cNvPr id="36" name="Flecha curvada hacia arriba 35"/>
              <p:cNvSpPr/>
              <p:nvPr/>
            </p:nvSpPr>
            <p:spPr>
              <a:xfrm>
                <a:off x="5200650" y="3848328"/>
                <a:ext cx="1663700"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38" name="Flecha curvada hacia abajo 37"/>
              <p:cNvSpPr/>
              <p:nvPr/>
            </p:nvSpPr>
            <p:spPr>
              <a:xfrm flipH="1">
                <a:off x="5074181" y="2989559"/>
                <a:ext cx="1701269" cy="85876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grpSp>
        <p:sp>
          <p:nvSpPr>
            <p:cNvPr id="39" name="CuadroTexto 38"/>
            <p:cNvSpPr txBox="1"/>
            <p:nvPr/>
          </p:nvSpPr>
          <p:spPr>
            <a:xfrm>
              <a:off x="5558253" y="3612242"/>
              <a:ext cx="859594" cy="369332"/>
            </a:xfrm>
            <a:prstGeom prst="rect">
              <a:avLst/>
            </a:prstGeom>
            <a:noFill/>
          </p:spPr>
          <p:txBody>
            <a:bodyPr wrap="none" rtlCol="0">
              <a:spAutoFit/>
            </a:bodyPr>
            <a:lstStyle/>
            <a:p>
              <a:r>
                <a:rPr lang="es-CO" dirty="0"/>
                <a:t>Mejora</a:t>
              </a:r>
              <a:endParaRPr lang="es-ES" dirty="0"/>
            </a:p>
          </p:txBody>
        </p:sp>
      </p:grpSp>
      <p:sp>
        <p:nvSpPr>
          <p:cNvPr id="24" name="CuadroTexto 23"/>
          <p:cNvSpPr txBox="1"/>
          <p:nvPr/>
        </p:nvSpPr>
        <p:spPr>
          <a:xfrm>
            <a:off x="8127802" y="2034287"/>
            <a:ext cx="609600" cy="369332"/>
          </a:xfrm>
          <a:prstGeom prst="rect">
            <a:avLst/>
          </a:prstGeom>
          <a:noFill/>
        </p:spPr>
        <p:txBody>
          <a:bodyPr wrap="square" rtlCol="0">
            <a:spAutoFit/>
          </a:bodyPr>
          <a:lstStyle/>
          <a:p>
            <a:pPr algn="ctr"/>
            <a:r>
              <a:rPr lang="es-CO" b="1" dirty="0"/>
              <a:t>OE4</a:t>
            </a:r>
            <a:endParaRPr lang="es-ES" b="1" dirty="0"/>
          </a:p>
        </p:txBody>
      </p:sp>
      <p:sp>
        <p:nvSpPr>
          <p:cNvPr id="7" name="CuadroTexto 6"/>
          <p:cNvSpPr txBox="1"/>
          <p:nvPr/>
        </p:nvSpPr>
        <p:spPr>
          <a:xfrm>
            <a:off x="1576828" y="1219200"/>
            <a:ext cx="9608007" cy="369332"/>
          </a:xfrm>
          <a:prstGeom prst="rect">
            <a:avLst/>
          </a:prstGeom>
          <a:noFill/>
        </p:spPr>
        <p:txBody>
          <a:bodyPr wrap="square" rtlCol="0">
            <a:spAutoFit/>
          </a:bodyPr>
          <a:lstStyle/>
          <a:p>
            <a:endParaRPr lang="es-ES" dirty="0"/>
          </a:p>
        </p:txBody>
      </p:sp>
      <p:sp>
        <p:nvSpPr>
          <p:cNvPr id="4" name="Rectángulo 3"/>
          <p:cNvSpPr/>
          <p:nvPr/>
        </p:nvSpPr>
        <p:spPr>
          <a:xfrm>
            <a:off x="7346950" y="6210310"/>
            <a:ext cx="2954720" cy="369332"/>
          </a:xfrm>
          <a:prstGeom prst="rect">
            <a:avLst/>
          </a:prstGeom>
        </p:spPr>
        <p:txBody>
          <a:bodyPr wrap="none">
            <a:spAutoFit/>
          </a:bodyPr>
          <a:lstStyle/>
          <a:p>
            <a:r>
              <a:rPr lang="es-CO" dirty="0"/>
              <a:t>(Adaptado de </a:t>
            </a:r>
            <a:r>
              <a:rPr lang="es-CO" dirty="0" err="1"/>
              <a:t>Sterman</a:t>
            </a:r>
            <a:r>
              <a:rPr lang="es-CO" dirty="0"/>
              <a:t>, 2000)</a:t>
            </a:r>
          </a:p>
        </p:txBody>
      </p:sp>
    </p:spTree>
    <p:extLst>
      <p:ext uri="{BB962C8B-B14F-4D97-AF65-F5344CB8AC3E}">
        <p14:creationId xmlns:p14="http://schemas.microsoft.com/office/powerpoint/2010/main" val="3054768025"/>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549275"/>
          </a:xfrm>
        </p:spPr>
        <p:txBody>
          <a:bodyPr>
            <a:normAutofit fontScale="90000"/>
          </a:bodyPr>
          <a:lstStyle/>
          <a:p>
            <a:pPr algn="ctr"/>
            <a:r>
              <a:rPr lang="es-CO" dirty="0"/>
              <a:t>CONTENIDO</a:t>
            </a:r>
            <a:endParaRPr lang="es-ES"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1112917340"/>
              </p:ext>
            </p:extLst>
          </p:nvPr>
        </p:nvGraphicFramePr>
        <p:xfrm>
          <a:off x="554636" y="1334125"/>
          <a:ext cx="11407516" cy="5411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48312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0B20936E-6F9F-42B5-8D02-17B5CDA4F7DB}"/>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6B0E0EAB-30DB-440D-BC9B-1CC7F33EF17A}"/>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graphicEl>
                                              <a:dgm id="{E1195145-101F-419B-96F4-1EDBEC06716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3F71E465-D0F3-A940-ABBB-FA285D04468A}"/>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graphicEl>
                                              <a:dgm id="{75742D8E-1DC7-284C-82F9-80BD8194FEF8}"/>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graphicEl>
                                              <a:dgm id="{B6802E14-E7B9-486C-A1ED-402727EE0152}"/>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graphicEl>
                                              <a:dgm id="{14D82C53-A6EF-1842-9626-DD25E05C8B3A}"/>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820EA00E-A036-4758-A3DF-5E20140B8B74}"/>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graphicEl>
                                              <a:dgm id="{07F476A2-83E8-9846-8D58-DE546FBD6B8A}"/>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graphicEl>
                                              <a:dgm id="{9FAE3B15-732C-4859-98BE-99D09B97FAD5}"/>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graphicEl>
                                              <a:dgm id="{FD80718C-ECD8-814B-AE03-576EFC1A6801}"/>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graphicEl>
                                              <a:dgm id="{2AD81372-EB1B-4B65-8AB3-DDBDE4CCC5F0}"/>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graphicEl>
                                              <a:dgm id="{D2FCBF59-329C-AA41-ADE3-CC6E6E751338}"/>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graphicEl>
                                              <a:dgm id="{7DB52332-B36B-FE46-BB14-8B87FA8D48CC}"/>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
                                            <p:graphicEl>
                                              <a:dgm id="{2BB9A3FE-6F13-E449-8723-86F29AC3CE0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title"/>
          </p:nvPr>
        </p:nvSpPr>
        <p:spPr>
          <a:xfrm>
            <a:off x="1" y="4746"/>
            <a:ext cx="12192000" cy="853308"/>
          </a:xfrm>
          <a:solidFill>
            <a:schemeClr val="tx2">
              <a:lumMod val="75000"/>
            </a:schemeClr>
          </a:solidFill>
          <a:ln/>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a:normAutofit/>
          </a:bodyPr>
          <a:lstStyle/>
          <a:p>
            <a:pPr algn="ctr"/>
            <a:r>
              <a:rPr lang="es-CO" dirty="0"/>
              <a:t>RESULTADOS ESPERADOS </a:t>
            </a:r>
            <a:endParaRPr lang="es-ES" dirty="0"/>
          </a:p>
        </p:txBody>
      </p:sp>
      <p:sp>
        <p:nvSpPr>
          <p:cNvPr id="2" name="CuadroTexto 1">
            <a:extLst>
              <a:ext uri="{FF2B5EF4-FFF2-40B4-BE49-F238E27FC236}">
                <a16:creationId xmlns:a16="http://schemas.microsoft.com/office/drawing/2014/main" id="{03B879B4-B968-4363-8811-8265F43D636B}"/>
              </a:ext>
            </a:extLst>
          </p:cNvPr>
          <p:cNvSpPr txBox="1"/>
          <p:nvPr/>
        </p:nvSpPr>
        <p:spPr>
          <a:xfrm>
            <a:off x="615819" y="1828802"/>
            <a:ext cx="11262049" cy="646331"/>
          </a:xfrm>
          <a:prstGeom prst="rect">
            <a:avLst/>
          </a:prstGeom>
          <a:noFill/>
        </p:spPr>
        <p:txBody>
          <a:bodyPr wrap="square" rtlCol="0">
            <a:spAutoFit/>
          </a:bodyPr>
          <a:lstStyle/>
          <a:p>
            <a:pPr algn="just"/>
            <a:r>
              <a:rPr lang="es-CO" dirty="0"/>
              <a:t>Conceptualización sobre las áreas eco-industriales en el contexto local como un modelo para la sostenibilidad ambiental del sector industrial en el país.</a:t>
            </a:r>
          </a:p>
        </p:txBody>
      </p:sp>
      <p:sp>
        <p:nvSpPr>
          <p:cNvPr id="9" name="CuadroTexto 8">
            <a:extLst>
              <a:ext uri="{FF2B5EF4-FFF2-40B4-BE49-F238E27FC236}">
                <a16:creationId xmlns:a16="http://schemas.microsoft.com/office/drawing/2014/main" id="{231B75E0-8F60-4765-8242-1717F822F485}"/>
              </a:ext>
            </a:extLst>
          </p:cNvPr>
          <p:cNvSpPr txBox="1"/>
          <p:nvPr/>
        </p:nvSpPr>
        <p:spPr>
          <a:xfrm>
            <a:off x="615819" y="3587622"/>
            <a:ext cx="11262049" cy="369332"/>
          </a:xfrm>
          <a:prstGeom prst="rect">
            <a:avLst/>
          </a:prstGeom>
          <a:noFill/>
        </p:spPr>
        <p:txBody>
          <a:bodyPr wrap="square" rtlCol="0">
            <a:spAutoFit/>
          </a:bodyPr>
          <a:lstStyle/>
          <a:p>
            <a:pPr algn="just"/>
            <a:r>
              <a:rPr lang="es-CO" dirty="0"/>
              <a:t>Exploración y ajuste de metodologías para la modelación de áreas industriales en el contexto local.</a:t>
            </a:r>
          </a:p>
        </p:txBody>
      </p:sp>
      <p:sp>
        <p:nvSpPr>
          <p:cNvPr id="13" name="CuadroTexto 12">
            <a:extLst>
              <a:ext uri="{FF2B5EF4-FFF2-40B4-BE49-F238E27FC236}">
                <a16:creationId xmlns:a16="http://schemas.microsoft.com/office/drawing/2014/main" id="{23DBDD0D-4DC6-4831-BDC4-71FB7FB2D6D8}"/>
              </a:ext>
            </a:extLst>
          </p:cNvPr>
          <p:cNvSpPr txBox="1"/>
          <p:nvPr/>
        </p:nvSpPr>
        <p:spPr>
          <a:xfrm>
            <a:off x="615819" y="2708212"/>
            <a:ext cx="11262049" cy="646331"/>
          </a:xfrm>
          <a:prstGeom prst="rect">
            <a:avLst/>
          </a:prstGeom>
          <a:noFill/>
        </p:spPr>
        <p:txBody>
          <a:bodyPr wrap="square" rtlCol="0">
            <a:spAutoFit/>
          </a:bodyPr>
          <a:lstStyle/>
          <a:p>
            <a:pPr algn="just"/>
            <a:r>
              <a:rPr lang="es-CO" dirty="0"/>
              <a:t>Identificación de aspectos claves que permitan comprender el modelo de operación actual de las áreas industriales </a:t>
            </a:r>
            <a:r>
              <a:rPr lang="es-ES_tradnl" dirty="0"/>
              <a:t>a nivel ambiental, social y económico</a:t>
            </a:r>
            <a:r>
              <a:rPr lang="es-CO" dirty="0"/>
              <a:t>.</a:t>
            </a:r>
          </a:p>
        </p:txBody>
      </p:sp>
      <p:sp>
        <p:nvSpPr>
          <p:cNvPr id="14" name="CuadroTexto 13">
            <a:extLst>
              <a:ext uri="{FF2B5EF4-FFF2-40B4-BE49-F238E27FC236}">
                <a16:creationId xmlns:a16="http://schemas.microsoft.com/office/drawing/2014/main" id="{41746EE4-7295-4AFC-A3AF-7B31B3F99A04}"/>
              </a:ext>
            </a:extLst>
          </p:cNvPr>
          <p:cNvSpPr txBox="1"/>
          <p:nvPr/>
        </p:nvSpPr>
        <p:spPr>
          <a:xfrm>
            <a:off x="615819" y="4190033"/>
            <a:ext cx="11262048" cy="1200329"/>
          </a:xfrm>
          <a:prstGeom prst="rect">
            <a:avLst/>
          </a:prstGeom>
          <a:noFill/>
        </p:spPr>
        <p:txBody>
          <a:bodyPr wrap="square" rtlCol="0">
            <a:spAutoFit/>
          </a:bodyPr>
          <a:lstStyle/>
          <a:p>
            <a:pPr algn="just"/>
            <a:r>
              <a:rPr lang="es-CO" dirty="0"/>
              <a:t>Desarrollo de una herramienta para evaluar, formular escenarios y tomar decisiones que faciliten la transformación de un área industrial en un área eco-industrial, a partir de la comprensión de las relaciones de los diferentes actores interno y externos para determinar </a:t>
            </a:r>
            <a:r>
              <a:rPr lang="es-ES" dirty="0"/>
              <a:t>la posibilidad de establecer redes de intercambio y  conocer el impacto ambiental que genera un área industrial en el ecosistema, la sociedad y la economía de su entorno.</a:t>
            </a:r>
            <a:r>
              <a:rPr lang="es-CO" dirty="0"/>
              <a:t> </a:t>
            </a:r>
          </a:p>
        </p:txBody>
      </p:sp>
      <p:sp>
        <p:nvSpPr>
          <p:cNvPr id="3" name="CuadroTexto 2">
            <a:extLst>
              <a:ext uri="{FF2B5EF4-FFF2-40B4-BE49-F238E27FC236}">
                <a16:creationId xmlns:a16="http://schemas.microsoft.com/office/drawing/2014/main" id="{CBABD35A-BB4E-4594-970A-30E04B99F2B4}"/>
              </a:ext>
            </a:extLst>
          </p:cNvPr>
          <p:cNvSpPr txBox="1"/>
          <p:nvPr/>
        </p:nvSpPr>
        <p:spPr>
          <a:xfrm>
            <a:off x="3461657" y="1157022"/>
            <a:ext cx="4292081" cy="369332"/>
          </a:xfrm>
          <a:prstGeom prst="rect">
            <a:avLst/>
          </a:prstGeom>
          <a:noFill/>
        </p:spPr>
        <p:txBody>
          <a:bodyPr wrap="square" rtlCol="0">
            <a:spAutoFit/>
          </a:bodyPr>
          <a:lstStyle/>
          <a:p>
            <a:pPr algn="ctr"/>
            <a:r>
              <a:rPr lang="es-CO" b="1" dirty="0"/>
              <a:t>Generación de conocimiento</a:t>
            </a:r>
          </a:p>
        </p:txBody>
      </p:sp>
    </p:spTree>
    <p:extLst>
      <p:ext uri="{BB962C8B-B14F-4D97-AF65-F5344CB8AC3E}">
        <p14:creationId xmlns:p14="http://schemas.microsoft.com/office/powerpoint/2010/main" val="18692778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xmlns:p14="http://schemas.microsoft.com/office/powerpoint/2010/mai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title"/>
          </p:nvPr>
        </p:nvSpPr>
        <p:spPr>
          <a:xfrm>
            <a:off x="1" y="4746"/>
            <a:ext cx="12192000" cy="853308"/>
          </a:xfrm>
          <a:solidFill>
            <a:schemeClr val="tx2">
              <a:lumMod val="75000"/>
            </a:schemeClr>
          </a:solidFill>
          <a:ln/>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a:normAutofit/>
          </a:bodyPr>
          <a:lstStyle/>
          <a:p>
            <a:pPr algn="ctr"/>
            <a:r>
              <a:rPr lang="es-CO" dirty="0"/>
              <a:t>RESULTADOS ESPERADOS </a:t>
            </a:r>
            <a:endParaRPr lang="es-ES" dirty="0"/>
          </a:p>
        </p:txBody>
      </p:sp>
      <p:sp>
        <p:nvSpPr>
          <p:cNvPr id="7" name="CuadroTexto 6">
            <a:extLst>
              <a:ext uri="{FF2B5EF4-FFF2-40B4-BE49-F238E27FC236}">
                <a16:creationId xmlns:a16="http://schemas.microsoft.com/office/drawing/2014/main" id="{3F6F3BE3-E088-4639-BCE1-1EEDE53192FB}"/>
              </a:ext>
            </a:extLst>
          </p:cNvPr>
          <p:cNvSpPr txBox="1"/>
          <p:nvPr/>
        </p:nvSpPr>
        <p:spPr>
          <a:xfrm>
            <a:off x="3461657" y="1157022"/>
            <a:ext cx="4292081" cy="369332"/>
          </a:xfrm>
          <a:prstGeom prst="rect">
            <a:avLst/>
          </a:prstGeom>
          <a:noFill/>
        </p:spPr>
        <p:txBody>
          <a:bodyPr wrap="square" rtlCol="0">
            <a:spAutoFit/>
          </a:bodyPr>
          <a:lstStyle/>
          <a:p>
            <a:pPr algn="ctr"/>
            <a:r>
              <a:rPr lang="es-CO" b="1" dirty="0"/>
              <a:t>Generación de productos</a:t>
            </a:r>
          </a:p>
        </p:txBody>
      </p:sp>
      <p:sp>
        <p:nvSpPr>
          <p:cNvPr id="3" name="CuadroTexto 2">
            <a:extLst>
              <a:ext uri="{FF2B5EF4-FFF2-40B4-BE49-F238E27FC236}">
                <a16:creationId xmlns:a16="http://schemas.microsoft.com/office/drawing/2014/main" id="{3D93388E-9735-4619-B85D-A360842970CC}"/>
              </a:ext>
            </a:extLst>
          </p:cNvPr>
          <p:cNvSpPr txBox="1"/>
          <p:nvPr/>
        </p:nvSpPr>
        <p:spPr>
          <a:xfrm>
            <a:off x="1026367" y="1996751"/>
            <a:ext cx="10049070" cy="369332"/>
          </a:xfrm>
          <a:prstGeom prst="rect">
            <a:avLst/>
          </a:prstGeom>
          <a:noFill/>
        </p:spPr>
        <p:txBody>
          <a:bodyPr wrap="square" rtlCol="0">
            <a:spAutoFit/>
          </a:bodyPr>
          <a:lstStyle/>
          <a:p>
            <a:r>
              <a:rPr lang="es-CO" dirty="0"/>
              <a:t>Presentar 3 artículos para publicación en revistas indexadas en A o B</a:t>
            </a:r>
          </a:p>
        </p:txBody>
      </p:sp>
      <p:sp>
        <p:nvSpPr>
          <p:cNvPr id="11" name="CuadroTexto 10">
            <a:extLst>
              <a:ext uri="{FF2B5EF4-FFF2-40B4-BE49-F238E27FC236}">
                <a16:creationId xmlns:a16="http://schemas.microsoft.com/office/drawing/2014/main" id="{79AD97CF-A86E-445A-8968-9C86062438ED}"/>
              </a:ext>
            </a:extLst>
          </p:cNvPr>
          <p:cNvSpPr txBox="1"/>
          <p:nvPr/>
        </p:nvSpPr>
        <p:spPr>
          <a:xfrm>
            <a:off x="1026367" y="2651814"/>
            <a:ext cx="10049070" cy="646331"/>
          </a:xfrm>
          <a:prstGeom prst="rect">
            <a:avLst/>
          </a:prstGeom>
          <a:noFill/>
        </p:spPr>
        <p:txBody>
          <a:bodyPr wrap="square" rtlCol="0">
            <a:spAutoFit/>
          </a:bodyPr>
          <a:lstStyle/>
          <a:p>
            <a:r>
              <a:rPr lang="es-CO" dirty="0"/>
              <a:t>Asistir a un evento científico nacional y otro internacional en calidad de ponente para la divulgación y retroalimentación de la información generada en la investigación</a:t>
            </a:r>
          </a:p>
        </p:txBody>
      </p:sp>
    </p:spTree>
    <p:extLst>
      <p:ext uri="{BB962C8B-B14F-4D97-AF65-F5344CB8AC3E}">
        <p14:creationId xmlns:p14="http://schemas.microsoft.com/office/powerpoint/2010/main" val="199162841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xmlns:p14="http://schemas.microsoft.com/office/powerpoint/2010/mai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chor="ctr"/>
          <a:lstStyle/>
          <a:p>
            <a:pPr algn="ctr"/>
            <a:r>
              <a:rPr lang="es-CO" dirty="0"/>
              <a:t>GRACIAS</a:t>
            </a:r>
            <a:endParaRPr lang="es-ES"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714" y="5919047"/>
            <a:ext cx="571534" cy="804381"/>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6248" y="5919047"/>
            <a:ext cx="583246" cy="803685"/>
          </a:xfrm>
          <a:prstGeom prst="rect">
            <a:avLst/>
          </a:prstGeom>
        </p:spPr>
      </p:pic>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26495" y="5919047"/>
            <a:ext cx="803685" cy="803685"/>
          </a:xfrm>
          <a:prstGeom prst="rect">
            <a:avLst/>
          </a:prstGeom>
        </p:spPr>
      </p:pic>
    </p:spTree>
    <p:extLst>
      <p:ext uri="{BB962C8B-B14F-4D97-AF65-F5344CB8AC3E}">
        <p14:creationId xmlns:p14="http://schemas.microsoft.com/office/powerpoint/2010/main" val="2448903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4595577" y="858054"/>
            <a:ext cx="2133020" cy="400110"/>
          </a:xfrm>
          <a:prstGeom prst="rect">
            <a:avLst/>
          </a:prstGeom>
        </p:spPr>
        <p:txBody>
          <a:bodyPr wrap="none">
            <a:spAutoFit/>
          </a:bodyPr>
          <a:lstStyle/>
          <a:p>
            <a:r>
              <a:rPr lang="es-CO" sz="2000" b="1" dirty="0"/>
              <a:t>Ecología Industrial</a:t>
            </a:r>
            <a:endParaRPr lang="es-ES" sz="2000" b="1" dirty="0"/>
          </a:p>
        </p:txBody>
      </p:sp>
      <p:sp>
        <p:nvSpPr>
          <p:cNvPr id="10" name="Rectángulo 9"/>
          <p:cNvSpPr/>
          <p:nvPr/>
        </p:nvSpPr>
        <p:spPr>
          <a:xfrm>
            <a:off x="135649" y="1851619"/>
            <a:ext cx="5369860" cy="1938992"/>
          </a:xfrm>
          <a:prstGeom prst="rect">
            <a:avLst/>
          </a:prstGeom>
        </p:spPr>
        <p:txBody>
          <a:bodyPr wrap="square">
            <a:spAutoFit/>
          </a:bodyPr>
          <a:lstStyle/>
          <a:p>
            <a:pPr algn="just"/>
            <a:r>
              <a:rPr lang="es-CO" sz="2000" dirty="0">
                <a:latin typeface="Calibri" panose="020F0502020204030204" pitchFamily="34" charset="0"/>
                <a:ea typeface="Calibri" panose="020F0502020204030204" pitchFamily="34" charset="0"/>
                <a:cs typeface="Times New Roman" panose="02020603050405020304" pitchFamily="18" charset="0"/>
              </a:rPr>
              <a:t>“El </a:t>
            </a:r>
            <a:r>
              <a:rPr lang="es-CO" sz="2000" b="1" dirty="0">
                <a:latin typeface="Calibri" panose="020F0502020204030204" pitchFamily="34" charset="0"/>
                <a:ea typeface="Calibri" panose="020F0502020204030204" pitchFamily="34" charset="0"/>
                <a:cs typeface="Times New Roman" panose="02020603050405020304" pitchFamily="18" charset="0"/>
              </a:rPr>
              <a:t>estudio de los flujos de materiales y energía en las actividades industriales y de consumo</a:t>
            </a:r>
            <a:r>
              <a:rPr lang="es-CO" sz="2000" dirty="0">
                <a:latin typeface="Calibri" panose="020F0502020204030204" pitchFamily="34" charset="0"/>
                <a:ea typeface="Calibri" panose="020F0502020204030204" pitchFamily="34" charset="0"/>
                <a:cs typeface="Times New Roman" panose="02020603050405020304" pitchFamily="18" charset="0"/>
              </a:rPr>
              <a:t>, el </a:t>
            </a:r>
            <a:r>
              <a:rPr lang="es-CO" sz="2000" b="1" dirty="0">
                <a:latin typeface="Calibri" panose="020F0502020204030204" pitchFamily="34" charset="0"/>
                <a:ea typeface="Calibri" panose="020F0502020204030204" pitchFamily="34" charset="0"/>
                <a:cs typeface="Times New Roman" panose="02020603050405020304" pitchFamily="18" charset="0"/>
              </a:rPr>
              <a:t>efecto de esos flujos en el ambiente </a:t>
            </a:r>
            <a:r>
              <a:rPr lang="es-CO" sz="2000" dirty="0">
                <a:latin typeface="Calibri" panose="020F0502020204030204" pitchFamily="34" charset="0"/>
                <a:ea typeface="Calibri" panose="020F0502020204030204" pitchFamily="34" charset="0"/>
                <a:cs typeface="Times New Roman" panose="02020603050405020304" pitchFamily="18" charset="0"/>
              </a:rPr>
              <a:t>y la influencia de los factores económicos, políticos, legales y sociales sobre el flujo, uso y transformación de los recursos” (White, 1994). </a:t>
            </a:r>
            <a:endParaRPr lang="es-ES" sz="2000" dirty="0"/>
          </a:p>
        </p:txBody>
      </p:sp>
      <p:sp>
        <p:nvSpPr>
          <p:cNvPr id="13" name="Rectángulo 12"/>
          <p:cNvSpPr/>
          <p:nvPr/>
        </p:nvSpPr>
        <p:spPr>
          <a:xfrm>
            <a:off x="5831913" y="1851619"/>
            <a:ext cx="6096000" cy="1015663"/>
          </a:xfrm>
          <a:prstGeom prst="rect">
            <a:avLst/>
          </a:prstGeom>
        </p:spPr>
        <p:txBody>
          <a:bodyPr>
            <a:spAutoFit/>
          </a:bodyPr>
          <a:lstStyle/>
          <a:p>
            <a:pPr algn="just"/>
            <a:r>
              <a:rPr lang="es-CO" sz="2000" dirty="0"/>
              <a:t>Analizar las interrelaciones de los sistemas </a:t>
            </a:r>
            <a:r>
              <a:rPr lang="es-CO" sz="2000"/>
              <a:t>industriales  </a:t>
            </a:r>
            <a:r>
              <a:rPr lang="es-CO" sz="2000" dirty="0"/>
              <a:t>con sus </a:t>
            </a:r>
            <a:r>
              <a:rPr lang="es-CO" sz="2000"/>
              <a:t>entornos basándose </a:t>
            </a:r>
            <a:r>
              <a:rPr lang="es-CO" sz="2000" dirty="0"/>
              <a:t>en el concepto de</a:t>
            </a:r>
            <a:r>
              <a:rPr lang="es-CO" sz="2000" b="1" dirty="0"/>
              <a:t> “ecosistema industrial” </a:t>
            </a:r>
            <a:r>
              <a:rPr lang="en-US" sz="2000" b="1" dirty="0"/>
              <a:t>(Seager &amp;</a:t>
            </a:r>
            <a:r>
              <a:rPr lang="en-US" sz="2000" b="1" dirty="0" err="1"/>
              <a:t>Theis</a:t>
            </a:r>
            <a:r>
              <a:rPr lang="en-US" sz="2000" b="1" dirty="0"/>
              <a:t>, 2002)</a:t>
            </a:r>
            <a:endParaRPr lang="es-ES" sz="2000" dirty="0"/>
          </a:p>
        </p:txBody>
      </p:sp>
      <p:sp>
        <p:nvSpPr>
          <p:cNvPr id="8" name="Título 1"/>
          <p:cNvSpPr>
            <a:spLocks noGrp="1"/>
          </p:cNvSpPr>
          <p:nvPr>
            <p:ph type="title"/>
          </p:nvPr>
        </p:nvSpPr>
        <p:spPr>
          <a:xfrm>
            <a:off x="1" y="4746"/>
            <a:ext cx="12192000" cy="853308"/>
          </a:xfrm>
          <a:solidFill>
            <a:schemeClr val="tx2">
              <a:lumMod val="75000"/>
            </a:schemeClr>
          </a:solidFill>
          <a:ln/>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a:normAutofit/>
          </a:bodyPr>
          <a:lstStyle/>
          <a:p>
            <a:pPr algn="ctr"/>
            <a:r>
              <a:rPr lang="es-CO" dirty="0"/>
              <a:t>MARCO TEÓRICO</a:t>
            </a:r>
            <a:endParaRPr lang="es-ES" dirty="0"/>
          </a:p>
        </p:txBody>
      </p:sp>
      <p:sp>
        <p:nvSpPr>
          <p:cNvPr id="11" name="CuadroTexto 10"/>
          <p:cNvSpPr txBox="1"/>
          <p:nvPr/>
        </p:nvSpPr>
        <p:spPr>
          <a:xfrm>
            <a:off x="135649" y="1316032"/>
            <a:ext cx="5369860" cy="369332"/>
          </a:xfrm>
          <a:prstGeom prst="rect">
            <a:avLst/>
          </a:prstGeom>
          <a:noFill/>
        </p:spPr>
        <p:txBody>
          <a:bodyPr wrap="square" rtlCol="0">
            <a:spAutoFit/>
          </a:bodyPr>
          <a:lstStyle/>
          <a:p>
            <a:r>
              <a:rPr lang="es-CO" b="1" dirty="0"/>
              <a:t>¿Qué es?</a:t>
            </a:r>
            <a:endParaRPr lang="es-ES" b="1" dirty="0"/>
          </a:p>
        </p:txBody>
      </p:sp>
      <p:sp>
        <p:nvSpPr>
          <p:cNvPr id="12" name="CuadroTexto 11"/>
          <p:cNvSpPr txBox="1"/>
          <p:nvPr/>
        </p:nvSpPr>
        <p:spPr>
          <a:xfrm>
            <a:off x="5831913" y="1316032"/>
            <a:ext cx="5369860" cy="369332"/>
          </a:xfrm>
          <a:prstGeom prst="rect">
            <a:avLst/>
          </a:prstGeom>
          <a:noFill/>
        </p:spPr>
        <p:txBody>
          <a:bodyPr wrap="square" rtlCol="0">
            <a:spAutoFit/>
          </a:bodyPr>
          <a:lstStyle/>
          <a:p>
            <a:r>
              <a:rPr lang="es-CO" b="1" dirty="0"/>
              <a:t>Objetivo</a:t>
            </a:r>
            <a:endParaRPr lang="es-ES" b="1" dirty="0"/>
          </a:p>
        </p:txBody>
      </p:sp>
      <p:graphicFrame>
        <p:nvGraphicFramePr>
          <p:cNvPr id="15" name="Diagrama 14"/>
          <p:cNvGraphicFramePr/>
          <p:nvPr>
            <p:extLst/>
          </p:nvPr>
        </p:nvGraphicFramePr>
        <p:xfrm>
          <a:off x="285617" y="4051555"/>
          <a:ext cx="11432540" cy="26620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5890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4593771" y="1210668"/>
            <a:ext cx="2133020" cy="400110"/>
          </a:xfrm>
          <a:prstGeom prst="rect">
            <a:avLst/>
          </a:prstGeom>
        </p:spPr>
        <p:txBody>
          <a:bodyPr wrap="none">
            <a:spAutoFit/>
          </a:bodyPr>
          <a:lstStyle/>
          <a:p>
            <a:r>
              <a:rPr lang="es-CO" sz="2000" b="1" dirty="0"/>
              <a:t>Ecología Industrial</a:t>
            </a:r>
            <a:endParaRPr lang="es-ES" sz="2000" b="1" dirty="0"/>
          </a:p>
        </p:txBody>
      </p:sp>
      <p:sp>
        <p:nvSpPr>
          <p:cNvPr id="11" name="Rectángulo 10"/>
          <p:cNvSpPr/>
          <p:nvPr/>
        </p:nvSpPr>
        <p:spPr>
          <a:xfrm>
            <a:off x="121024" y="1752986"/>
            <a:ext cx="11954435" cy="1015663"/>
          </a:xfrm>
          <a:prstGeom prst="rect">
            <a:avLst/>
          </a:prstGeom>
        </p:spPr>
        <p:txBody>
          <a:bodyPr wrap="square">
            <a:spAutoFit/>
          </a:bodyPr>
          <a:lstStyle/>
          <a:p>
            <a:pPr algn="just"/>
            <a:r>
              <a:rPr lang="es-CO" sz="2000" dirty="0">
                <a:latin typeface="Calibri" panose="020F0502020204030204" pitchFamily="34" charset="0"/>
                <a:ea typeface="Calibri" panose="020F0502020204030204" pitchFamily="34" charset="0"/>
                <a:cs typeface="Times New Roman" panose="02020603050405020304" pitchFamily="18" charset="0"/>
              </a:rPr>
              <a:t>Herramienta que puede proporcionar soluciones a través de la optimización del uso de materiales y energía en los productos y procesos del sector industrial mediante la imitación sistemática de los sistemas naturales en la industria (Qu et al, 2014).</a:t>
            </a:r>
            <a:endParaRPr lang="es-ES" sz="2000" dirty="0"/>
          </a:p>
        </p:txBody>
      </p:sp>
      <p:sp>
        <p:nvSpPr>
          <p:cNvPr id="14" name="Rectángulo 13"/>
          <p:cNvSpPr/>
          <p:nvPr/>
        </p:nvSpPr>
        <p:spPr>
          <a:xfrm>
            <a:off x="10369898" y="6429562"/>
            <a:ext cx="1879874" cy="369332"/>
          </a:xfrm>
          <a:prstGeom prst="rect">
            <a:avLst/>
          </a:prstGeom>
        </p:spPr>
        <p:txBody>
          <a:bodyPr wrap="none">
            <a:spAutoFit/>
          </a:bodyPr>
          <a:lstStyle/>
          <a:p>
            <a:r>
              <a:rPr lang="es-CO" dirty="0">
                <a:latin typeface="Calibri" panose="020F0502020204030204" pitchFamily="34" charset="0"/>
                <a:ea typeface="Calibri" panose="020F0502020204030204" pitchFamily="34" charset="0"/>
                <a:cs typeface="Times New Roman" panose="02020603050405020304" pitchFamily="18" charset="0"/>
              </a:rPr>
              <a:t>(Ayres et al, 2002)</a:t>
            </a:r>
            <a:endParaRPr lang="es-ES" dirty="0"/>
          </a:p>
        </p:txBody>
      </p:sp>
      <p:sp>
        <p:nvSpPr>
          <p:cNvPr id="3" name="Botón de acción: Hacia atrás o Anterior 2">
            <a:hlinkClick r:id="rId3" action="ppaction://hlinksldjump" highlightClick="1"/>
          </p:cNvPr>
          <p:cNvSpPr/>
          <p:nvPr/>
        </p:nvSpPr>
        <p:spPr>
          <a:xfrm>
            <a:off x="11741426" y="6162261"/>
            <a:ext cx="334033" cy="267301"/>
          </a:xfrm>
          <a:prstGeom prst="actionButtonBackPrevious">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ES"/>
          </a:p>
        </p:txBody>
      </p:sp>
      <p:sp>
        <p:nvSpPr>
          <p:cNvPr id="9" name="Título 1"/>
          <p:cNvSpPr>
            <a:spLocks noGrp="1"/>
          </p:cNvSpPr>
          <p:nvPr>
            <p:ph type="title"/>
          </p:nvPr>
        </p:nvSpPr>
        <p:spPr>
          <a:xfrm>
            <a:off x="1" y="4746"/>
            <a:ext cx="12192000" cy="853308"/>
          </a:xfrm>
          <a:solidFill>
            <a:schemeClr val="tx2">
              <a:lumMod val="75000"/>
            </a:schemeClr>
          </a:solidFill>
          <a:ln/>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a:normAutofit/>
          </a:bodyPr>
          <a:lstStyle/>
          <a:p>
            <a:pPr algn="ctr"/>
            <a:r>
              <a:rPr lang="es-CO" dirty="0"/>
              <a:t>MARCO TEÓRICO</a:t>
            </a:r>
            <a:endParaRPr lang="es-ES" dirty="0"/>
          </a:p>
        </p:txBody>
      </p:sp>
      <p:pic>
        <p:nvPicPr>
          <p:cNvPr id="10" name="Imagen 9"/>
          <p:cNvPicPr/>
          <p:nvPr/>
        </p:nvPicPr>
        <p:blipFill>
          <a:blip r:embed="rId4"/>
          <a:stretch>
            <a:fillRect/>
          </a:stretch>
        </p:blipFill>
        <p:spPr>
          <a:xfrm>
            <a:off x="3579496" y="2505710"/>
            <a:ext cx="5758468" cy="4293184"/>
          </a:xfrm>
          <a:prstGeom prst="rect">
            <a:avLst/>
          </a:prstGeom>
        </p:spPr>
      </p:pic>
    </p:spTree>
    <p:extLst>
      <p:ext uri="{BB962C8B-B14F-4D97-AF65-F5344CB8AC3E}">
        <p14:creationId xmlns:p14="http://schemas.microsoft.com/office/powerpoint/2010/main" val="2144238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943121" y="1196251"/>
            <a:ext cx="2305759" cy="400110"/>
          </a:xfrm>
          <a:prstGeom prst="rect">
            <a:avLst/>
          </a:prstGeom>
        </p:spPr>
        <p:txBody>
          <a:bodyPr wrap="none">
            <a:spAutoFit/>
          </a:bodyPr>
          <a:lstStyle/>
          <a:p>
            <a:pPr algn="just"/>
            <a:r>
              <a:rPr lang="es-CO" sz="2000" b="1" dirty="0">
                <a:latin typeface="Calibri" panose="020F0502020204030204" pitchFamily="34" charset="0"/>
                <a:ea typeface="Calibri" panose="020F0502020204030204" pitchFamily="34" charset="0"/>
                <a:cs typeface="Times New Roman" panose="02020603050405020304" pitchFamily="18" charset="0"/>
              </a:rPr>
              <a:t>Simbiosis industrial </a:t>
            </a:r>
            <a:endParaRPr lang="es-ES" sz="2000" dirty="0"/>
          </a:p>
        </p:txBody>
      </p:sp>
      <p:sp>
        <p:nvSpPr>
          <p:cNvPr id="6" name="Rectángulo 5"/>
          <p:cNvSpPr/>
          <p:nvPr/>
        </p:nvSpPr>
        <p:spPr>
          <a:xfrm>
            <a:off x="504264" y="2135783"/>
            <a:ext cx="6078071" cy="2246769"/>
          </a:xfrm>
          <a:prstGeom prst="rect">
            <a:avLst/>
          </a:prstGeom>
        </p:spPr>
        <p:txBody>
          <a:bodyPr wrap="square">
            <a:spAutoFit/>
          </a:bodyPr>
          <a:lstStyle/>
          <a:p>
            <a:pPr algn="just"/>
            <a:r>
              <a:rPr lang="es-CO" sz="2000" b="1" dirty="0">
                <a:latin typeface="Calibri" panose="020F0502020204030204" pitchFamily="34" charset="0"/>
                <a:ea typeface="Calibri" panose="020F0502020204030204" pitchFamily="34" charset="0"/>
                <a:cs typeface="Times New Roman" panose="02020603050405020304" pitchFamily="18" charset="0"/>
              </a:rPr>
              <a:t>¿Qué es?</a:t>
            </a:r>
          </a:p>
          <a:p>
            <a:pPr algn="just"/>
            <a:r>
              <a:rPr lang="es-CO" sz="2000" dirty="0">
                <a:latin typeface="Calibri" panose="020F0502020204030204" pitchFamily="34" charset="0"/>
                <a:ea typeface="Calibri" panose="020F0502020204030204" pitchFamily="34" charset="0"/>
                <a:cs typeface="Times New Roman" panose="02020603050405020304" pitchFamily="18" charset="0"/>
              </a:rPr>
              <a:t>Integración industrial a través del intercambio físico de materiales, energía, agua o subproductos. La claves para el logro de la simbiosis industrial son la colaboración y las posibilidades de sinergia entre las empresas determinadas por la proximidad geográfica </a:t>
            </a:r>
            <a:r>
              <a:rPr lang="es-CO" sz="2000" b="1" dirty="0">
                <a:latin typeface="Calibri" panose="020F0502020204030204" pitchFamily="34" charset="0"/>
                <a:ea typeface="Calibri" panose="020F0502020204030204" pitchFamily="34" charset="0"/>
                <a:cs typeface="Times New Roman" panose="02020603050405020304" pitchFamily="18" charset="0"/>
              </a:rPr>
              <a:t>(</a:t>
            </a:r>
            <a:r>
              <a:rPr lang="es-CO" sz="2000" b="1" dirty="0" err="1">
                <a:latin typeface="Calibri" panose="020F0502020204030204" pitchFamily="34" charset="0"/>
                <a:ea typeface="Calibri" panose="020F0502020204030204" pitchFamily="34" charset="0"/>
                <a:cs typeface="Times New Roman" panose="02020603050405020304" pitchFamily="18" charset="0"/>
              </a:rPr>
              <a:t>Chertow</a:t>
            </a:r>
            <a:r>
              <a:rPr lang="es-CO" sz="2000" b="1" dirty="0">
                <a:latin typeface="Calibri" panose="020F0502020204030204" pitchFamily="34" charset="0"/>
                <a:ea typeface="Calibri" panose="020F0502020204030204" pitchFamily="34" charset="0"/>
                <a:cs typeface="Times New Roman" panose="02020603050405020304" pitchFamily="18" charset="0"/>
              </a:rPr>
              <a:t>, 2000, </a:t>
            </a:r>
            <a:r>
              <a:rPr lang="es-CO" sz="2000" b="1" dirty="0" err="1">
                <a:latin typeface="Calibri" panose="020F0502020204030204" pitchFamily="34" charset="0"/>
                <a:ea typeface="Calibri" panose="020F0502020204030204" pitchFamily="34" charset="0"/>
                <a:cs typeface="Times New Roman" panose="02020603050405020304" pitchFamily="18" charset="0"/>
              </a:rPr>
              <a:t>Chertow</a:t>
            </a:r>
            <a:r>
              <a:rPr lang="es-CO" sz="2000" b="1" dirty="0">
                <a:latin typeface="Calibri" panose="020F0502020204030204" pitchFamily="34" charset="0"/>
                <a:ea typeface="Calibri" panose="020F0502020204030204" pitchFamily="34" charset="0"/>
                <a:cs typeface="Times New Roman" panose="02020603050405020304" pitchFamily="18" charset="0"/>
              </a:rPr>
              <a:t> et al 2008; </a:t>
            </a:r>
            <a:r>
              <a:rPr lang="es-ES" sz="2000" b="1" dirty="0" err="1">
                <a:latin typeface="Calibri" panose="020F0502020204030204" pitchFamily="34" charset="0"/>
                <a:cs typeface="Times New Roman" panose="02020603050405020304" pitchFamily="18" charset="0"/>
              </a:rPr>
              <a:t>Fraccascia</a:t>
            </a:r>
            <a:r>
              <a:rPr lang="es-ES" sz="2000" b="1" dirty="0">
                <a:latin typeface="Calibri" panose="020F0502020204030204" pitchFamily="34" charset="0"/>
                <a:cs typeface="Times New Roman" panose="02020603050405020304" pitchFamily="18" charset="0"/>
              </a:rPr>
              <a:t> et al, 2017</a:t>
            </a:r>
            <a:r>
              <a:rPr lang="es-CO" sz="2000" b="1" dirty="0">
                <a:latin typeface="Calibri" panose="020F0502020204030204" pitchFamily="34" charset="0"/>
                <a:ea typeface="Calibri" panose="020F0502020204030204" pitchFamily="34" charset="0"/>
                <a:cs typeface="Times New Roman" panose="02020603050405020304" pitchFamily="18" charset="0"/>
              </a:rPr>
              <a:t>)</a:t>
            </a:r>
            <a:endParaRPr lang="es-ES" sz="2000" b="1" dirty="0"/>
          </a:p>
        </p:txBody>
      </p:sp>
      <p:sp>
        <p:nvSpPr>
          <p:cNvPr id="7" name="CuadroTexto 6"/>
          <p:cNvSpPr txBox="1"/>
          <p:nvPr/>
        </p:nvSpPr>
        <p:spPr>
          <a:xfrm>
            <a:off x="484095" y="4614197"/>
            <a:ext cx="6078070" cy="1323439"/>
          </a:xfrm>
          <a:prstGeom prst="rect">
            <a:avLst/>
          </a:prstGeom>
          <a:noFill/>
        </p:spPr>
        <p:txBody>
          <a:bodyPr wrap="square" rtlCol="0">
            <a:spAutoFit/>
          </a:bodyPr>
          <a:lstStyle/>
          <a:p>
            <a:pPr algn="ctr"/>
            <a:r>
              <a:rPr lang="es-CO" sz="2000" b="1" dirty="0"/>
              <a:t>Objetivo</a:t>
            </a:r>
          </a:p>
          <a:p>
            <a:pPr algn="just"/>
            <a:r>
              <a:rPr lang="es-CO" sz="2000" dirty="0"/>
              <a:t>Solucionar el daño ambiental y al mismo tiempo promover el desarrollo industrial y económico y el beneficio social </a:t>
            </a:r>
            <a:r>
              <a:rPr lang="es-CO" sz="2000" b="1" dirty="0"/>
              <a:t>(</a:t>
            </a:r>
            <a:r>
              <a:rPr lang="es-CO" sz="2000" b="1" dirty="0" err="1"/>
              <a:t>Bechara</a:t>
            </a:r>
            <a:r>
              <a:rPr lang="es-CO" sz="2000" b="1" dirty="0"/>
              <a:t> &amp; </a:t>
            </a:r>
            <a:r>
              <a:rPr lang="es-CO" sz="2000" b="1" dirty="0" err="1"/>
              <a:t>Magrini</a:t>
            </a:r>
            <a:r>
              <a:rPr lang="es-CO" sz="2000" b="1" dirty="0"/>
              <a:t>, 2009)</a:t>
            </a:r>
            <a:endParaRPr lang="es-ES" sz="2000" b="1" dirty="0"/>
          </a:p>
        </p:txBody>
      </p:sp>
      <p:pic>
        <p:nvPicPr>
          <p:cNvPr id="9" name="Imagen 8"/>
          <p:cNvPicPr>
            <a:picLocks noChangeAspect="1"/>
          </p:cNvPicPr>
          <p:nvPr/>
        </p:nvPicPr>
        <p:blipFill rotWithShape="1">
          <a:blip r:embed="rId3">
            <a:extLst>
              <a:ext uri="{28A0092B-C50C-407E-A947-70E740481C1C}">
                <a14:useLocalDpi xmlns:a14="http://schemas.microsoft.com/office/drawing/2010/main" val="0"/>
              </a:ext>
            </a:extLst>
          </a:blip>
          <a:srcRect t="1186" r="1942" b="2216"/>
          <a:stretch/>
        </p:blipFill>
        <p:spPr>
          <a:xfrm>
            <a:off x="6520196" y="2152275"/>
            <a:ext cx="5541008" cy="3508005"/>
          </a:xfrm>
          <a:prstGeom prst="rect">
            <a:avLst/>
          </a:prstGeom>
        </p:spPr>
      </p:pic>
      <p:sp>
        <p:nvSpPr>
          <p:cNvPr id="8" name="Botón de acción: Hacia atrás o Anterior 7">
            <a:hlinkClick r:id="rId4" action="ppaction://hlinksldjump" highlightClick="1"/>
          </p:cNvPr>
          <p:cNvSpPr/>
          <p:nvPr/>
        </p:nvSpPr>
        <p:spPr>
          <a:xfrm>
            <a:off x="11741426" y="6162261"/>
            <a:ext cx="334033" cy="267301"/>
          </a:xfrm>
          <a:prstGeom prst="actionButtonBackPrevious">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ES"/>
          </a:p>
        </p:txBody>
      </p:sp>
      <p:sp>
        <p:nvSpPr>
          <p:cNvPr id="10" name="Título 1"/>
          <p:cNvSpPr>
            <a:spLocks noGrp="1"/>
          </p:cNvSpPr>
          <p:nvPr>
            <p:ph type="title"/>
          </p:nvPr>
        </p:nvSpPr>
        <p:spPr>
          <a:xfrm>
            <a:off x="1" y="4746"/>
            <a:ext cx="12192000" cy="853308"/>
          </a:xfrm>
          <a:solidFill>
            <a:schemeClr val="tx2">
              <a:lumMod val="75000"/>
            </a:schemeClr>
          </a:solidFill>
          <a:ln/>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a:normAutofit/>
          </a:bodyPr>
          <a:lstStyle/>
          <a:p>
            <a:pPr algn="ctr"/>
            <a:r>
              <a:rPr lang="es-CO" dirty="0"/>
              <a:t>MARCO TEÓRICO</a:t>
            </a:r>
            <a:endParaRPr lang="es-ES" dirty="0"/>
          </a:p>
        </p:txBody>
      </p:sp>
    </p:spTree>
    <p:extLst>
      <p:ext uri="{BB962C8B-B14F-4D97-AF65-F5344CB8AC3E}">
        <p14:creationId xmlns:p14="http://schemas.microsoft.com/office/powerpoint/2010/main" val="3838033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 y="4746"/>
            <a:ext cx="12192000" cy="853308"/>
          </a:xfrm>
          <a:solidFill>
            <a:schemeClr val="tx2">
              <a:lumMod val="75000"/>
            </a:schemeClr>
          </a:solidFill>
          <a:ln/>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a:normAutofit/>
          </a:bodyPr>
          <a:lstStyle/>
          <a:p>
            <a:pPr algn="ctr"/>
            <a:r>
              <a:rPr lang="es-CO" dirty="0"/>
              <a:t>METODOLOGÍA</a:t>
            </a:r>
            <a:endParaRPr lang="es-ES" dirty="0"/>
          </a:p>
        </p:txBody>
      </p:sp>
      <p:sp>
        <p:nvSpPr>
          <p:cNvPr id="7" name="CuadroTexto 6"/>
          <p:cNvSpPr txBox="1"/>
          <p:nvPr/>
        </p:nvSpPr>
        <p:spPr>
          <a:xfrm>
            <a:off x="222677" y="941331"/>
            <a:ext cx="11969323" cy="646331"/>
          </a:xfrm>
          <a:prstGeom prst="rect">
            <a:avLst/>
          </a:prstGeom>
          <a:noFill/>
        </p:spPr>
        <p:txBody>
          <a:bodyPr wrap="square" rtlCol="0">
            <a:spAutoFit/>
          </a:bodyPr>
          <a:lstStyle/>
          <a:p>
            <a:pPr algn="ctr"/>
            <a:r>
              <a:rPr lang="es-ES_tradnl" b="1" dirty="0">
                <a:ea typeface="MS Mincho" panose="02020609040205080304" pitchFamily="49" charset="-128"/>
                <a:cs typeface="Times New Roman" panose="02020603050405020304" pitchFamily="18" charset="0"/>
              </a:rPr>
              <a:t>O.E. 1 Identificar las características propias del actual modelo de operación, a nivel ambiental, social y económico utilizado en el  área industrial</a:t>
            </a:r>
            <a:endParaRPr lang="es-ES" b="1" dirty="0"/>
          </a:p>
        </p:txBody>
      </p:sp>
      <p:graphicFrame>
        <p:nvGraphicFramePr>
          <p:cNvPr id="5" name="Tabla 4"/>
          <p:cNvGraphicFramePr>
            <a:graphicFrameLocks noGrp="1"/>
          </p:cNvGraphicFramePr>
          <p:nvPr>
            <p:extLst>
              <p:ext uri="{D42A27DB-BD31-4B8C-83A1-F6EECF244321}">
                <p14:modId xmlns:p14="http://schemas.microsoft.com/office/powerpoint/2010/main" val="74137981"/>
              </p:ext>
            </p:extLst>
          </p:nvPr>
        </p:nvGraphicFramePr>
        <p:xfrm>
          <a:off x="668738" y="1828800"/>
          <a:ext cx="11077200" cy="3383280"/>
        </p:xfrm>
        <a:graphic>
          <a:graphicData uri="http://schemas.openxmlformats.org/drawingml/2006/table">
            <a:tbl>
              <a:tblPr firstRow="1" bandRow="1">
                <a:tableStyleId>{5C22544A-7EE6-4342-B048-85BDC9FD1C3A}</a:tableStyleId>
              </a:tblPr>
              <a:tblGrid>
                <a:gridCol w="2160078">
                  <a:extLst>
                    <a:ext uri="{9D8B030D-6E8A-4147-A177-3AD203B41FA5}">
                      <a16:colId xmlns:a16="http://schemas.microsoft.com/office/drawing/2014/main" val="20000"/>
                    </a:ext>
                  </a:extLst>
                </a:gridCol>
                <a:gridCol w="2765827">
                  <a:extLst>
                    <a:ext uri="{9D8B030D-6E8A-4147-A177-3AD203B41FA5}">
                      <a16:colId xmlns:a16="http://schemas.microsoft.com/office/drawing/2014/main" val="20001"/>
                    </a:ext>
                  </a:extLst>
                </a:gridCol>
                <a:gridCol w="1831140">
                  <a:extLst>
                    <a:ext uri="{9D8B030D-6E8A-4147-A177-3AD203B41FA5}">
                      <a16:colId xmlns:a16="http://schemas.microsoft.com/office/drawing/2014/main" val="20002"/>
                    </a:ext>
                  </a:extLst>
                </a:gridCol>
                <a:gridCol w="1943143">
                  <a:extLst>
                    <a:ext uri="{9D8B030D-6E8A-4147-A177-3AD203B41FA5}">
                      <a16:colId xmlns:a16="http://schemas.microsoft.com/office/drawing/2014/main" val="20004"/>
                    </a:ext>
                  </a:extLst>
                </a:gridCol>
                <a:gridCol w="2377012">
                  <a:extLst>
                    <a:ext uri="{9D8B030D-6E8A-4147-A177-3AD203B41FA5}">
                      <a16:colId xmlns:a16="http://schemas.microsoft.com/office/drawing/2014/main" val="20005"/>
                    </a:ext>
                  </a:extLst>
                </a:gridCol>
              </a:tblGrid>
              <a:tr h="354811">
                <a:tc>
                  <a:txBody>
                    <a:bodyPr/>
                    <a:lstStyle/>
                    <a:p>
                      <a:pPr algn="ctr"/>
                      <a:r>
                        <a:rPr lang="es-CO" dirty="0">
                          <a:solidFill>
                            <a:schemeClr val="tx1"/>
                          </a:solidFill>
                        </a:rPr>
                        <a:t>ACTIVIDAD</a:t>
                      </a:r>
                      <a:endParaRPr lang="es-ES"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dirty="0">
                          <a:solidFill>
                            <a:schemeClr val="tx1"/>
                          </a:solidFill>
                        </a:rPr>
                        <a:t>OBJETIVO</a:t>
                      </a:r>
                      <a:endParaRPr lang="es-ES" dirty="0">
                        <a:solidFill>
                          <a:schemeClr val="tx1"/>
                        </a:solidFill>
                      </a:endParaRPr>
                    </a:p>
                  </a:txBody>
                  <a:tcPr/>
                </a:tc>
                <a:tc>
                  <a:txBody>
                    <a:bodyPr/>
                    <a:lstStyle/>
                    <a:p>
                      <a:pPr algn="ctr"/>
                      <a:r>
                        <a:rPr lang="es-CO" dirty="0">
                          <a:solidFill>
                            <a:schemeClr val="tx1"/>
                          </a:solidFill>
                        </a:rPr>
                        <a:t>DIRIGIDO</a:t>
                      </a:r>
                      <a:r>
                        <a:rPr lang="es-CO" baseline="0" dirty="0">
                          <a:solidFill>
                            <a:schemeClr val="tx1"/>
                          </a:solidFill>
                        </a:rPr>
                        <a:t> A</a:t>
                      </a:r>
                      <a:endParaRPr lang="es-ES" dirty="0">
                        <a:solidFill>
                          <a:schemeClr val="tx1"/>
                        </a:solidFill>
                      </a:endParaRPr>
                    </a:p>
                  </a:txBody>
                  <a:tcPr/>
                </a:tc>
                <a:tc>
                  <a:txBody>
                    <a:bodyPr/>
                    <a:lstStyle/>
                    <a:p>
                      <a:pPr algn="ctr"/>
                      <a:r>
                        <a:rPr lang="es-CO" dirty="0">
                          <a:solidFill>
                            <a:schemeClr val="tx1"/>
                          </a:solidFill>
                        </a:rPr>
                        <a:t>HERRAMIENTA</a:t>
                      </a:r>
                      <a:endParaRPr lang="es-ES" dirty="0">
                        <a:solidFill>
                          <a:schemeClr val="tx1"/>
                        </a:solidFill>
                      </a:endParaRPr>
                    </a:p>
                  </a:txBody>
                  <a:tcPr/>
                </a:tc>
                <a:tc>
                  <a:txBody>
                    <a:bodyPr/>
                    <a:lstStyle/>
                    <a:p>
                      <a:pPr algn="ctr"/>
                      <a:r>
                        <a:rPr lang="es-CO" dirty="0">
                          <a:solidFill>
                            <a:schemeClr val="tx1"/>
                          </a:solidFill>
                        </a:rPr>
                        <a:t>RESULTADO</a:t>
                      </a:r>
                      <a:endParaRPr lang="es-ES" dirty="0">
                        <a:solidFill>
                          <a:schemeClr val="tx1"/>
                        </a:solidFill>
                      </a:endParaRPr>
                    </a:p>
                  </a:txBody>
                  <a:tcPr/>
                </a:tc>
                <a:extLst>
                  <a:ext uri="{0D108BD9-81ED-4DB2-BD59-A6C34878D82A}">
                    <a16:rowId xmlns:a16="http://schemas.microsoft.com/office/drawing/2014/main" val="10000"/>
                  </a:ext>
                </a:extLst>
              </a:tr>
              <a:tr h="20666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b="1" dirty="0">
                          <a:solidFill>
                            <a:schemeClr val="tx1"/>
                          </a:solidFill>
                        </a:rPr>
                        <a:t>Identificar las partes involucradas en la situación problemática generada por las Áreas Industriales (A.I)</a:t>
                      </a:r>
                      <a:endParaRPr lang="es-ES" b="1" dirty="0">
                        <a:solidFill>
                          <a:schemeClr val="tx1"/>
                        </a:solidFill>
                      </a:endParaRPr>
                    </a:p>
                    <a:p>
                      <a:pPr algn="just"/>
                      <a:endParaRPr lang="es-ES" dirty="0">
                        <a:solidFill>
                          <a:schemeClr val="tx1"/>
                        </a:solidFill>
                      </a:endParaRPr>
                    </a:p>
                  </a:txBody>
                  <a:tcPr anchor="ctr"/>
                </a:tc>
                <a:tc>
                  <a:txBody>
                    <a:bodyPr/>
                    <a:lstStyle/>
                    <a:p>
                      <a:pPr marL="285750" indent="-285750" algn="just">
                        <a:buFont typeface="Arial" panose="020B0604020202020204" pitchFamily="34" charset="0"/>
                        <a:buChar char="•"/>
                      </a:pPr>
                      <a:r>
                        <a:rPr lang="es-CO" sz="1600" dirty="0">
                          <a:solidFill>
                            <a:schemeClr val="tx1"/>
                          </a:solidFill>
                        </a:rPr>
                        <a:t>Identificar la situación problemática, </a:t>
                      </a:r>
                      <a:endParaRPr lang="es-CO" sz="1600" baseline="0" dirty="0">
                        <a:solidFill>
                          <a:schemeClr val="tx1"/>
                        </a:solidFill>
                      </a:endParaRPr>
                    </a:p>
                    <a:p>
                      <a:pPr marL="285750" indent="-285750" algn="just">
                        <a:buFont typeface="Arial" panose="020B0604020202020204" pitchFamily="34" charset="0"/>
                        <a:buChar char="•"/>
                      </a:pPr>
                      <a:r>
                        <a:rPr lang="es-CO" sz="1600" baseline="0" dirty="0">
                          <a:solidFill>
                            <a:schemeClr val="tx1"/>
                          </a:solidFill>
                        </a:rPr>
                        <a:t>Identificar los partes involucradas,</a:t>
                      </a:r>
                    </a:p>
                    <a:p>
                      <a:pPr marL="285750" indent="-285750" algn="just">
                        <a:buFont typeface="Arial" panose="020B0604020202020204" pitchFamily="34" charset="0"/>
                        <a:buChar char="•"/>
                      </a:pPr>
                      <a:r>
                        <a:rPr lang="es-CO" sz="1600" baseline="0" dirty="0">
                          <a:solidFill>
                            <a:schemeClr val="tx1"/>
                          </a:solidFill>
                        </a:rPr>
                        <a:t>Conocer los puntos de vista de las partes involucradas.</a:t>
                      </a:r>
                    </a:p>
                    <a:p>
                      <a:pPr marL="285750" indent="-285750" algn="just">
                        <a:buFont typeface="Arial" panose="020B0604020202020204" pitchFamily="34" charset="0"/>
                        <a:buChar char="•"/>
                      </a:pPr>
                      <a:r>
                        <a:rPr lang="es-CO" sz="1600" baseline="0" dirty="0">
                          <a:solidFill>
                            <a:schemeClr val="tx1"/>
                          </a:solidFill>
                        </a:rPr>
                        <a:t>Conocer la percepción que tienen los diferentes actores de las A.I</a:t>
                      </a:r>
                    </a:p>
                    <a:p>
                      <a:pPr marL="285750" indent="-285750" algn="just">
                        <a:buFont typeface="Arial" panose="020B0604020202020204" pitchFamily="34" charset="0"/>
                        <a:buChar char="•"/>
                      </a:pPr>
                      <a:r>
                        <a:rPr lang="es-CO" sz="1600" baseline="0" dirty="0">
                          <a:solidFill>
                            <a:schemeClr val="tx1"/>
                          </a:solidFill>
                        </a:rPr>
                        <a:t>Identificar el tipo de relaciones entre las industrias del A.I.</a:t>
                      </a:r>
                    </a:p>
                  </a:txBody>
                  <a:tcPr anchor="ctr"/>
                </a:tc>
                <a:tc>
                  <a:txBody>
                    <a:bodyPr/>
                    <a:lstStyle/>
                    <a:p>
                      <a:pPr algn="ctr"/>
                      <a:r>
                        <a:rPr lang="es-CO" sz="1600" baseline="0" dirty="0">
                          <a:solidFill>
                            <a:schemeClr val="tx1"/>
                          </a:solidFill>
                        </a:rPr>
                        <a:t>Partes involucradas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600" dirty="0">
                          <a:solidFill>
                            <a:schemeClr val="tx1"/>
                          </a:solidFill>
                        </a:rPr>
                        <a:t>Metodología</a:t>
                      </a:r>
                      <a:r>
                        <a:rPr lang="es-CO" sz="1600" baseline="0" dirty="0">
                          <a:solidFill>
                            <a:schemeClr val="tx1"/>
                          </a:solidFill>
                        </a:rPr>
                        <a:t> de </a:t>
                      </a:r>
                      <a:r>
                        <a:rPr lang="es-CO" sz="1600" baseline="0" dirty="0" err="1">
                          <a:solidFill>
                            <a:schemeClr val="tx1"/>
                          </a:solidFill>
                        </a:rPr>
                        <a:t>Checkland</a:t>
                      </a:r>
                      <a:endParaRPr lang="es-ES" sz="1600" dirty="0">
                        <a:solidFill>
                          <a:schemeClr val="tx1"/>
                        </a:solidFill>
                      </a:endParaRPr>
                    </a:p>
                    <a:p>
                      <a:pPr algn="ctr"/>
                      <a:endParaRPr lang="es-CO" sz="1600" dirty="0">
                        <a:solidFill>
                          <a:schemeClr val="tx1"/>
                        </a:solidFill>
                      </a:endParaRPr>
                    </a:p>
                    <a:p>
                      <a:pPr algn="ctr"/>
                      <a:r>
                        <a:rPr lang="es-CO" sz="1600" dirty="0">
                          <a:solidFill>
                            <a:schemeClr val="tx1"/>
                          </a:solidFill>
                        </a:rPr>
                        <a:t>Entrevistas</a:t>
                      </a:r>
                      <a:r>
                        <a:rPr lang="es-CO" sz="1600" baseline="0" dirty="0">
                          <a:solidFill>
                            <a:schemeClr val="tx1"/>
                          </a:solidFill>
                        </a:rPr>
                        <a:t> actores</a:t>
                      </a:r>
                    </a:p>
                    <a:p>
                      <a:pPr algn="just"/>
                      <a:endParaRPr lang="es-ES" sz="1600" dirty="0">
                        <a:solidFill>
                          <a:schemeClr val="tx1"/>
                        </a:solidFill>
                      </a:endParaRPr>
                    </a:p>
                  </a:txBody>
                  <a:tcPr anchor="ctr"/>
                </a:tc>
                <a:tc>
                  <a:txBody>
                    <a:bodyPr/>
                    <a:lstStyle/>
                    <a:p>
                      <a:pPr marL="0" indent="0" algn="just">
                        <a:buFont typeface="Arial" panose="020B0604020202020204" pitchFamily="34" charset="0"/>
                        <a:buNone/>
                      </a:pPr>
                      <a:r>
                        <a:rPr lang="es-CO" sz="1600" dirty="0">
                          <a:solidFill>
                            <a:schemeClr val="tx1"/>
                          </a:solidFill>
                        </a:rPr>
                        <a:t>Identificar</a:t>
                      </a:r>
                      <a:r>
                        <a:rPr lang="es-CO" sz="1600" baseline="0" dirty="0">
                          <a:solidFill>
                            <a:schemeClr val="tx1"/>
                          </a:solidFill>
                        </a:rPr>
                        <a:t> y definir el problema de investigación.</a:t>
                      </a:r>
                    </a:p>
                  </a:txBody>
                  <a:tcPr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8037706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 y="4746"/>
            <a:ext cx="12192000" cy="853308"/>
          </a:xfrm>
          <a:solidFill>
            <a:schemeClr val="tx2">
              <a:lumMod val="75000"/>
            </a:schemeClr>
          </a:solidFill>
          <a:ln/>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a:normAutofit/>
          </a:bodyPr>
          <a:lstStyle/>
          <a:p>
            <a:pPr algn="ctr"/>
            <a:r>
              <a:rPr lang="es-CO" dirty="0"/>
              <a:t>METODOLOGÍA</a:t>
            </a:r>
            <a:endParaRPr lang="es-ES" dirty="0"/>
          </a:p>
        </p:txBody>
      </p:sp>
      <p:sp>
        <p:nvSpPr>
          <p:cNvPr id="7" name="CuadroTexto 6"/>
          <p:cNvSpPr txBox="1"/>
          <p:nvPr/>
        </p:nvSpPr>
        <p:spPr>
          <a:xfrm>
            <a:off x="119269" y="941331"/>
            <a:ext cx="12197139" cy="646331"/>
          </a:xfrm>
          <a:prstGeom prst="rect">
            <a:avLst/>
          </a:prstGeom>
          <a:noFill/>
        </p:spPr>
        <p:txBody>
          <a:bodyPr wrap="square" rtlCol="0">
            <a:spAutoFit/>
          </a:bodyPr>
          <a:lstStyle/>
          <a:p>
            <a:pPr algn="ctr"/>
            <a:r>
              <a:rPr lang="es-ES_tradnl" b="1" dirty="0">
                <a:ea typeface="MS Mincho" panose="02020609040205080304" pitchFamily="49" charset="-128"/>
                <a:cs typeface="Times New Roman" panose="02020603050405020304" pitchFamily="18" charset="0"/>
              </a:rPr>
              <a:t>O.E. 1 Identificar las características propias del actual modelo de operación, a nivel ambiental, social y económico utilizado en el  área industrial</a:t>
            </a:r>
            <a:endParaRPr lang="es-ES" b="1" dirty="0"/>
          </a:p>
        </p:txBody>
      </p:sp>
      <p:graphicFrame>
        <p:nvGraphicFramePr>
          <p:cNvPr id="5" name="Tabla 4"/>
          <p:cNvGraphicFramePr>
            <a:graphicFrameLocks noGrp="1"/>
          </p:cNvGraphicFramePr>
          <p:nvPr>
            <p:extLst>
              <p:ext uri="{D42A27DB-BD31-4B8C-83A1-F6EECF244321}">
                <p14:modId xmlns:p14="http://schemas.microsoft.com/office/powerpoint/2010/main" val="1089807001"/>
              </p:ext>
            </p:extLst>
          </p:nvPr>
        </p:nvGraphicFramePr>
        <p:xfrm>
          <a:off x="557401" y="1670939"/>
          <a:ext cx="11077200" cy="5102426"/>
        </p:xfrm>
        <a:graphic>
          <a:graphicData uri="http://schemas.openxmlformats.org/drawingml/2006/table">
            <a:tbl>
              <a:tblPr firstRow="1" bandRow="1">
                <a:tableStyleId>{5C22544A-7EE6-4342-B048-85BDC9FD1C3A}</a:tableStyleId>
              </a:tblPr>
              <a:tblGrid>
                <a:gridCol w="2176684">
                  <a:extLst>
                    <a:ext uri="{9D8B030D-6E8A-4147-A177-3AD203B41FA5}">
                      <a16:colId xmlns:a16="http://schemas.microsoft.com/office/drawing/2014/main" val="20000"/>
                    </a:ext>
                  </a:extLst>
                </a:gridCol>
                <a:gridCol w="2588376">
                  <a:extLst>
                    <a:ext uri="{9D8B030D-6E8A-4147-A177-3AD203B41FA5}">
                      <a16:colId xmlns:a16="http://schemas.microsoft.com/office/drawing/2014/main" val="20001"/>
                    </a:ext>
                  </a:extLst>
                </a:gridCol>
                <a:gridCol w="1958771">
                  <a:extLst>
                    <a:ext uri="{9D8B030D-6E8A-4147-A177-3AD203B41FA5}">
                      <a16:colId xmlns:a16="http://schemas.microsoft.com/office/drawing/2014/main" val="20002"/>
                    </a:ext>
                  </a:extLst>
                </a:gridCol>
                <a:gridCol w="1849468">
                  <a:extLst>
                    <a:ext uri="{9D8B030D-6E8A-4147-A177-3AD203B41FA5}">
                      <a16:colId xmlns:a16="http://schemas.microsoft.com/office/drawing/2014/main" val="20004"/>
                    </a:ext>
                  </a:extLst>
                </a:gridCol>
                <a:gridCol w="2503901">
                  <a:extLst>
                    <a:ext uri="{9D8B030D-6E8A-4147-A177-3AD203B41FA5}">
                      <a16:colId xmlns:a16="http://schemas.microsoft.com/office/drawing/2014/main" val="20005"/>
                    </a:ext>
                  </a:extLst>
                </a:gridCol>
              </a:tblGrid>
              <a:tr h="335202">
                <a:tc>
                  <a:txBody>
                    <a:bodyPr/>
                    <a:lstStyle/>
                    <a:p>
                      <a:pPr algn="ctr"/>
                      <a:r>
                        <a:rPr lang="es-CO" dirty="0">
                          <a:solidFill>
                            <a:schemeClr val="tx1"/>
                          </a:solidFill>
                        </a:rPr>
                        <a:t>ACTIVIDAD</a:t>
                      </a:r>
                      <a:endParaRPr lang="es-ES"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dirty="0">
                          <a:solidFill>
                            <a:schemeClr val="tx1"/>
                          </a:solidFill>
                        </a:rPr>
                        <a:t>OBJETIVO</a:t>
                      </a:r>
                      <a:endParaRPr lang="es-ES" dirty="0">
                        <a:solidFill>
                          <a:schemeClr val="tx1"/>
                        </a:solidFill>
                      </a:endParaRPr>
                    </a:p>
                  </a:txBody>
                  <a:tcPr/>
                </a:tc>
                <a:tc>
                  <a:txBody>
                    <a:bodyPr/>
                    <a:lstStyle/>
                    <a:p>
                      <a:pPr algn="ctr"/>
                      <a:r>
                        <a:rPr lang="es-CO" dirty="0">
                          <a:solidFill>
                            <a:schemeClr val="tx1"/>
                          </a:solidFill>
                        </a:rPr>
                        <a:t>DIRIGIDO</a:t>
                      </a:r>
                      <a:r>
                        <a:rPr lang="es-CO" baseline="0" dirty="0">
                          <a:solidFill>
                            <a:schemeClr val="tx1"/>
                          </a:solidFill>
                        </a:rPr>
                        <a:t> A</a:t>
                      </a:r>
                      <a:endParaRPr lang="es-ES" dirty="0">
                        <a:solidFill>
                          <a:schemeClr val="tx1"/>
                        </a:solidFill>
                      </a:endParaRPr>
                    </a:p>
                  </a:txBody>
                  <a:tcPr/>
                </a:tc>
                <a:tc>
                  <a:txBody>
                    <a:bodyPr/>
                    <a:lstStyle/>
                    <a:p>
                      <a:pPr algn="ctr"/>
                      <a:r>
                        <a:rPr lang="es-CO" dirty="0">
                          <a:solidFill>
                            <a:schemeClr val="tx1"/>
                          </a:solidFill>
                        </a:rPr>
                        <a:t>HERRAMIENTA</a:t>
                      </a:r>
                      <a:endParaRPr lang="es-ES" dirty="0">
                        <a:solidFill>
                          <a:schemeClr val="tx1"/>
                        </a:solidFill>
                      </a:endParaRPr>
                    </a:p>
                  </a:txBody>
                  <a:tcPr/>
                </a:tc>
                <a:tc>
                  <a:txBody>
                    <a:bodyPr/>
                    <a:lstStyle/>
                    <a:p>
                      <a:pPr algn="ctr"/>
                      <a:r>
                        <a:rPr lang="es-CO" dirty="0">
                          <a:solidFill>
                            <a:schemeClr val="tx1"/>
                          </a:solidFill>
                        </a:rPr>
                        <a:t>RESULTADO</a:t>
                      </a:r>
                      <a:endParaRPr lang="es-ES" dirty="0">
                        <a:solidFill>
                          <a:schemeClr val="tx1"/>
                        </a:solidFill>
                      </a:endParaRPr>
                    </a:p>
                  </a:txBody>
                  <a:tcPr/>
                </a:tc>
                <a:extLst>
                  <a:ext uri="{0D108BD9-81ED-4DB2-BD59-A6C34878D82A}">
                    <a16:rowId xmlns:a16="http://schemas.microsoft.com/office/drawing/2014/main" val="10000"/>
                  </a:ext>
                </a:extLst>
              </a:tr>
              <a:tr h="1424610">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b="1" dirty="0">
                          <a:solidFill>
                            <a:schemeClr val="tx1"/>
                          </a:solidFill>
                        </a:rPr>
                        <a:t>Caracterizar Actores Áreas Industriales – Actores Externos </a:t>
                      </a:r>
                      <a:endParaRPr lang="es-ES" b="1" dirty="0">
                        <a:solidFill>
                          <a:schemeClr val="tx1"/>
                        </a:solidFill>
                      </a:endParaRPr>
                    </a:p>
                  </a:txBody>
                  <a:tcPr anchor="ctr"/>
                </a:tc>
                <a:tc>
                  <a:txBody>
                    <a:bodyPr/>
                    <a:lstStyle/>
                    <a:p>
                      <a:pPr algn="ctr"/>
                      <a:r>
                        <a:rPr lang="es-CO" sz="1600" baseline="0" dirty="0">
                          <a:solidFill>
                            <a:schemeClr val="tx1"/>
                          </a:solidFill>
                        </a:rPr>
                        <a:t>Conocer la situación socioeconómica de las comunidades circundantes </a:t>
                      </a:r>
                    </a:p>
                  </a:txBody>
                  <a:tcPr anchor="ctr"/>
                </a:tc>
                <a:tc>
                  <a:txBody>
                    <a:bodyPr/>
                    <a:lstStyle/>
                    <a:p>
                      <a:pPr algn="ctr"/>
                      <a:r>
                        <a:rPr lang="es-CO" sz="1600" baseline="0" dirty="0">
                          <a:solidFill>
                            <a:schemeClr val="tx1"/>
                          </a:solidFill>
                        </a:rPr>
                        <a:t>Comunidades circundantes (Familias)</a:t>
                      </a:r>
                    </a:p>
                  </a:txBody>
                  <a:tcPr anchor="ctr"/>
                </a:tc>
                <a:tc>
                  <a:txBody>
                    <a:bodyPr/>
                    <a:lstStyle/>
                    <a:p>
                      <a:pPr algn="ctr"/>
                      <a:r>
                        <a:rPr lang="es-CO" sz="1600" dirty="0">
                          <a:solidFill>
                            <a:schemeClr val="tx1"/>
                          </a:solidFill>
                        </a:rPr>
                        <a:t>Encuestas</a:t>
                      </a:r>
                      <a:endParaRPr lang="es-ES" sz="1600" dirty="0">
                        <a:solidFill>
                          <a:schemeClr val="tx1"/>
                        </a:solidFill>
                      </a:endParaRPr>
                    </a:p>
                  </a:txBody>
                  <a:tcPr anchor="ctr"/>
                </a:tc>
                <a:tc>
                  <a:txBody>
                    <a:bodyPr/>
                    <a:lstStyle/>
                    <a:p>
                      <a:pPr marL="285750" indent="-285750" algn="just">
                        <a:buFont typeface="Arial" panose="020B0604020202020204" pitchFamily="34" charset="0"/>
                        <a:buChar char="•"/>
                      </a:pPr>
                      <a:r>
                        <a:rPr lang="es-CO" sz="1600" baseline="0" dirty="0">
                          <a:solidFill>
                            <a:schemeClr val="tx1"/>
                          </a:solidFill>
                        </a:rPr>
                        <a:t>Ingresos</a:t>
                      </a:r>
                    </a:p>
                    <a:p>
                      <a:pPr marL="285750" indent="-285750" algn="just">
                        <a:buFont typeface="Arial" panose="020B0604020202020204" pitchFamily="34" charset="0"/>
                        <a:buChar char="•"/>
                      </a:pPr>
                      <a:r>
                        <a:rPr lang="es-CO" sz="1600" baseline="0" dirty="0">
                          <a:solidFill>
                            <a:schemeClr val="tx1"/>
                          </a:solidFill>
                        </a:rPr>
                        <a:t>Acceso a servicios públicos básicos</a:t>
                      </a:r>
                    </a:p>
                    <a:p>
                      <a:pPr marL="285750" indent="-285750" algn="just">
                        <a:buFont typeface="Arial" panose="020B0604020202020204" pitchFamily="34" charset="0"/>
                        <a:buChar char="•"/>
                      </a:pPr>
                      <a:r>
                        <a:rPr lang="es-CO" sz="1600" baseline="0" dirty="0">
                          <a:solidFill>
                            <a:schemeClr val="tx1"/>
                          </a:solidFill>
                        </a:rPr>
                        <a:t>Vivienda</a:t>
                      </a:r>
                    </a:p>
                    <a:p>
                      <a:pPr marL="285750" indent="-285750" algn="just">
                        <a:buFont typeface="Arial" panose="020B0604020202020204" pitchFamily="34" charset="0"/>
                        <a:buChar char="•"/>
                      </a:pPr>
                      <a:r>
                        <a:rPr lang="es-CO" sz="1600" baseline="0" dirty="0">
                          <a:solidFill>
                            <a:schemeClr val="tx1"/>
                          </a:solidFill>
                        </a:rPr>
                        <a:t>Educación</a:t>
                      </a:r>
                    </a:p>
                    <a:p>
                      <a:pPr marL="285750" indent="-285750" algn="just">
                        <a:buFont typeface="Arial" panose="020B0604020202020204" pitchFamily="34" charset="0"/>
                        <a:buChar char="•"/>
                      </a:pPr>
                      <a:r>
                        <a:rPr lang="es-CO" sz="1600" baseline="0" dirty="0">
                          <a:solidFill>
                            <a:schemeClr val="tx1"/>
                          </a:solidFill>
                        </a:rPr>
                        <a:t>Salud</a:t>
                      </a:r>
                      <a:endParaRPr lang="es-ES" sz="1600" dirty="0">
                        <a:solidFill>
                          <a:schemeClr val="tx1"/>
                        </a:solidFill>
                      </a:endParaRPr>
                    </a:p>
                  </a:txBody>
                  <a:tcPr anchor="ctr"/>
                </a:tc>
                <a:extLst>
                  <a:ext uri="{0D108BD9-81ED-4DB2-BD59-A6C34878D82A}">
                    <a16:rowId xmlns:a16="http://schemas.microsoft.com/office/drawing/2014/main" val="10001"/>
                  </a:ext>
                </a:extLst>
              </a:tr>
              <a:tr h="1201141">
                <a:tc v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ES" b="1" dirty="0"/>
                    </a:p>
                  </a:txBody>
                  <a:tcPr anchor="ctr"/>
                </a:tc>
                <a:tc rowSpan="2">
                  <a:txBody>
                    <a:bodyPr/>
                    <a:lstStyle/>
                    <a:p>
                      <a:pPr algn="ctr"/>
                      <a:r>
                        <a:rPr lang="es-CO" sz="1600" baseline="0" dirty="0">
                          <a:solidFill>
                            <a:schemeClr val="tx1"/>
                          </a:solidFill>
                        </a:rPr>
                        <a:t>Identificar los cambios  en las condiciones socioeconómicas de las comunidades con la llegada del A.I</a:t>
                      </a:r>
                    </a:p>
                  </a:txBody>
                  <a:tcPr anchor="ctr"/>
                </a:tc>
                <a:tc>
                  <a:txBody>
                    <a:bodyPr/>
                    <a:lstStyle/>
                    <a:p>
                      <a:pPr algn="ctr"/>
                      <a:r>
                        <a:rPr lang="es-CO" sz="1600" baseline="0" dirty="0">
                          <a:solidFill>
                            <a:schemeClr val="tx1"/>
                          </a:solidFill>
                        </a:rPr>
                        <a:t>Líderes Comunitarios</a:t>
                      </a:r>
                    </a:p>
                    <a:p>
                      <a:pPr algn="ctr"/>
                      <a:endParaRPr lang="es-CO" sz="1600" baseline="0" dirty="0">
                        <a:solidFill>
                          <a:schemeClr val="tx1"/>
                        </a:solidFill>
                      </a:endParaRPr>
                    </a:p>
                  </a:txBody>
                  <a:tcPr anchor="ctr"/>
                </a:tc>
                <a:tc>
                  <a:txBody>
                    <a:bodyPr/>
                    <a:lstStyle/>
                    <a:p>
                      <a:pPr algn="ctr"/>
                      <a:r>
                        <a:rPr lang="es-CO" sz="1600" dirty="0">
                          <a:solidFill>
                            <a:schemeClr val="tx1"/>
                          </a:solidFill>
                        </a:rPr>
                        <a:t>Encuestas, Entrevistas estructuradas</a:t>
                      </a:r>
                      <a:endParaRPr lang="es-ES" sz="1600" dirty="0">
                        <a:solidFill>
                          <a:schemeClr val="tx1"/>
                        </a:solidFill>
                      </a:endParaRPr>
                    </a:p>
                  </a:txBody>
                  <a:tcPr anchor="ctr"/>
                </a:tc>
                <a:tc>
                  <a:txBody>
                    <a:bodyPr/>
                    <a:lstStyle/>
                    <a:p>
                      <a:pPr marL="285750" indent="-285750" algn="just">
                        <a:buFont typeface="Arial" panose="020B0604020202020204" pitchFamily="34" charset="0"/>
                        <a:buChar char="•"/>
                      </a:pPr>
                      <a:r>
                        <a:rPr lang="es-CO" sz="1600" dirty="0">
                          <a:solidFill>
                            <a:schemeClr val="tx1"/>
                          </a:solidFill>
                        </a:rPr>
                        <a:t>Acceso a servicios</a:t>
                      </a:r>
                      <a:r>
                        <a:rPr lang="es-CO" sz="1600" baseline="0" dirty="0">
                          <a:solidFill>
                            <a:schemeClr val="tx1"/>
                          </a:solidFill>
                        </a:rPr>
                        <a:t> públicos e infraestructura,</a:t>
                      </a:r>
                    </a:p>
                    <a:p>
                      <a:pPr marL="285750" indent="-285750" algn="just">
                        <a:buFont typeface="Arial" panose="020B0604020202020204" pitchFamily="34" charset="0"/>
                        <a:buChar char="•"/>
                      </a:pPr>
                      <a:r>
                        <a:rPr lang="es-CO" sz="1600" baseline="0" dirty="0">
                          <a:solidFill>
                            <a:schemeClr val="tx1"/>
                          </a:solidFill>
                        </a:rPr>
                        <a:t>Educación,</a:t>
                      </a:r>
                    </a:p>
                    <a:p>
                      <a:pPr marL="285750" indent="-285750" algn="just">
                        <a:buFont typeface="Arial" panose="020B0604020202020204" pitchFamily="34" charset="0"/>
                        <a:buChar char="•"/>
                      </a:pPr>
                      <a:r>
                        <a:rPr lang="es-CO" sz="1600" baseline="0" dirty="0">
                          <a:solidFill>
                            <a:schemeClr val="tx1"/>
                          </a:solidFill>
                        </a:rPr>
                        <a:t>Salud</a:t>
                      </a:r>
                      <a:endParaRPr lang="es-ES" sz="1600" dirty="0">
                        <a:solidFill>
                          <a:schemeClr val="tx1"/>
                        </a:solidFill>
                      </a:endParaRPr>
                    </a:p>
                  </a:txBody>
                  <a:tcPr anchor="ctr"/>
                </a:tc>
                <a:extLst>
                  <a:ext uri="{0D108BD9-81ED-4DB2-BD59-A6C34878D82A}">
                    <a16:rowId xmlns:a16="http://schemas.microsoft.com/office/drawing/2014/main" val="10002"/>
                  </a:ext>
                </a:extLst>
              </a:tr>
              <a:tr h="1871546">
                <a:tc v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ES" b="1" dirty="0"/>
                    </a:p>
                  </a:txBody>
                  <a:tcPr anchor="ctr"/>
                </a:tc>
                <a:tc vMerge="1">
                  <a:txBody>
                    <a:bodyPr/>
                    <a:lstStyle/>
                    <a:p>
                      <a:pPr algn="ctr"/>
                      <a:endParaRPr lang="es-CO" sz="1600" baseline="0" dirty="0"/>
                    </a:p>
                  </a:txBody>
                  <a:tcPr anchor="ctr"/>
                </a:tc>
                <a:tc>
                  <a:txBody>
                    <a:bodyPr/>
                    <a:lstStyle/>
                    <a:p>
                      <a:pPr algn="ctr"/>
                      <a:r>
                        <a:rPr lang="es-CO" sz="1600" baseline="0" dirty="0">
                          <a:solidFill>
                            <a:schemeClr val="tx1"/>
                          </a:solidFill>
                        </a:rPr>
                        <a:t>Entes Municipales (Representantes)</a:t>
                      </a:r>
                    </a:p>
                    <a:p>
                      <a:pPr algn="ctr"/>
                      <a:endParaRPr lang="es-CO" sz="1600" baseline="0" dirty="0">
                        <a:solidFill>
                          <a:schemeClr val="tx1"/>
                        </a:solidFill>
                      </a:endParaRPr>
                    </a:p>
                  </a:txBody>
                  <a:tcPr anchor="ctr"/>
                </a:tc>
                <a:tc>
                  <a:txBody>
                    <a:bodyPr/>
                    <a:lstStyle/>
                    <a:p>
                      <a:pPr algn="ctr"/>
                      <a:r>
                        <a:rPr lang="es-CO" sz="1600" dirty="0">
                          <a:solidFill>
                            <a:schemeClr val="tx1"/>
                          </a:solidFill>
                        </a:rPr>
                        <a:t>Encuestas,</a:t>
                      </a:r>
                    </a:p>
                    <a:p>
                      <a:pPr algn="ctr"/>
                      <a:r>
                        <a:rPr lang="es-CO" sz="1600" dirty="0">
                          <a:solidFill>
                            <a:schemeClr val="tx1"/>
                          </a:solidFill>
                        </a:rPr>
                        <a:t>Entrevistas</a:t>
                      </a:r>
                      <a:r>
                        <a:rPr lang="es-CO" sz="1600" baseline="0" dirty="0">
                          <a:solidFill>
                            <a:schemeClr val="tx1"/>
                          </a:solidFill>
                        </a:rPr>
                        <a:t> estructuradas, Revisión Documental DANE, DNP.</a:t>
                      </a:r>
                      <a:endParaRPr lang="es-ES" sz="1600" dirty="0">
                        <a:solidFill>
                          <a:schemeClr val="tx1"/>
                        </a:solidFill>
                      </a:endParaRPr>
                    </a:p>
                  </a:txBody>
                  <a:tcPr anchor="ctr"/>
                </a:tc>
                <a:tc>
                  <a:txBody>
                    <a:bodyPr/>
                    <a:lstStyle/>
                    <a:p>
                      <a:pPr marL="285750" indent="-285750" algn="just">
                        <a:buFont typeface="Arial" panose="020B0604020202020204" pitchFamily="34" charset="0"/>
                        <a:buChar char="•"/>
                      </a:pPr>
                      <a:r>
                        <a:rPr lang="es-CO" sz="1600" dirty="0">
                          <a:solidFill>
                            <a:schemeClr val="tx1"/>
                          </a:solidFill>
                        </a:rPr>
                        <a:t>Inversión en salud,</a:t>
                      </a:r>
                      <a:r>
                        <a:rPr lang="es-CO" sz="1600" baseline="0" dirty="0">
                          <a:solidFill>
                            <a:schemeClr val="tx1"/>
                          </a:solidFill>
                        </a:rPr>
                        <a:t> educación, infraestructura, conservación recursos naturales,</a:t>
                      </a:r>
                    </a:p>
                    <a:p>
                      <a:pPr marL="285750" indent="-285750" algn="just">
                        <a:buFont typeface="Arial" panose="020B0604020202020204" pitchFamily="34" charset="0"/>
                        <a:buChar char="•"/>
                      </a:pPr>
                      <a:r>
                        <a:rPr lang="es-CO" sz="1600" baseline="0" dirty="0">
                          <a:solidFill>
                            <a:schemeClr val="tx1"/>
                          </a:solidFill>
                        </a:rPr>
                        <a:t>Impuestos recibidos de las áreas industriales</a:t>
                      </a: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4580656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 y="4746"/>
            <a:ext cx="12192000" cy="853308"/>
          </a:xfrm>
          <a:solidFill>
            <a:schemeClr val="tx2">
              <a:lumMod val="75000"/>
            </a:schemeClr>
          </a:solidFill>
          <a:ln/>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a:normAutofit/>
          </a:bodyPr>
          <a:lstStyle/>
          <a:p>
            <a:pPr algn="ctr"/>
            <a:r>
              <a:rPr lang="es-CO" dirty="0"/>
              <a:t>METODOLOGÍA</a:t>
            </a:r>
            <a:endParaRPr lang="es-ES" dirty="0"/>
          </a:p>
        </p:txBody>
      </p:sp>
      <p:sp>
        <p:nvSpPr>
          <p:cNvPr id="7" name="CuadroTexto 6"/>
          <p:cNvSpPr txBox="1"/>
          <p:nvPr/>
        </p:nvSpPr>
        <p:spPr>
          <a:xfrm>
            <a:off x="138698" y="941331"/>
            <a:ext cx="11969323" cy="646331"/>
          </a:xfrm>
          <a:prstGeom prst="rect">
            <a:avLst/>
          </a:prstGeom>
          <a:noFill/>
        </p:spPr>
        <p:txBody>
          <a:bodyPr wrap="square" rtlCol="0">
            <a:spAutoFit/>
          </a:bodyPr>
          <a:lstStyle/>
          <a:p>
            <a:pPr algn="ctr"/>
            <a:r>
              <a:rPr lang="es-ES_tradnl" b="1" dirty="0">
                <a:ea typeface="MS Mincho" panose="02020609040205080304" pitchFamily="49" charset="-128"/>
                <a:cs typeface="Times New Roman" panose="02020603050405020304" pitchFamily="18" charset="0"/>
              </a:rPr>
              <a:t>O.E. 1 Identificar las características propias del actual modelo de operación, a nivel ambiental, social y económico utilizado en el  área industrial</a:t>
            </a:r>
            <a:endParaRPr lang="es-ES" b="1" dirty="0"/>
          </a:p>
        </p:txBody>
      </p:sp>
      <p:graphicFrame>
        <p:nvGraphicFramePr>
          <p:cNvPr id="8" name="Tabla 7"/>
          <p:cNvGraphicFramePr>
            <a:graphicFrameLocks noGrp="1"/>
          </p:cNvGraphicFramePr>
          <p:nvPr>
            <p:extLst>
              <p:ext uri="{D42A27DB-BD31-4B8C-83A1-F6EECF244321}">
                <p14:modId xmlns:p14="http://schemas.microsoft.com/office/powerpoint/2010/main" val="790720862"/>
              </p:ext>
            </p:extLst>
          </p:nvPr>
        </p:nvGraphicFramePr>
        <p:xfrm>
          <a:off x="557401" y="1587662"/>
          <a:ext cx="11077199" cy="5181600"/>
        </p:xfrm>
        <a:graphic>
          <a:graphicData uri="http://schemas.openxmlformats.org/drawingml/2006/table">
            <a:tbl>
              <a:tblPr firstRow="1" bandRow="1">
                <a:tableStyleId>{5C22544A-7EE6-4342-B048-85BDC9FD1C3A}</a:tableStyleId>
              </a:tblPr>
              <a:tblGrid>
                <a:gridCol w="2191566">
                  <a:extLst>
                    <a:ext uri="{9D8B030D-6E8A-4147-A177-3AD203B41FA5}">
                      <a16:colId xmlns:a16="http://schemas.microsoft.com/office/drawing/2014/main" val="20000"/>
                    </a:ext>
                  </a:extLst>
                </a:gridCol>
                <a:gridCol w="2134468">
                  <a:extLst>
                    <a:ext uri="{9D8B030D-6E8A-4147-A177-3AD203B41FA5}">
                      <a16:colId xmlns:a16="http://schemas.microsoft.com/office/drawing/2014/main" val="20001"/>
                    </a:ext>
                  </a:extLst>
                </a:gridCol>
                <a:gridCol w="1600596">
                  <a:extLst>
                    <a:ext uri="{9D8B030D-6E8A-4147-A177-3AD203B41FA5}">
                      <a16:colId xmlns:a16="http://schemas.microsoft.com/office/drawing/2014/main" val="20002"/>
                    </a:ext>
                  </a:extLst>
                </a:gridCol>
                <a:gridCol w="2086490">
                  <a:extLst>
                    <a:ext uri="{9D8B030D-6E8A-4147-A177-3AD203B41FA5}">
                      <a16:colId xmlns:a16="http://schemas.microsoft.com/office/drawing/2014/main" val="20004"/>
                    </a:ext>
                  </a:extLst>
                </a:gridCol>
                <a:gridCol w="3064079">
                  <a:extLst>
                    <a:ext uri="{9D8B030D-6E8A-4147-A177-3AD203B41FA5}">
                      <a16:colId xmlns:a16="http://schemas.microsoft.com/office/drawing/2014/main" val="20005"/>
                    </a:ext>
                  </a:extLst>
                </a:gridCol>
              </a:tblGrid>
              <a:tr h="345754">
                <a:tc>
                  <a:txBody>
                    <a:bodyPr/>
                    <a:lstStyle/>
                    <a:p>
                      <a:pPr algn="ctr"/>
                      <a:r>
                        <a:rPr lang="es-CO" dirty="0">
                          <a:solidFill>
                            <a:schemeClr val="tx1"/>
                          </a:solidFill>
                        </a:rPr>
                        <a:t>ACTIVIDAD</a:t>
                      </a:r>
                      <a:endParaRPr lang="es-ES"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dirty="0">
                          <a:solidFill>
                            <a:schemeClr val="tx1"/>
                          </a:solidFill>
                        </a:rPr>
                        <a:t>OBJETIVO</a:t>
                      </a:r>
                      <a:endParaRPr lang="es-ES" dirty="0">
                        <a:solidFill>
                          <a:schemeClr val="tx1"/>
                        </a:solidFill>
                      </a:endParaRPr>
                    </a:p>
                  </a:txBody>
                  <a:tcPr/>
                </a:tc>
                <a:tc>
                  <a:txBody>
                    <a:bodyPr/>
                    <a:lstStyle/>
                    <a:p>
                      <a:pPr algn="ctr"/>
                      <a:r>
                        <a:rPr lang="es-CO" dirty="0">
                          <a:solidFill>
                            <a:schemeClr val="tx1"/>
                          </a:solidFill>
                        </a:rPr>
                        <a:t>DIRIGIDO</a:t>
                      </a:r>
                      <a:r>
                        <a:rPr lang="es-CO" baseline="0" dirty="0">
                          <a:solidFill>
                            <a:schemeClr val="tx1"/>
                          </a:solidFill>
                        </a:rPr>
                        <a:t> A</a:t>
                      </a:r>
                      <a:endParaRPr lang="es-ES" dirty="0">
                        <a:solidFill>
                          <a:schemeClr val="tx1"/>
                        </a:solidFill>
                      </a:endParaRPr>
                    </a:p>
                  </a:txBody>
                  <a:tcPr/>
                </a:tc>
                <a:tc>
                  <a:txBody>
                    <a:bodyPr/>
                    <a:lstStyle/>
                    <a:p>
                      <a:pPr algn="ctr"/>
                      <a:r>
                        <a:rPr lang="es-CO" dirty="0">
                          <a:solidFill>
                            <a:schemeClr val="tx1"/>
                          </a:solidFill>
                        </a:rPr>
                        <a:t>HERRAMIENTA</a:t>
                      </a:r>
                      <a:endParaRPr lang="es-ES" dirty="0">
                        <a:solidFill>
                          <a:schemeClr val="tx1"/>
                        </a:solidFill>
                      </a:endParaRPr>
                    </a:p>
                  </a:txBody>
                  <a:tcPr/>
                </a:tc>
                <a:tc>
                  <a:txBody>
                    <a:bodyPr/>
                    <a:lstStyle/>
                    <a:p>
                      <a:pPr algn="ctr"/>
                      <a:r>
                        <a:rPr lang="es-CO" dirty="0">
                          <a:solidFill>
                            <a:schemeClr val="tx1"/>
                          </a:solidFill>
                        </a:rPr>
                        <a:t>RESULTADO</a:t>
                      </a:r>
                      <a:endParaRPr lang="es-ES" dirty="0">
                        <a:solidFill>
                          <a:schemeClr val="tx1"/>
                        </a:solidFill>
                      </a:endParaRPr>
                    </a:p>
                  </a:txBody>
                  <a:tcPr/>
                </a:tc>
                <a:extLst>
                  <a:ext uri="{0D108BD9-81ED-4DB2-BD59-A6C34878D82A}">
                    <a16:rowId xmlns:a16="http://schemas.microsoft.com/office/drawing/2014/main" val="10000"/>
                  </a:ext>
                </a:extLst>
              </a:tr>
              <a:tr h="2160964">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b="1" dirty="0">
                          <a:solidFill>
                            <a:schemeClr val="tx1"/>
                          </a:solidFill>
                        </a:rPr>
                        <a:t>Caracterizar Actores Áreas Industriales – Actores Interno</a:t>
                      </a:r>
                      <a:r>
                        <a:rPr lang="es-CO" b="1" baseline="0" dirty="0">
                          <a:solidFill>
                            <a:schemeClr val="tx1"/>
                          </a:solidFill>
                        </a:rPr>
                        <a:t>s</a:t>
                      </a:r>
                      <a:endParaRPr lang="es-ES" b="1" dirty="0">
                        <a:solidFill>
                          <a:schemeClr val="tx1"/>
                        </a:solidFill>
                      </a:endParaRPr>
                    </a:p>
                  </a:txBody>
                  <a:tcPr anchor="ctr"/>
                </a:tc>
                <a:tc>
                  <a:txBody>
                    <a:bodyPr/>
                    <a:lstStyle/>
                    <a:p>
                      <a:pPr algn="ctr"/>
                      <a:r>
                        <a:rPr lang="es-CO" sz="1600" baseline="0" dirty="0">
                          <a:solidFill>
                            <a:schemeClr val="tx1"/>
                          </a:solidFill>
                        </a:rPr>
                        <a:t>Conocer el funcionamiento del A.I y el tipo de relación que existe entre las empresas</a:t>
                      </a:r>
                    </a:p>
                    <a:p>
                      <a:pPr algn="ctr"/>
                      <a:endParaRPr lang="es-CO" sz="1600" baseline="0" dirty="0">
                        <a:solidFill>
                          <a:schemeClr val="tx1"/>
                        </a:solidFill>
                      </a:endParaRPr>
                    </a:p>
                  </a:txBody>
                  <a:tcPr anchor="ctr"/>
                </a:tc>
                <a:tc>
                  <a:txBody>
                    <a:bodyPr/>
                    <a:lstStyle/>
                    <a:p>
                      <a:pPr algn="ctr"/>
                      <a:r>
                        <a:rPr lang="es-CO" sz="1600" baseline="0" dirty="0">
                          <a:solidFill>
                            <a:schemeClr val="tx1"/>
                          </a:solidFill>
                        </a:rPr>
                        <a:t>Personal directivo A.I.</a:t>
                      </a:r>
                    </a:p>
                  </a:txBody>
                  <a:tcPr anchor="ctr"/>
                </a:tc>
                <a:tc>
                  <a:txBody>
                    <a:bodyPr/>
                    <a:lstStyle/>
                    <a:p>
                      <a:pPr algn="ctr"/>
                      <a:r>
                        <a:rPr lang="es-CO" sz="1600" dirty="0">
                          <a:solidFill>
                            <a:schemeClr val="tx1"/>
                          </a:solidFill>
                        </a:rPr>
                        <a:t>Encuesta,</a:t>
                      </a:r>
                      <a:r>
                        <a:rPr lang="es-CO" sz="1600" baseline="0" dirty="0">
                          <a:solidFill>
                            <a:schemeClr val="tx1"/>
                          </a:solidFill>
                        </a:rPr>
                        <a:t> entrevista estructurada</a:t>
                      </a:r>
                      <a:endParaRPr lang="es-ES" sz="1600" dirty="0">
                        <a:solidFill>
                          <a:schemeClr val="tx1"/>
                        </a:solidFill>
                      </a:endParaRPr>
                    </a:p>
                  </a:txBody>
                  <a:tcPr anchor="ctr"/>
                </a:tc>
                <a:tc>
                  <a:txBody>
                    <a:bodyPr/>
                    <a:lstStyle/>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600" dirty="0">
                          <a:solidFill>
                            <a:schemeClr val="tx1"/>
                          </a:solidFill>
                        </a:rPr>
                        <a:t>Historia, </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600" dirty="0">
                          <a:solidFill>
                            <a:schemeClr val="tx1"/>
                          </a:solidFill>
                        </a:rPr>
                        <a:t>Tipo (P.I – ZF)</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600" dirty="0">
                          <a:solidFill>
                            <a:schemeClr val="tx1"/>
                          </a:solidFill>
                        </a:rPr>
                        <a:t>Beneficios</a:t>
                      </a:r>
                      <a:r>
                        <a:rPr lang="es-CO" sz="1600" baseline="0" dirty="0">
                          <a:solidFill>
                            <a:schemeClr val="tx1"/>
                          </a:solidFill>
                        </a:rPr>
                        <a:t>  tributarios</a:t>
                      </a:r>
                      <a:r>
                        <a:rPr lang="es-CO" sz="1600" dirty="0">
                          <a:solidFill>
                            <a:schemeClr val="tx1"/>
                          </a:solidFill>
                        </a:rPr>
                        <a:t>, </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600" dirty="0">
                          <a:solidFill>
                            <a:schemeClr val="tx1"/>
                          </a:solidFill>
                        </a:rPr>
                        <a:t># Empresas, </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600" dirty="0">
                          <a:solidFill>
                            <a:schemeClr val="tx1"/>
                          </a:solidFill>
                        </a:rPr>
                        <a:t>Tamaño, </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600" dirty="0">
                          <a:solidFill>
                            <a:schemeClr val="tx1"/>
                          </a:solidFill>
                        </a:rPr>
                        <a:t>Criterios de ubicación, </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600" dirty="0">
                          <a:solidFill>
                            <a:schemeClr val="tx1"/>
                          </a:solidFill>
                        </a:rPr>
                        <a:t>Criterios</a:t>
                      </a:r>
                      <a:r>
                        <a:rPr lang="es-CO" sz="1600" baseline="0" dirty="0">
                          <a:solidFill>
                            <a:schemeClr val="tx1"/>
                          </a:solidFill>
                        </a:rPr>
                        <a:t> de </a:t>
                      </a:r>
                      <a:r>
                        <a:rPr lang="es-CO" sz="1600" dirty="0">
                          <a:solidFill>
                            <a:schemeClr val="tx1"/>
                          </a:solidFill>
                        </a:rPr>
                        <a:t>Selección empresas, </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600" dirty="0">
                          <a:solidFill>
                            <a:schemeClr val="tx1"/>
                          </a:solidFill>
                        </a:rPr>
                        <a:t>tipo de relaciones</a:t>
                      </a:r>
                      <a:endParaRPr lang="es-ES" sz="1600" dirty="0">
                        <a:solidFill>
                          <a:schemeClr val="tx1"/>
                        </a:solidFill>
                      </a:endParaRPr>
                    </a:p>
                  </a:txBody>
                  <a:tcPr anchor="ctr"/>
                </a:tc>
                <a:extLst>
                  <a:ext uri="{0D108BD9-81ED-4DB2-BD59-A6C34878D82A}">
                    <a16:rowId xmlns:a16="http://schemas.microsoft.com/office/drawing/2014/main" val="10001"/>
                  </a:ext>
                </a:extLst>
              </a:tr>
              <a:tr h="2441885">
                <a:tc v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ES" b="1" dirty="0"/>
                    </a:p>
                  </a:txBody>
                  <a:tcPr anchor="ctr"/>
                </a:tc>
                <a:tc>
                  <a:txBody>
                    <a:bodyPr/>
                    <a:lstStyle/>
                    <a:p>
                      <a:pPr algn="ctr"/>
                      <a:r>
                        <a:rPr lang="es-CO" sz="1600" baseline="0" dirty="0">
                          <a:solidFill>
                            <a:schemeClr val="tx1"/>
                          </a:solidFill>
                        </a:rPr>
                        <a:t>Conocer el funcionamiento de la empresas que integran el A.I.</a:t>
                      </a:r>
                    </a:p>
                  </a:txBody>
                  <a:tcPr anchor="ctr"/>
                </a:tc>
                <a:tc>
                  <a:txBody>
                    <a:bodyPr/>
                    <a:lstStyle/>
                    <a:p>
                      <a:pPr algn="ctr"/>
                      <a:r>
                        <a:rPr lang="es-CO" sz="1600" baseline="0" dirty="0">
                          <a:solidFill>
                            <a:schemeClr val="tx1"/>
                          </a:solidFill>
                        </a:rPr>
                        <a:t>Personal directivo </a:t>
                      </a:r>
                      <a:r>
                        <a:rPr lang="es-CO" sz="1600" baseline="0" dirty="0" err="1">
                          <a:solidFill>
                            <a:schemeClr val="tx1"/>
                          </a:solidFill>
                        </a:rPr>
                        <a:t>Ind</a:t>
                      </a:r>
                      <a:endParaRPr lang="es-CO" sz="1600" baseline="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dirty="0">
                          <a:solidFill>
                            <a:schemeClr val="tx1"/>
                          </a:solidFill>
                        </a:rPr>
                        <a:t>Encuesta,</a:t>
                      </a:r>
                      <a:r>
                        <a:rPr lang="es-CO" sz="1600" baseline="0" dirty="0">
                          <a:solidFill>
                            <a:schemeClr val="tx1"/>
                          </a:solidFill>
                        </a:rPr>
                        <a:t> entrevista estructurada</a:t>
                      </a:r>
                      <a:endParaRPr lang="es-ES" sz="1600" dirty="0">
                        <a:solidFill>
                          <a:schemeClr val="tx1"/>
                        </a:solidFill>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CO" sz="1600" b="1" dirty="0">
                          <a:solidFill>
                            <a:schemeClr val="tx1"/>
                          </a:solidFill>
                        </a:rPr>
                        <a:t>Organizacional: </a:t>
                      </a:r>
                      <a:r>
                        <a:rPr lang="es-CO" sz="1600" dirty="0">
                          <a:solidFill>
                            <a:schemeClr val="tx1"/>
                          </a:solidFill>
                        </a:rPr>
                        <a:t>tipos de actividad económica (CIIU), tamaño, mercado objetivo (</a:t>
                      </a:r>
                      <a:r>
                        <a:rPr lang="es-CO" sz="1600" dirty="0" err="1">
                          <a:solidFill>
                            <a:schemeClr val="tx1"/>
                          </a:solidFill>
                        </a:rPr>
                        <a:t>Nac</a:t>
                      </a:r>
                      <a:r>
                        <a:rPr lang="es-CO" sz="1600" dirty="0">
                          <a:solidFill>
                            <a:schemeClr val="tx1"/>
                          </a:solidFill>
                        </a:rPr>
                        <a:t> – Interna), #</a:t>
                      </a:r>
                      <a:r>
                        <a:rPr lang="es-CO" sz="1600" baseline="0" dirty="0">
                          <a:solidFill>
                            <a:schemeClr val="tx1"/>
                          </a:solidFill>
                        </a:rPr>
                        <a:t> empleados</a:t>
                      </a:r>
                      <a:r>
                        <a:rPr lang="es-CO" sz="1600" dirty="0">
                          <a:solidFill>
                            <a:schemeClr val="tx1"/>
                          </a:solidFill>
                        </a:rPr>
                        <a:t>.</a:t>
                      </a: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CO" sz="1600" b="1" dirty="0">
                          <a:solidFill>
                            <a:schemeClr val="tx1"/>
                          </a:solidFill>
                        </a:rPr>
                        <a:t>Económico: </a:t>
                      </a:r>
                      <a:r>
                        <a:rPr lang="es-CO" sz="1600" dirty="0">
                          <a:solidFill>
                            <a:schemeClr val="tx1"/>
                          </a:solidFill>
                        </a:rPr>
                        <a:t>Producción, ingresos (venta de productos, subproductos, maquila, energía, </a:t>
                      </a:r>
                      <a:r>
                        <a:rPr lang="es-CO" sz="1600" dirty="0" err="1">
                          <a:solidFill>
                            <a:schemeClr val="tx1"/>
                          </a:solidFill>
                        </a:rPr>
                        <a:t>etc</a:t>
                      </a:r>
                      <a:r>
                        <a:rPr lang="es-CO" sz="1600" dirty="0">
                          <a:solidFill>
                            <a:schemeClr val="tx1"/>
                          </a:solidFill>
                        </a:rPr>
                        <a:t>), egresos (costo materiales, gastos administrativos, impuestos, </a:t>
                      </a:r>
                      <a:r>
                        <a:rPr lang="es-CO" sz="1600" dirty="0" err="1">
                          <a:solidFill>
                            <a:schemeClr val="tx1"/>
                          </a:solidFill>
                        </a:rPr>
                        <a:t>etc</a:t>
                      </a:r>
                      <a:r>
                        <a:rPr lang="es-CO" sz="1600" dirty="0">
                          <a:solidFill>
                            <a:schemeClr val="tx1"/>
                          </a:solidFill>
                        </a:rPr>
                        <a:t>).</a:t>
                      </a:r>
                      <a:endParaRPr lang="es-ES" sz="1600" b="1" dirty="0">
                        <a:solidFill>
                          <a:schemeClr val="tx1"/>
                        </a:solidFill>
                      </a:endParaRP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6870056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 y="4746"/>
            <a:ext cx="12192000" cy="853308"/>
          </a:xfrm>
          <a:solidFill>
            <a:schemeClr val="tx2">
              <a:lumMod val="75000"/>
            </a:schemeClr>
          </a:solidFill>
          <a:ln/>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a:normAutofit/>
          </a:bodyPr>
          <a:lstStyle/>
          <a:p>
            <a:pPr algn="ctr"/>
            <a:r>
              <a:rPr lang="es-CO" dirty="0"/>
              <a:t>METODOLOGÍA</a:t>
            </a:r>
            <a:endParaRPr lang="es-ES" dirty="0"/>
          </a:p>
        </p:txBody>
      </p:sp>
      <p:graphicFrame>
        <p:nvGraphicFramePr>
          <p:cNvPr id="8" name="Tabla 7"/>
          <p:cNvGraphicFramePr>
            <a:graphicFrameLocks noGrp="1"/>
          </p:cNvGraphicFramePr>
          <p:nvPr>
            <p:extLst>
              <p:ext uri="{D42A27DB-BD31-4B8C-83A1-F6EECF244321}">
                <p14:modId xmlns:p14="http://schemas.microsoft.com/office/powerpoint/2010/main" val="1194357852"/>
              </p:ext>
            </p:extLst>
          </p:nvPr>
        </p:nvGraphicFramePr>
        <p:xfrm>
          <a:off x="483933" y="1618574"/>
          <a:ext cx="11077200" cy="4932144"/>
        </p:xfrm>
        <a:graphic>
          <a:graphicData uri="http://schemas.openxmlformats.org/drawingml/2006/table">
            <a:tbl>
              <a:tblPr firstRow="1" bandRow="1">
                <a:tableStyleId>{5C22544A-7EE6-4342-B048-85BDC9FD1C3A}</a:tableStyleId>
              </a:tblPr>
              <a:tblGrid>
                <a:gridCol w="2183117">
                  <a:extLst>
                    <a:ext uri="{9D8B030D-6E8A-4147-A177-3AD203B41FA5}">
                      <a16:colId xmlns:a16="http://schemas.microsoft.com/office/drawing/2014/main" val="20000"/>
                    </a:ext>
                  </a:extLst>
                </a:gridCol>
                <a:gridCol w="2126239">
                  <a:extLst>
                    <a:ext uri="{9D8B030D-6E8A-4147-A177-3AD203B41FA5}">
                      <a16:colId xmlns:a16="http://schemas.microsoft.com/office/drawing/2014/main" val="20001"/>
                    </a:ext>
                  </a:extLst>
                </a:gridCol>
                <a:gridCol w="1807963">
                  <a:extLst>
                    <a:ext uri="{9D8B030D-6E8A-4147-A177-3AD203B41FA5}">
                      <a16:colId xmlns:a16="http://schemas.microsoft.com/office/drawing/2014/main" val="20002"/>
                    </a:ext>
                  </a:extLst>
                </a:gridCol>
                <a:gridCol w="1907615">
                  <a:extLst>
                    <a:ext uri="{9D8B030D-6E8A-4147-A177-3AD203B41FA5}">
                      <a16:colId xmlns:a16="http://schemas.microsoft.com/office/drawing/2014/main" val="20004"/>
                    </a:ext>
                  </a:extLst>
                </a:gridCol>
                <a:gridCol w="3052266">
                  <a:extLst>
                    <a:ext uri="{9D8B030D-6E8A-4147-A177-3AD203B41FA5}">
                      <a16:colId xmlns:a16="http://schemas.microsoft.com/office/drawing/2014/main" val="20005"/>
                    </a:ext>
                  </a:extLst>
                </a:gridCol>
              </a:tblGrid>
              <a:tr h="357893">
                <a:tc>
                  <a:txBody>
                    <a:bodyPr/>
                    <a:lstStyle/>
                    <a:p>
                      <a:pPr algn="ctr"/>
                      <a:r>
                        <a:rPr lang="es-CO" dirty="0">
                          <a:solidFill>
                            <a:schemeClr val="tx1"/>
                          </a:solidFill>
                        </a:rPr>
                        <a:t>ACTIVIDAD</a:t>
                      </a:r>
                      <a:endParaRPr lang="es-ES"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dirty="0">
                          <a:solidFill>
                            <a:schemeClr val="tx1"/>
                          </a:solidFill>
                        </a:rPr>
                        <a:t>OBJETIVO</a:t>
                      </a:r>
                      <a:endParaRPr lang="es-ES" dirty="0">
                        <a:solidFill>
                          <a:schemeClr val="tx1"/>
                        </a:solidFill>
                      </a:endParaRPr>
                    </a:p>
                  </a:txBody>
                  <a:tcPr/>
                </a:tc>
                <a:tc>
                  <a:txBody>
                    <a:bodyPr/>
                    <a:lstStyle/>
                    <a:p>
                      <a:pPr algn="ctr"/>
                      <a:r>
                        <a:rPr lang="es-CO" dirty="0">
                          <a:solidFill>
                            <a:schemeClr val="tx1"/>
                          </a:solidFill>
                        </a:rPr>
                        <a:t>DIRIGIDO</a:t>
                      </a:r>
                      <a:r>
                        <a:rPr lang="es-CO" baseline="0" dirty="0">
                          <a:solidFill>
                            <a:schemeClr val="tx1"/>
                          </a:solidFill>
                        </a:rPr>
                        <a:t> A</a:t>
                      </a:r>
                      <a:endParaRPr lang="es-ES" dirty="0">
                        <a:solidFill>
                          <a:schemeClr val="tx1"/>
                        </a:solidFill>
                      </a:endParaRPr>
                    </a:p>
                  </a:txBody>
                  <a:tcPr/>
                </a:tc>
                <a:tc>
                  <a:txBody>
                    <a:bodyPr/>
                    <a:lstStyle/>
                    <a:p>
                      <a:pPr algn="ctr"/>
                      <a:r>
                        <a:rPr lang="es-CO" dirty="0">
                          <a:solidFill>
                            <a:schemeClr val="tx1"/>
                          </a:solidFill>
                        </a:rPr>
                        <a:t>HERRAMIENTA</a:t>
                      </a:r>
                      <a:endParaRPr lang="es-ES" dirty="0">
                        <a:solidFill>
                          <a:schemeClr val="tx1"/>
                        </a:solidFill>
                      </a:endParaRPr>
                    </a:p>
                  </a:txBody>
                  <a:tcPr/>
                </a:tc>
                <a:tc>
                  <a:txBody>
                    <a:bodyPr/>
                    <a:lstStyle/>
                    <a:p>
                      <a:pPr algn="ctr"/>
                      <a:r>
                        <a:rPr lang="es-CO" dirty="0">
                          <a:solidFill>
                            <a:schemeClr val="tx1"/>
                          </a:solidFill>
                        </a:rPr>
                        <a:t>RESULTADO</a:t>
                      </a:r>
                      <a:endParaRPr lang="es-ES" dirty="0">
                        <a:solidFill>
                          <a:schemeClr val="tx1"/>
                        </a:solidFill>
                      </a:endParaRPr>
                    </a:p>
                  </a:txBody>
                  <a:tcPr/>
                </a:tc>
                <a:extLst>
                  <a:ext uri="{0D108BD9-81ED-4DB2-BD59-A6C34878D82A}">
                    <a16:rowId xmlns:a16="http://schemas.microsoft.com/office/drawing/2014/main" val="10000"/>
                  </a:ext>
                </a:extLst>
              </a:tr>
              <a:tr h="989503">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b="1" dirty="0">
                          <a:solidFill>
                            <a:schemeClr val="tx1"/>
                          </a:solidFill>
                        </a:rPr>
                        <a:t>Caracterizar Actores Áreas Industriales – Actores Interno</a:t>
                      </a:r>
                      <a:r>
                        <a:rPr lang="es-CO" b="1" baseline="0" dirty="0">
                          <a:solidFill>
                            <a:schemeClr val="tx1"/>
                          </a:solidFill>
                        </a:rPr>
                        <a:t>s</a:t>
                      </a:r>
                      <a:endParaRPr lang="es-ES" b="1" dirty="0">
                        <a:solidFill>
                          <a:schemeClr val="tx1"/>
                        </a:solidFill>
                      </a:endParaRPr>
                    </a:p>
                  </a:txBody>
                  <a:tcPr anchor="ctr"/>
                </a:tc>
                <a:tc>
                  <a:txBody>
                    <a:bodyPr/>
                    <a:lstStyle/>
                    <a:p>
                      <a:pPr algn="ctr"/>
                      <a:r>
                        <a:rPr lang="es-CO" sz="1600" baseline="0" dirty="0">
                          <a:solidFill>
                            <a:schemeClr val="tx1"/>
                          </a:solidFill>
                        </a:rPr>
                        <a:t>Conocer las condiciones laborales de los empleados de las empresas del A.I.</a:t>
                      </a:r>
                    </a:p>
                  </a:txBody>
                  <a:tcPr anchor="ctr"/>
                </a:tc>
                <a:tc>
                  <a:txBody>
                    <a:bodyPr/>
                    <a:lstStyle/>
                    <a:p>
                      <a:pPr algn="ctr"/>
                      <a:r>
                        <a:rPr lang="es-CO" sz="1600" baseline="0" dirty="0">
                          <a:solidFill>
                            <a:schemeClr val="tx1"/>
                          </a:solidFill>
                        </a:rPr>
                        <a:t>Empleados (</a:t>
                      </a:r>
                      <a:r>
                        <a:rPr lang="es-CO" sz="1600" baseline="0" dirty="0" err="1">
                          <a:solidFill>
                            <a:schemeClr val="tx1"/>
                          </a:solidFill>
                        </a:rPr>
                        <a:t>Adtvo</a:t>
                      </a:r>
                      <a:r>
                        <a:rPr lang="es-CO" sz="1600" baseline="0" dirty="0">
                          <a:solidFill>
                            <a:schemeClr val="tx1"/>
                          </a:solidFill>
                        </a:rPr>
                        <a:t>, planta)</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dirty="0">
                          <a:solidFill>
                            <a:schemeClr val="tx1"/>
                          </a:solidFill>
                        </a:rPr>
                        <a:t>Encuesta</a:t>
                      </a:r>
                      <a:endParaRPr lang="es-ES" sz="1600" dirty="0">
                        <a:solidFill>
                          <a:schemeClr val="tx1"/>
                        </a:solidFill>
                      </a:endParaRPr>
                    </a:p>
                  </a:txBody>
                  <a:tcPr anchor="ct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600" dirty="0">
                          <a:solidFill>
                            <a:schemeClr val="tx1"/>
                          </a:solidFill>
                        </a:rPr>
                        <a:t>Jornada laboral,</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600" dirty="0">
                          <a:solidFill>
                            <a:schemeClr val="tx1"/>
                          </a:solidFill>
                        </a:rPr>
                        <a:t>Tipo de vinculación,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600" dirty="0">
                          <a:solidFill>
                            <a:schemeClr val="tx1"/>
                          </a:solidFill>
                        </a:rPr>
                        <a:t>Ingresos,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600" dirty="0">
                          <a:solidFill>
                            <a:schemeClr val="tx1"/>
                          </a:solidFill>
                        </a:rPr>
                        <a:t>Edad,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600" dirty="0">
                          <a:solidFill>
                            <a:schemeClr val="tx1"/>
                          </a:solidFill>
                        </a:rPr>
                        <a:t>Sexo,</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600" dirty="0">
                          <a:solidFill>
                            <a:schemeClr val="tx1"/>
                          </a:solidFill>
                        </a:rPr>
                        <a:t>Lugar de residencia,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600" dirty="0">
                          <a:solidFill>
                            <a:schemeClr val="tx1"/>
                          </a:solidFill>
                        </a:rPr>
                        <a:t>Nivel de educación,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600" dirty="0">
                          <a:solidFill>
                            <a:schemeClr val="tx1"/>
                          </a:solidFill>
                        </a:rPr>
                        <a:t>Salario promedio</a:t>
                      </a:r>
                      <a:endParaRPr lang="es-CO" sz="1600" baseline="0" dirty="0">
                        <a:solidFill>
                          <a:schemeClr val="tx1"/>
                        </a:solidFill>
                      </a:endParaRPr>
                    </a:p>
                  </a:txBody>
                  <a:tcPr anchor="ctr"/>
                </a:tc>
                <a:extLst>
                  <a:ext uri="{0D108BD9-81ED-4DB2-BD59-A6C34878D82A}">
                    <a16:rowId xmlns:a16="http://schemas.microsoft.com/office/drawing/2014/main" val="10001"/>
                  </a:ext>
                </a:extLst>
              </a:tr>
              <a:tr h="235230">
                <a:tc v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ES" b="1" dirty="0"/>
                    </a:p>
                  </a:txBody>
                  <a:tcPr anchor="ctr"/>
                </a:tc>
                <a:tc rowSpan="2">
                  <a:txBody>
                    <a:bodyPr/>
                    <a:lstStyle/>
                    <a:p>
                      <a:pPr algn="ctr"/>
                      <a:r>
                        <a:rPr lang="es-CO" sz="1600" baseline="0" dirty="0">
                          <a:solidFill>
                            <a:schemeClr val="tx1"/>
                          </a:solidFill>
                        </a:rPr>
                        <a:t>Conocer los procesos productivos de las empresas del A.I</a:t>
                      </a:r>
                    </a:p>
                  </a:txBody>
                  <a:tcPr anchor="ctr"/>
                </a:tc>
                <a:tc>
                  <a:txBody>
                    <a:bodyPr/>
                    <a:lstStyle/>
                    <a:p>
                      <a:pPr algn="ctr"/>
                      <a:r>
                        <a:rPr lang="es-CO" sz="1600" baseline="0" dirty="0">
                          <a:solidFill>
                            <a:schemeClr val="tx1"/>
                          </a:solidFill>
                        </a:rPr>
                        <a:t>Producción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600" dirty="0">
                          <a:solidFill>
                            <a:schemeClr val="tx1"/>
                          </a:solidFill>
                        </a:rPr>
                        <a:t>Análisis de Flujo de Materiales-</a:t>
                      </a:r>
                      <a:endParaRPr lang="es-ES" sz="160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CO" sz="1600" dirty="0">
                          <a:solidFill>
                            <a:schemeClr val="tx1"/>
                          </a:solidFill>
                        </a:rPr>
                        <a:t>Encuestas</a:t>
                      </a:r>
                      <a:endParaRPr lang="es-ES" sz="1600" dirty="0">
                        <a:solidFill>
                          <a:schemeClr val="tx1"/>
                        </a:solidFill>
                      </a:endParaRPr>
                    </a:p>
                  </a:txBody>
                  <a:tcPr anchor="ct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600" baseline="0" dirty="0">
                          <a:solidFill>
                            <a:schemeClr val="tx1"/>
                          </a:solidFill>
                        </a:rPr>
                        <a:t>Entrada de materiales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600" baseline="0" dirty="0">
                          <a:solidFill>
                            <a:schemeClr val="tx1"/>
                          </a:solidFill>
                        </a:rPr>
                        <a:t>Salida de Materiales</a:t>
                      </a:r>
                    </a:p>
                  </a:txBody>
                  <a:tcPr anchor="ctr"/>
                </a:tc>
                <a:extLst>
                  <a:ext uri="{0D108BD9-81ED-4DB2-BD59-A6C34878D82A}">
                    <a16:rowId xmlns:a16="http://schemas.microsoft.com/office/drawing/2014/main" val="10002"/>
                  </a:ext>
                </a:extLst>
              </a:tr>
              <a:tr h="1701264">
                <a:tc v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ES" b="1" dirty="0"/>
                    </a:p>
                  </a:txBody>
                  <a:tcPr anchor="ctr"/>
                </a:tc>
                <a:tc vMerge="1">
                  <a:txBody>
                    <a:bodyPr/>
                    <a:lstStyle/>
                    <a:p>
                      <a:pPr algn="ctr"/>
                      <a:endParaRPr lang="es-CO" sz="1600" baseline="0" dirty="0"/>
                    </a:p>
                  </a:txBody>
                  <a:tcPr anchor="ctr"/>
                </a:tc>
                <a:tc>
                  <a:txBody>
                    <a:bodyPr/>
                    <a:lstStyle/>
                    <a:p>
                      <a:pPr algn="ctr"/>
                      <a:r>
                        <a:rPr lang="es-CO" sz="1600" baseline="0" dirty="0">
                          <a:solidFill>
                            <a:schemeClr val="tx1"/>
                          </a:solidFill>
                        </a:rPr>
                        <a:t>Producción</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dirty="0">
                          <a:solidFill>
                            <a:schemeClr val="tx1"/>
                          </a:solidFill>
                        </a:rPr>
                        <a:t>Análisis</a:t>
                      </a:r>
                      <a:r>
                        <a:rPr lang="es-CO" sz="1600" baseline="0" dirty="0">
                          <a:solidFill>
                            <a:schemeClr val="tx1"/>
                          </a:solidFill>
                        </a:rPr>
                        <a:t> de Emergía - Exergía</a:t>
                      </a:r>
                      <a:endParaRPr lang="es-ES" sz="1600" dirty="0">
                        <a:solidFill>
                          <a:schemeClr val="tx1"/>
                        </a:solidFill>
                      </a:endParaRPr>
                    </a:p>
                  </a:txBody>
                  <a:tcPr anchor="ct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600" baseline="0" dirty="0">
                          <a:solidFill>
                            <a:schemeClr val="tx1"/>
                          </a:solidFill>
                        </a:rPr>
                        <a:t>Eficiencia de los procesos productivos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600" baseline="0" dirty="0">
                          <a:solidFill>
                            <a:schemeClr val="tx1"/>
                          </a:solidFill>
                        </a:rPr>
                        <a:t>Impacto ambiental de los procesos,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600" baseline="0" dirty="0">
                          <a:solidFill>
                            <a:schemeClr val="tx1"/>
                          </a:solidFill>
                        </a:rPr>
                        <a:t>Sostenibilidad de los procesos productivos</a:t>
                      </a:r>
                    </a:p>
                  </a:txBody>
                  <a:tcPr anchor="ctr"/>
                </a:tc>
                <a:extLst>
                  <a:ext uri="{0D108BD9-81ED-4DB2-BD59-A6C34878D82A}">
                    <a16:rowId xmlns:a16="http://schemas.microsoft.com/office/drawing/2014/main" val="10003"/>
                  </a:ext>
                </a:extLst>
              </a:tr>
            </a:tbl>
          </a:graphicData>
        </a:graphic>
      </p:graphicFrame>
      <p:sp>
        <p:nvSpPr>
          <p:cNvPr id="5" name="Botón de acción: Hacia atrás o Anterior 4">
            <a:hlinkClick r:id="rId3" action="ppaction://hlinksldjump" highlightClick="1"/>
          </p:cNvPr>
          <p:cNvSpPr/>
          <p:nvPr/>
        </p:nvSpPr>
        <p:spPr>
          <a:xfrm>
            <a:off x="11560629" y="261258"/>
            <a:ext cx="531104" cy="342900"/>
          </a:xfrm>
          <a:prstGeom prst="actionButtonBackPrevious">
            <a:avLst/>
          </a:prstGeom>
          <a:solidFill>
            <a:schemeClr val="tx2">
              <a:lumMod val="60000"/>
              <a:lumOff val="4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p>
        </p:txBody>
      </p:sp>
      <p:sp>
        <p:nvSpPr>
          <p:cNvPr id="9" name="CuadroTexto 8">
            <a:extLst>
              <a:ext uri="{FF2B5EF4-FFF2-40B4-BE49-F238E27FC236}">
                <a16:creationId xmlns:a16="http://schemas.microsoft.com/office/drawing/2014/main" id="{804B154D-0302-4A9E-984F-E7046E3B3755}"/>
              </a:ext>
            </a:extLst>
          </p:cNvPr>
          <p:cNvSpPr txBox="1"/>
          <p:nvPr/>
        </p:nvSpPr>
        <p:spPr>
          <a:xfrm>
            <a:off x="138698" y="941331"/>
            <a:ext cx="11969323" cy="646331"/>
          </a:xfrm>
          <a:prstGeom prst="rect">
            <a:avLst/>
          </a:prstGeom>
          <a:noFill/>
        </p:spPr>
        <p:txBody>
          <a:bodyPr wrap="square" rtlCol="0">
            <a:spAutoFit/>
          </a:bodyPr>
          <a:lstStyle/>
          <a:p>
            <a:pPr algn="ctr"/>
            <a:r>
              <a:rPr lang="es-ES_tradnl" b="1" dirty="0">
                <a:ea typeface="MS Mincho" panose="02020609040205080304" pitchFamily="49" charset="-128"/>
                <a:cs typeface="Times New Roman" panose="02020603050405020304" pitchFamily="18" charset="0"/>
              </a:rPr>
              <a:t>O.E. 1 Identificar las características propias del actual modelo de operación, a nivel ambiental, social y económico utilizado en el  área industrial</a:t>
            </a:r>
            <a:endParaRPr lang="es-ES" b="1" dirty="0"/>
          </a:p>
        </p:txBody>
      </p:sp>
    </p:spTree>
    <p:extLst>
      <p:ext uri="{BB962C8B-B14F-4D97-AF65-F5344CB8AC3E}">
        <p14:creationId xmlns:p14="http://schemas.microsoft.com/office/powerpoint/2010/main" val="269428463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 y="4746"/>
            <a:ext cx="12192000" cy="853308"/>
          </a:xfrm>
          <a:solidFill>
            <a:schemeClr val="tx2">
              <a:lumMod val="75000"/>
            </a:schemeClr>
          </a:solidFill>
          <a:ln/>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a:normAutofit/>
          </a:bodyPr>
          <a:lstStyle/>
          <a:p>
            <a:pPr algn="ctr"/>
            <a:r>
              <a:rPr lang="es-CO" dirty="0"/>
              <a:t>PROBLEMA DE INVESTIGACIÓN</a:t>
            </a:r>
            <a:endParaRPr lang="es-ES" dirty="0"/>
          </a:p>
        </p:txBody>
      </p:sp>
      <p:sp>
        <p:nvSpPr>
          <p:cNvPr id="4" name="CuadroTexto 3"/>
          <p:cNvSpPr txBox="1"/>
          <p:nvPr/>
        </p:nvSpPr>
        <p:spPr>
          <a:xfrm>
            <a:off x="-329784" y="1124262"/>
            <a:ext cx="184731" cy="369332"/>
          </a:xfrm>
          <a:prstGeom prst="rect">
            <a:avLst/>
          </a:prstGeom>
          <a:noFill/>
        </p:spPr>
        <p:txBody>
          <a:bodyPr wrap="none" rtlCol="0">
            <a:spAutoFit/>
          </a:bodyPr>
          <a:lstStyle/>
          <a:p>
            <a:endParaRPr lang="es-ES_tradnl" dirty="0"/>
          </a:p>
        </p:txBody>
      </p:sp>
      <p:sp>
        <p:nvSpPr>
          <p:cNvPr id="8" name="CuadroTexto 7"/>
          <p:cNvSpPr txBox="1"/>
          <p:nvPr/>
        </p:nvSpPr>
        <p:spPr>
          <a:xfrm>
            <a:off x="121985" y="963381"/>
            <a:ext cx="1678898" cy="830997"/>
          </a:xfrm>
          <a:prstGeom prst="rect">
            <a:avLst/>
          </a:prstGeom>
          <a:noFill/>
        </p:spPr>
        <p:txBody>
          <a:bodyPr wrap="square" rtlCol="0">
            <a:spAutoFit/>
          </a:bodyPr>
          <a:lstStyle/>
          <a:p>
            <a:pPr algn="ctr"/>
            <a:r>
              <a:rPr lang="es-ES_tradnl" sz="1600" dirty="0"/>
              <a:t>Construcción</a:t>
            </a:r>
          </a:p>
          <a:p>
            <a:pPr algn="ctr"/>
            <a:r>
              <a:rPr lang="es-ES_tradnl" sz="1600" dirty="0"/>
              <a:t>Áreas Industriales</a:t>
            </a:r>
          </a:p>
          <a:p>
            <a:pPr algn="ctr"/>
            <a:r>
              <a:rPr lang="es-ES_tradnl" sz="1600" dirty="0"/>
              <a:t>(PI, ZF, DI, </a:t>
            </a:r>
            <a:r>
              <a:rPr lang="es-ES_tradnl" sz="1600" dirty="0" err="1"/>
              <a:t>etc</a:t>
            </a:r>
            <a:r>
              <a:rPr lang="es-ES_tradnl" sz="1600" dirty="0"/>
              <a:t>)</a:t>
            </a:r>
          </a:p>
        </p:txBody>
      </p:sp>
      <p:grpSp>
        <p:nvGrpSpPr>
          <p:cNvPr id="14" name="Agrupar 13"/>
          <p:cNvGrpSpPr/>
          <p:nvPr/>
        </p:nvGrpSpPr>
        <p:grpSpPr>
          <a:xfrm>
            <a:off x="161278" y="1754830"/>
            <a:ext cx="1652769" cy="1320439"/>
            <a:chOff x="141716" y="1177270"/>
            <a:chExt cx="1652769" cy="1320439"/>
          </a:xfrm>
        </p:grpSpPr>
        <p:sp>
          <p:nvSpPr>
            <p:cNvPr id="61" name="Forma libre 60"/>
            <p:cNvSpPr/>
            <p:nvPr/>
          </p:nvSpPr>
          <p:spPr>
            <a:xfrm>
              <a:off x="141716" y="1177270"/>
              <a:ext cx="1652769" cy="1320439"/>
            </a:xfrm>
            <a:custGeom>
              <a:avLst/>
              <a:gdLst>
                <a:gd name="connsiteX0" fmla="*/ 1299971 w 1603229"/>
                <a:gd name="connsiteY0" fmla="*/ 27141 h 1574386"/>
                <a:gd name="connsiteX1" fmla="*/ 1145425 w 1603229"/>
                <a:gd name="connsiteY1" fmla="*/ 52898 h 1574386"/>
                <a:gd name="connsiteX2" fmla="*/ 127994 w 1603229"/>
                <a:gd name="connsiteY2" fmla="*/ 336234 h 1574386"/>
                <a:gd name="connsiteX3" fmla="*/ 153751 w 1603229"/>
                <a:gd name="connsiteY3" fmla="*/ 1443817 h 1574386"/>
                <a:gd name="connsiteX4" fmla="*/ 1390123 w 1603229"/>
                <a:gd name="connsiteY4" fmla="*/ 1430938 h 1574386"/>
                <a:gd name="connsiteX5" fmla="*/ 1596185 w 1603229"/>
                <a:gd name="connsiteY5" fmla="*/ 349113 h 1574386"/>
                <a:gd name="connsiteX6" fmla="*/ 1299971 w 1603229"/>
                <a:gd name="connsiteY6" fmla="*/ 27141 h 157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3229" h="1574386">
                  <a:moveTo>
                    <a:pt x="1299971" y="27141"/>
                  </a:moveTo>
                  <a:cubicBezTo>
                    <a:pt x="1224844" y="-22228"/>
                    <a:pt x="1340754" y="1383"/>
                    <a:pt x="1145425" y="52898"/>
                  </a:cubicBezTo>
                  <a:cubicBezTo>
                    <a:pt x="950096" y="104413"/>
                    <a:pt x="293273" y="104414"/>
                    <a:pt x="127994" y="336234"/>
                  </a:cubicBezTo>
                  <a:cubicBezTo>
                    <a:pt x="-37285" y="568054"/>
                    <a:pt x="-56604" y="1261366"/>
                    <a:pt x="153751" y="1443817"/>
                  </a:cubicBezTo>
                  <a:cubicBezTo>
                    <a:pt x="364106" y="1626268"/>
                    <a:pt x="1149717" y="1613389"/>
                    <a:pt x="1390123" y="1430938"/>
                  </a:cubicBezTo>
                  <a:cubicBezTo>
                    <a:pt x="1630529" y="1248487"/>
                    <a:pt x="1609064" y="585226"/>
                    <a:pt x="1596185" y="349113"/>
                  </a:cubicBezTo>
                  <a:cubicBezTo>
                    <a:pt x="1583306" y="113000"/>
                    <a:pt x="1375098" y="76510"/>
                    <a:pt x="1299971" y="27141"/>
                  </a:cubicBezTo>
                  <a:close/>
                </a:path>
              </a:pathLst>
            </a:cu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s-ES" dirty="0"/>
            </a:p>
          </p:txBody>
        </p:sp>
        <p:pic>
          <p:nvPicPr>
            <p:cNvPr id="65" name="Imagen 6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455" y="1289029"/>
              <a:ext cx="527682" cy="429302"/>
            </a:xfrm>
            <a:prstGeom prst="rect">
              <a:avLst/>
            </a:prstGeom>
          </p:spPr>
        </p:pic>
        <p:pic>
          <p:nvPicPr>
            <p:cNvPr id="66" name="Imagen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773" y="1928902"/>
              <a:ext cx="527682" cy="429302"/>
            </a:xfrm>
            <a:prstGeom prst="rect">
              <a:avLst/>
            </a:prstGeom>
          </p:spPr>
        </p:pic>
        <p:pic>
          <p:nvPicPr>
            <p:cNvPr id="67" name="Imagen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498" y="1475413"/>
              <a:ext cx="527682" cy="429302"/>
            </a:xfrm>
            <a:prstGeom prst="rect">
              <a:avLst/>
            </a:prstGeom>
          </p:spPr>
        </p:pic>
        <p:pic>
          <p:nvPicPr>
            <p:cNvPr id="68" name="Imagen 6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730" y="1718331"/>
              <a:ext cx="527682" cy="429302"/>
            </a:xfrm>
            <a:prstGeom prst="rect">
              <a:avLst/>
            </a:prstGeom>
          </p:spPr>
        </p:pic>
      </p:grpSp>
      <p:grpSp>
        <p:nvGrpSpPr>
          <p:cNvPr id="7" name="Grupo 6">
            <a:extLst>
              <a:ext uri="{FF2B5EF4-FFF2-40B4-BE49-F238E27FC236}">
                <a16:creationId xmlns:a16="http://schemas.microsoft.com/office/drawing/2014/main" id="{F09F5BA8-82D6-4EBF-8B73-F7540918A83C}"/>
              </a:ext>
            </a:extLst>
          </p:cNvPr>
          <p:cNvGrpSpPr/>
          <p:nvPr/>
        </p:nvGrpSpPr>
        <p:grpSpPr>
          <a:xfrm>
            <a:off x="1827211" y="1124262"/>
            <a:ext cx="5710464" cy="1052787"/>
            <a:chOff x="2034242" y="1333094"/>
            <a:chExt cx="5710464" cy="1052787"/>
          </a:xfrm>
        </p:grpSpPr>
        <p:grpSp>
          <p:nvGrpSpPr>
            <p:cNvPr id="6" name="Grupo 5">
              <a:extLst>
                <a:ext uri="{FF2B5EF4-FFF2-40B4-BE49-F238E27FC236}">
                  <a16:creationId xmlns:a16="http://schemas.microsoft.com/office/drawing/2014/main" id="{12419304-7C66-4640-83BB-5DEC94519A05}"/>
                </a:ext>
              </a:extLst>
            </p:cNvPr>
            <p:cNvGrpSpPr/>
            <p:nvPr/>
          </p:nvGrpSpPr>
          <p:grpSpPr>
            <a:xfrm>
              <a:off x="2034242" y="1333094"/>
              <a:ext cx="5710464" cy="1052787"/>
              <a:chOff x="2034242" y="1333094"/>
              <a:chExt cx="5710464" cy="1052787"/>
            </a:xfrm>
          </p:grpSpPr>
          <p:grpSp>
            <p:nvGrpSpPr>
              <p:cNvPr id="25" name="Agrupar 24"/>
              <p:cNvGrpSpPr/>
              <p:nvPr/>
            </p:nvGrpSpPr>
            <p:grpSpPr>
              <a:xfrm>
                <a:off x="2034242" y="1333094"/>
                <a:ext cx="5710464" cy="923330"/>
                <a:chOff x="2034242" y="1333094"/>
                <a:chExt cx="5710464" cy="923330"/>
              </a:xfrm>
            </p:grpSpPr>
            <p:sp>
              <p:nvSpPr>
                <p:cNvPr id="71" name="CuadroTexto 70"/>
                <p:cNvSpPr txBox="1"/>
                <p:nvPr/>
              </p:nvSpPr>
              <p:spPr>
                <a:xfrm>
                  <a:off x="2034242" y="1333094"/>
                  <a:ext cx="2537138" cy="923330"/>
                </a:xfrm>
                <a:prstGeom prst="rect">
                  <a:avLst/>
                </a:prstGeom>
                <a:noFill/>
              </p:spPr>
              <p:txBody>
                <a:bodyPr wrap="square" rtlCol="0">
                  <a:spAutoFit/>
                </a:bodyPr>
                <a:lstStyle/>
                <a:p>
                  <a:pPr algn="ctr"/>
                  <a:r>
                    <a:rPr lang="es-CO" dirty="0"/>
                    <a:t>Desarrollo Económico  y Social de los países (1980)</a:t>
                  </a:r>
                </a:p>
              </p:txBody>
            </p:sp>
            <p:sp>
              <p:nvSpPr>
                <p:cNvPr id="21" name="CuadroTexto 20"/>
                <p:cNvSpPr txBox="1"/>
                <p:nvPr/>
              </p:nvSpPr>
              <p:spPr>
                <a:xfrm>
                  <a:off x="5001506" y="1362587"/>
                  <a:ext cx="2743200" cy="646331"/>
                </a:xfrm>
                <a:prstGeom prst="rect">
                  <a:avLst/>
                </a:prstGeom>
                <a:noFill/>
              </p:spPr>
              <p:txBody>
                <a:bodyPr wrap="square" rtlCol="0">
                  <a:spAutoFit/>
                </a:bodyPr>
                <a:lstStyle/>
                <a:p>
                  <a:pPr algn="ctr"/>
                  <a:r>
                    <a:rPr lang="es-ES_tradnl" dirty="0"/>
                    <a:t>Más de 20.000 PI  construidos (1980- 2011) </a:t>
                  </a:r>
                </a:p>
              </p:txBody>
            </p:sp>
          </p:grpSp>
          <p:sp>
            <p:nvSpPr>
              <p:cNvPr id="23" name="Rectángulo 22"/>
              <p:cNvSpPr/>
              <p:nvPr/>
            </p:nvSpPr>
            <p:spPr>
              <a:xfrm>
                <a:off x="3747013" y="2108882"/>
                <a:ext cx="2183546" cy="276999"/>
              </a:xfrm>
              <a:prstGeom prst="rect">
                <a:avLst/>
              </a:prstGeom>
            </p:spPr>
            <p:txBody>
              <a:bodyPr wrap="none">
                <a:spAutoFit/>
              </a:bodyPr>
              <a:lstStyle/>
              <a:p>
                <a:pPr algn="ctr"/>
                <a:r>
                  <a:rPr lang="es-CO" sz="1200" dirty="0"/>
                  <a:t>(</a:t>
                </a:r>
                <a:r>
                  <a:rPr lang="es-ES" sz="1200" dirty="0" err="1"/>
                  <a:t>Sakr</a:t>
                </a:r>
                <a:r>
                  <a:rPr lang="es-ES" sz="1200" dirty="0"/>
                  <a:t> et al., 2011</a:t>
                </a:r>
                <a:r>
                  <a:rPr lang="es-ES_tradnl" sz="1200" dirty="0"/>
                  <a:t> </a:t>
                </a:r>
                <a:r>
                  <a:rPr lang="es-CO" sz="1200" dirty="0"/>
                  <a:t>Ge et al, 2015)</a:t>
                </a:r>
                <a:endParaRPr lang="es-ES" sz="1200" dirty="0"/>
              </a:p>
            </p:txBody>
          </p:sp>
        </p:grpSp>
        <p:sp>
          <p:nvSpPr>
            <p:cNvPr id="5" name="Flecha derecha 4"/>
            <p:cNvSpPr/>
            <p:nvPr/>
          </p:nvSpPr>
          <p:spPr>
            <a:xfrm>
              <a:off x="4660515" y="1534360"/>
              <a:ext cx="356542" cy="42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3" name="CuadroTexto 2">
            <a:extLst>
              <a:ext uri="{FF2B5EF4-FFF2-40B4-BE49-F238E27FC236}">
                <a16:creationId xmlns:a16="http://schemas.microsoft.com/office/drawing/2014/main" id="{70C6F2EE-C190-44F1-8033-C90E40517422}"/>
              </a:ext>
            </a:extLst>
          </p:cNvPr>
          <p:cNvSpPr txBox="1"/>
          <p:nvPr/>
        </p:nvSpPr>
        <p:spPr>
          <a:xfrm>
            <a:off x="8194309" y="1911505"/>
            <a:ext cx="2976465" cy="369332"/>
          </a:xfrm>
          <a:prstGeom prst="rect">
            <a:avLst/>
          </a:prstGeom>
          <a:noFill/>
        </p:spPr>
        <p:txBody>
          <a:bodyPr wrap="square" rtlCol="0">
            <a:spAutoFit/>
          </a:bodyPr>
          <a:lstStyle/>
          <a:p>
            <a:pPr algn="ctr"/>
            <a:r>
              <a:rPr lang="es-CO" b="1" dirty="0"/>
              <a:t>Problemas </a:t>
            </a:r>
          </a:p>
        </p:txBody>
      </p:sp>
      <p:sp>
        <p:nvSpPr>
          <p:cNvPr id="9" name="Abrir llave 8">
            <a:extLst>
              <a:ext uri="{FF2B5EF4-FFF2-40B4-BE49-F238E27FC236}">
                <a16:creationId xmlns:a16="http://schemas.microsoft.com/office/drawing/2014/main" id="{07F39944-2B16-458C-8F58-4551166C1F6F}"/>
              </a:ext>
            </a:extLst>
          </p:cNvPr>
          <p:cNvSpPr/>
          <p:nvPr/>
        </p:nvSpPr>
        <p:spPr>
          <a:xfrm>
            <a:off x="7739275" y="2294413"/>
            <a:ext cx="192047" cy="156636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27" name="CuadroTexto 26">
            <a:extLst>
              <a:ext uri="{FF2B5EF4-FFF2-40B4-BE49-F238E27FC236}">
                <a16:creationId xmlns:a16="http://schemas.microsoft.com/office/drawing/2014/main" id="{096A8618-701F-4829-A710-DF236D9F3B24}"/>
              </a:ext>
            </a:extLst>
          </p:cNvPr>
          <p:cNvSpPr txBox="1"/>
          <p:nvPr/>
        </p:nvSpPr>
        <p:spPr>
          <a:xfrm>
            <a:off x="7931322" y="2954832"/>
            <a:ext cx="4021192" cy="923330"/>
          </a:xfrm>
          <a:prstGeom prst="rect">
            <a:avLst/>
          </a:prstGeom>
          <a:noFill/>
        </p:spPr>
        <p:txBody>
          <a:bodyPr wrap="square" rtlCol="0">
            <a:spAutoFit/>
          </a:bodyPr>
          <a:lstStyle/>
          <a:p>
            <a:pPr algn="ctr"/>
            <a:r>
              <a:rPr lang="es-CO" dirty="0"/>
              <a:t>Relación AI con su territorio</a:t>
            </a:r>
          </a:p>
          <a:p>
            <a:pPr algn="ctr"/>
            <a:r>
              <a:rPr lang="es-CO" dirty="0"/>
              <a:t>(Conflictos socioambientales)</a:t>
            </a:r>
          </a:p>
          <a:p>
            <a:pPr algn="ctr"/>
            <a:endParaRPr lang="es-CO" dirty="0"/>
          </a:p>
        </p:txBody>
      </p:sp>
      <p:sp>
        <p:nvSpPr>
          <p:cNvPr id="11" name="Rectángulo 10">
            <a:extLst>
              <a:ext uri="{FF2B5EF4-FFF2-40B4-BE49-F238E27FC236}">
                <a16:creationId xmlns:a16="http://schemas.microsoft.com/office/drawing/2014/main" id="{1B2C70D3-A325-4FBD-BF1A-3D0E5EA23EE3}"/>
              </a:ext>
            </a:extLst>
          </p:cNvPr>
          <p:cNvSpPr/>
          <p:nvPr/>
        </p:nvSpPr>
        <p:spPr>
          <a:xfrm>
            <a:off x="8194309" y="3605416"/>
            <a:ext cx="3221138" cy="461665"/>
          </a:xfrm>
          <a:prstGeom prst="rect">
            <a:avLst/>
          </a:prstGeom>
        </p:spPr>
        <p:txBody>
          <a:bodyPr wrap="square">
            <a:spAutoFit/>
          </a:bodyPr>
          <a:lstStyle/>
          <a:p>
            <a:pPr algn="ctr"/>
            <a:r>
              <a:rPr lang="es-ES" sz="1200" dirty="0">
                <a:latin typeface="Calibri" panose="020F0502020204030204" pitchFamily="34" charset="0"/>
                <a:ea typeface="Calibri" panose="020F0502020204030204" pitchFamily="34" charset="0"/>
              </a:rPr>
              <a:t>(</a:t>
            </a:r>
            <a:r>
              <a:rPr lang="es-CO" sz="1200" dirty="0"/>
              <a:t>Gong &amp; Wall., 2001; </a:t>
            </a:r>
            <a:r>
              <a:rPr lang="es-ES" sz="1200" dirty="0" err="1">
                <a:latin typeface="Calibri" panose="020F0502020204030204" pitchFamily="34" charset="0"/>
                <a:ea typeface="Calibri" panose="020F0502020204030204" pitchFamily="34" charset="0"/>
              </a:rPr>
              <a:t>Kunz</a:t>
            </a:r>
            <a:r>
              <a:rPr lang="es-ES" sz="1200" dirty="0">
                <a:latin typeface="Calibri" panose="020F0502020204030204" pitchFamily="34" charset="0"/>
                <a:ea typeface="Calibri" panose="020F0502020204030204" pitchFamily="34" charset="0"/>
              </a:rPr>
              <a:t> et al., 2013; Boix et al 2014;Perez, 2014; Liu et al., 2016; </a:t>
            </a:r>
            <a:r>
              <a:rPr lang="es-ES" sz="1200" dirty="0" err="1">
                <a:latin typeface="Calibri" panose="020F0502020204030204" pitchFamily="34" charset="0"/>
                <a:ea typeface="Calibri" panose="020F0502020204030204" pitchFamily="34" charset="0"/>
              </a:rPr>
              <a:t>Taddeo</a:t>
            </a:r>
            <a:r>
              <a:rPr lang="es-ES" sz="1200" dirty="0">
                <a:latin typeface="Calibri" panose="020F0502020204030204" pitchFamily="34" charset="0"/>
                <a:ea typeface="Calibri" panose="020F0502020204030204" pitchFamily="34" charset="0"/>
              </a:rPr>
              <a:t>, 2016)</a:t>
            </a:r>
            <a:endParaRPr lang="es-CO" sz="1200" dirty="0"/>
          </a:p>
        </p:txBody>
      </p:sp>
      <p:sp>
        <p:nvSpPr>
          <p:cNvPr id="12" name="Rectángulo 11">
            <a:extLst>
              <a:ext uri="{FF2B5EF4-FFF2-40B4-BE49-F238E27FC236}">
                <a16:creationId xmlns:a16="http://schemas.microsoft.com/office/drawing/2014/main" id="{E297CCC6-1D58-44B4-A91F-ED452381ED19}"/>
              </a:ext>
            </a:extLst>
          </p:cNvPr>
          <p:cNvSpPr/>
          <p:nvPr/>
        </p:nvSpPr>
        <p:spPr>
          <a:xfrm>
            <a:off x="8108707" y="1162325"/>
            <a:ext cx="3604727" cy="646331"/>
          </a:xfrm>
          <a:prstGeom prst="rect">
            <a:avLst/>
          </a:prstGeom>
        </p:spPr>
        <p:txBody>
          <a:bodyPr wrap="square">
            <a:spAutoFit/>
          </a:bodyPr>
          <a:lstStyle/>
          <a:p>
            <a:pPr algn="ctr"/>
            <a:r>
              <a:rPr lang="es-CO" dirty="0"/>
              <a:t>Alto consumo de recursos naturales y Generación de contaminantes</a:t>
            </a:r>
            <a:endParaRPr lang="es-ES" dirty="0"/>
          </a:p>
        </p:txBody>
      </p:sp>
      <p:sp>
        <p:nvSpPr>
          <p:cNvPr id="28" name="CuadroTexto 27">
            <a:extLst>
              <a:ext uri="{FF2B5EF4-FFF2-40B4-BE49-F238E27FC236}">
                <a16:creationId xmlns:a16="http://schemas.microsoft.com/office/drawing/2014/main" id="{727B43B5-97E5-4FF0-BCD4-B7EE39EA3667}"/>
              </a:ext>
            </a:extLst>
          </p:cNvPr>
          <p:cNvSpPr txBox="1"/>
          <p:nvPr/>
        </p:nvSpPr>
        <p:spPr>
          <a:xfrm>
            <a:off x="7809721" y="2264321"/>
            <a:ext cx="4142793" cy="646331"/>
          </a:xfrm>
          <a:prstGeom prst="rect">
            <a:avLst/>
          </a:prstGeom>
          <a:noFill/>
        </p:spPr>
        <p:txBody>
          <a:bodyPr wrap="square" rtlCol="0">
            <a:spAutoFit/>
          </a:bodyPr>
          <a:lstStyle/>
          <a:p>
            <a:pPr algn="ctr"/>
            <a:r>
              <a:rPr lang="es-CO" dirty="0"/>
              <a:t>Presión sobre el sistema natural (agotamiento recursos y contaminación) </a:t>
            </a:r>
          </a:p>
        </p:txBody>
      </p:sp>
      <p:grpSp>
        <p:nvGrpSpPr>
          <p:cNvPr id="22" name="Grupo 21">
            <a:extLst>
              <a:ext uri="{FF2B5EF4-FFF2-40B4-BE49-F238E27FC236}">
                <a16:creationId xmlns:a16="http://schemas.microsoft.com/office/drawing/2014/main" id="{1E1A08B9-796B-4E37-A70D-498684DD1932}"/>
              </a:ext>
            </a:extLst>
          </p:cNvPr>
          <p:cNvGrpSpPr/>
          <p:nvPr/>
        </p:nvGrpSpPr>
        <p:grpSpPr>
          <a:xfrm>
            <a:off x="1025979" y="2748311"/>
            <a:ext cx="4367147" cy="866697"/>
            <a:chOff x="914183" y="2752103"/>
            <a:chExt cx="4367147" cy="866697"/>
          </a:xfrm>
        </p:grpSpPr>
        <p:sp>
          <p:nvSpPr>
            <p:cNvPr id="16" name="CuadroTexto 15">
              <a:extLst>
                <a:ext uri="{FF2B5EF4-FFF2-40B4-BE49-F238E27FC236}">
                  <a16:creationId xmlns:a16="http://schemas.microsoft.com/office/drawing/2014/main" id="{AE6187B7-5ACC-4C01-B3E8-FDA54C0F53F8}"/>
                </a:ext>
              </a:extLst>
            </p:cNvPr>
            <p:cNvSpPr txBox="1"/>
            <p:nvPr/>
          </p:nvSpPr>
          <p:spPr>
            <a:xfrm>
              <a:off x="2041997" y="2752103"/>
              <a:ext cx="3239333" cy="646331"/>
            </a:xfrm>
            <a:prstGeom prst="rect">
              <a:avLst/>
            </a:prstGeom>
            <a:noFill/>
          </p:spPr>
          <p:txBody>
            <a:bodyPr wrap="square" rtlCol="0">
              <a:spAutoFit/>
            </a:bodyPr>
            <a:lstStyle/>
            <a:p>
              <a:pPr algn="ctr"/>
              <a:r>
                <a:rPr lang="es-CO" dirty="0"/>
                <a:t>¿Es posible buscar un Modelo de operación sostenible para las AI?</a:t>
              </a:r>
            </a:p>
          </p:txBody>
        </p:sp>
        <p:sp>
          <p:nvSpPr>
            <p:cNvPr id="17" name="Rectángulo 16">
              <a:extLst>
                <a:ext uri="{FF2B5EF4-FFF2-40B4-BE49-F238E27FC236}">
                  <a16:creationId xmlns:a16="http://schemas.microsoft.com/office/drawing/2014/main" id="{BEEFEC58-1ED5-4B4F-A144-E7555F4F52FC}"/>
                </a:ext>
              </a:extLst>
            </p:cNvPr>
            <p:cNvSpPr/>
            <p:nvPr/>
          </p:nvSpPr>
          <p:spPr>
            <a:xfrm>
              <a:off x="914183" y="3341801"/>
              <a:ext cx="4030823" cy="276999"/>
            </a:xfrm>
            <a:prstGeom prst="rect">
              <a:avLst/>
            </a:prstGeom>
          </p:spPr>
          <p:txBody>
            <a:bodyPr wrap="square">
              <a:spAutoFit/>
            </a:bodyPr>
            <a:lstStyle/>
            <a:p>
              <a:pPr algn="ctr"/>
              <a:r>
                <a:rPr lang="es-CO" sz="1200" dirty="0">
                  <a:ea typeface="MS Mincho" panose="02020609040205080304" pitchFamily="49" charset="-128"/>
                </a:rPr>
                <a:t>(</a:t>
              </a:r>
              <a:r>
                <a:rPr lang="es-CO" sz="1200" dirty="0" err="1">
                  <a:ea typeface="MS Mincho" panose="02020609040205080304" pitchFamily="49" charset="-128"/>
                </a:rPr>
                <a:t>Joung</a:t>
              </a:r>
              <a:r>
                <a:rPr lang="es-CO" sz="1200" dirty="0">
                  <a:ea typeface="MS Mincho" panose="02020609040205080304" pitchFamily="49" charset="-128"/>
                </a:rPr>
                <a:t> et al., 2013; </a:t>
              </a:r>
              <a:r>
                <a:rPr lang="es-CO" sz="1200" dirty="0" err="1">
                  <a:ea typeface="MS Mincho" panose="02020609040205080304" pitchFamily="49" charset="-128"/>
                </a:rPr>
                <a:t>ZhangH</a:t>
              </a:r>
              <a:r>
                <a:rPr lang="es-CO" sz="1200" dirty="0">
                  <a:ea typeface="MS Mincho" panose="02020609040205080304" pitchFamily="49" charset="-128"/>
                </a:rPr>
                <a:t> et al., 2013; </a:t>
              </a:r>
              <a:r>
                <a:rPr lang="es-CO" sz="1200" dirty="0"/>
                <a:t>De Castro et al 2014)</a:t>
              </a:r>
            </a:p>
          </p:txBody>
        </p:sp>
      </p:grpSp>
      <p:grpSp>
        <p:nvGrpSpPr>
          <p:cNvPr id="20" name="Grupo 19">
            <a:extLst>
              <a:ext uri="{FF2B5EF4-FFF2-40B4-BE49-F238E27FC236}">
                <a16:creationId xmlns:a16="http://schemas.microsoft.com/office/drawing/2014/main" id="{5ED7FFDA-2FDF-4525-BDF6-284EF2C63C4C}"/>
              </a:ext>
            </a:extLst>
          </p:cNvPr>
          <p:cNvGrpSpPr/>
          <p:nvPr/>
        </p:nvGrpSpPr>
        <p:grpSpPr>
          <a:xfrm>
            <a:off x="5603099" y="2397415"/>
            <a:ext cx="1777695" cy="1356093"/>
            <a:chOff x="5603099" y="2397415"/>
            <a:chExt cx="1777695" cy="1356093"/>
          </a:xfrm>
        </p:grpSpPr>
        <p:pic>
          <p:nvPicPr>
            <p:cNvPr id="29" name="Imagen 28">
              <a:extLst>
                <a:ext uri="{FF2B5EF4-FFF2-40B4-BE49-F238E27FC236}">
                  <a16:creationId xmlns:a16="http://schemas.microsoft.com/office/drawing/2014/main" id="{0231E87D-BAE0-4CF1-ABA0-FE7D791E41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8404" y="2397415"/>
              <a:ext cx="1439994" cy="1031585"/>
            </a:xfrm>
            <a:prstGeom prst="rect">
              <a:avLst/>
            </a:prstGeom>
          </p:spPr>
        </p:pic>
        <p:sp>
          <p:nvSpPr>
            <p:cNvPr id="33" name="CuadroTexto 32">
              <a:extLst>
                <a:ext uri="{FF2B5EF4-FFF2-40B4-BE49-F238E27FC236}">
                  <a16:creationId xmlns:a16="http://schemas.microsoft.com/office/drawing/2014/main" id="{ECDAAFC6-2F2D-4A5D-A561-C3E1A52A58A7}"/>
                </a:ext>
              </a:extLst>
            </p:cNvPr>
            <p:cNvSpPr txBox="1"/>
            <p:nvPr/>
          </p:nvSpPr>
          <p:spPr>
            <a:xfrm>
              <a:off x="5603099" y="3203478"/>
              <a:ext cx="1777695" cy="369332"/>
            </a:xfrm>
            <a:prstGeom prst="rect">
              <a:avLst/>
            </a:prstGeom>
            <a:noFill/>
          </p:spPr>
          <p:txBody>
            <a:bodyPr wrap="square" rtlCol="0">
              <a:spAutoFit/>
            </a:bodyPr>
            <a:lstStyle/>
            <a:p>
              <a:r>
                <a:rPr lang="es-CO" dirty="0"/>
                <a:t>Interés - Presión</a:t>
              </a:r>
              <a:endParaRPr lang="es-ES" dirty="0"/>
            </a:p>
          </p:txBody>
        </p:sp>
        <p:sp>
          <p:nvSpPr>
            <p:cNvPr id="19" name="Rectángulo 18">
              <a:extLst>
                <a:ext uri="{FF2B5EF4-FFF2-40B4-BE49-F238E27FC236}">
                  <a16:creationId xmlns:a16="http://schemas.microsoft.com/office/drawing/2014/main" id="{9131C1F5-6518-4C57-B8F7-1D0453AAC18D}"/>
                </a:ext>
              </a:extLst>
            </p:cNvPr>
            <p:cNvSpPr/>
            <p:nvPr/>
          </p:nvSpPr>
          <p:spPr>
            <a:xfrm>
              <a:off x="5782837" y="3476509"/>
              <a:ext cx="1345561" cy="276999"/>
            </a:xfrm>
            <a:prstGeom prst="rect">
              <a:avLst/>
            </a:prstGeom>
          </p:spPr>
          <p:txBody>
            <a:bodyPr wrap="none">
              <a:spAutoFit/>
            </a:bodyPr>
            <a:lstStyle/>
            <a:p>
              <a:r>
                <a:rPr lang="es-CO" sz="1200" dirty="0">
                  <a:ea typeface="MS Mincho" panose="02020609040205080304" pitchFamily="49" charset="-128"/>
                </a:rPr>
                <a:t>(</a:t>
              </a:r>
              <a:r>
                <a:rPr lang="es-ES_tradnl" sz="1200" dirty="0">
                  <a:ea typeface="MS Mincho" panose="02020609040205080304" pitchFamily="49" charset="-128"/>
                </a:rPr>
                <a:t>Che B, et al 2012)</a:t>
              </a:r>
              <a:endParaRPr lang="es-ES" sz="1200" dirty="0"/>
            </a:p>
          </p:txBody>
        </p:sp>
      </p:grpSp>
      <p:pic>
        <p:nvPicPr>
          <p:cNvPr id="37" name="Imagen 36">
            <a:extLst>
              <a:ext uri="{FF2B5EF4-FFF2-40B4-BE49-F238E27FC236}">
                <a16:creationId xmlns:a16="http://schemas.microsoft.com/office/drawing/2014/main" id="{1B94FD3C-4547-4CE8-A26E-29C465F2A3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299" y="4475169"/>
            <a:ext cx="1653455" cy="1888684"/>
          </a:xfrm>
          <a:prstGeom prst="rect">
            <a:avLst/>
          </a:prstGeom>
        </p:spPr>
      </p:pic>
      <p:sp>
        <p:nvSpPr>
          <p:cNvPr id="38" name="CuadroTexto 37">
            <a:extLst>
              <a:ext uri="{FF2B5EF4-FFF2-40B4-BE49-F238E27FC236}">
                <a16:creationId xmlns:a16="http://schemas.microsoft.com/office/drawing/2014/main" id="{0C57D488-5AD7-404D-A8FB-21FDFBA6831E}"/>
              </a:ext>
            </a:extLst>
          </p:cNvPr>
          <p:cNvSpPr txBox="1"/>
          <p:nvPr/>
        </p:nvSpPr>
        <p:spPr>
          <a:xfrm>
            <a:off x="1366996" y="4493632"/>
            <a:ext cx="2743200" cy="646331"/>
          </a:xfrm>
          <a:prstGeom prst="rect">
            <a:avLst/>
          </a:prstGeom>
          <a:noFill/>
        </p:spPr>
        <p:txBody>
          <a:bodyPr wrap="square" rtlCol="0">
            <a:spAutoFit/>
          </a:bodyPr>
          <a:lstStyle/>
          <a:p>
            <a:pPr algn="ctr"/>
            <a:r>
              <a:rPr lang="es-CO" dirty="0"/>
              <a:t>Política de Apertura Económica (1990)</a:t>
            </a:r>
            <a:endParaRPr lang="es-ES" dirty="0"/>
          </a:p>
        </p:txBody>
      </p:sp>
      <p:sp>
        <p:nvSpPr>
          <p:cNvPr id="39" name="CuadroTexto 38">
            <a:extLst>
              <a:ext uri="{FF2B5EF4-FFF2-40B4-BE49-F238E27FC236}">
                <a16:creationId xmlns:a16="http://schemas.microsoft.com/office/drawing/2014/main" id="{04508673-F882-42C8-8A7A-BF68955956F5}"/>
              </a:ext>
            </a:extLst>
          </p:cNvPr>
          <p:cNvSpPr txBox="1"/>
          <p:nvPr/>
        </p:nvSpPr>
        <p:spPr>
          <a:xfrm>
            <a:off x="1331133" y="5266368"/>
            <a:ext cx="3072284" cy="646331"/>
          </a:xfrm>
          <a:prstGeom prst="rect">
            <a:avLst/>
          </a:prstGeom>
          <a:noFill/>
        </p:spPr>
        <p:txBody>
          <a:bodyPr wrap="square" rtlCol="0">
            <a:spAutoFit/>
          </a:bodyPr>
          <a:lstStyle/>
          <a:p>
            <a:pPr algn="ctr"/>
            <a:r>
              <a:rPr lang="es-CO" dirty="0"/>
              <a:t>109 AI (PI –ZF) en 21 </a:t>
            </a:r>
            <a:r>
              <a:rPr lang="es-CO" dirty="0" err="1"/>
              <a:t>Dptos</a:t>
            </a:r>
            <a:r>
              <a:rPr lang="es-CO" dirty="0"/>
              <a:t>  </a:t>
            </a:r>
          </a:p>
          <a:p>
            <a:pPr algn="ctr"/>
            <a:r>
              <a:rPr lang="es-CO" dirty="0"/>
              <a:t>955 empresas (1994 -2014)</a:t>
            </a:r>
            <a:endParaRPr lang="es-ES" dirty="0"/>
          </a:p>
        </p:txBody>
      </p:sp>
      <p:sp>
        <p:nvSpPr>
          <p:cNvPr id="32" name="Abrir llave 31">
            <a:extLst>
              <a:ext uri="{FF2B5EF4-FFF2-40B4-BE49-F238E27FC236}">
                <a16:creationId xmlns:a16="http://schemas.microsoft.com/office/drawing/2014/main" id="{43508A37-4312-43F5-BBF8-7621C27DEECF}"/>
              </a:ext>
            </a:extLst>
          </p:cNvPr>
          <p:cNvSpPr/>
          <p:nvPr/>
        </p:nvSpPr>
        <p:spPr>
          <a:xfrm>
            <a:off x="4403417" y="4493631"/>
            <a:ext cx="391058" cy="214043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35" name="CuadroTexto 34">
            <a:extLst>
              <a:ext uri="{FF2B5EF4-FFF2-40B4-BE49-F238E27FC236}">
                <a16:creationId xmlns:a16="http://schemas.microsoft.com/office/drawing/2014/main" id="{7D5B0753-8F76-47B8-9740-E38DFBD6BBBD}"/>
              </a:ext>
            </a:extLst>
          </p:cNvPr>
          <p:cNvSpPr txBox="1"/>
          <p:nvPr/>
        </p:nvSpPr>
        <p:spPr>
          <a:xfrm>
            <a:off x="4711475" y="4556195"/>
            <a:ext cx="1039094" cy="369332"/>
          </a:xfrm>
          <a:prstGeom prst="rect">
            <a:avLst/>
          </a:prstGeom>
          <a:noFill/>
        </p:spPr>
        <p:txBody>
          <a:bodyPr wrap="square" rtlCol="0">
            <a:spAutoFit/>
          </a:bodyPr>
          <a:lstStyle/>
          <a:p>
            <a:r>
              <a:rPr lang="es-CO" dirty="0"/>
              <a:t>Legal: </a:t>
            </a:r>
          </a:p>
        </p:txBody>
      </p:sp>
      <p:sp>
        <p:nvSpPr>
          <p:cNvPr id="45" name="CuadroTexto 44">
            <a:extLst>
              <a:ext uri="{FF2B5EF4-FFF2-40B4-BE49-F238E27FC236}">
                <a16:creationId xmlns:a16="http://schemas.microsoft.com/office/drawing/2014/main" id="{65415E92-8F2A-43D1-AC67-9D511E3D4289}"/>
              </a:ext>
            </a:extLst>
          </p:cNvPr>
          <p:cNvSpPr txBox="1"/>
          <p:nvPr/>
        </p:nvSpPr>
        <p:spPr>
          <a:xfrm>
            <a:off x="4631755" y="5234845"/>
            <a:ext cx="1265192" cy="369332"/>
          </a:xfrm>
          <a:prstGeom prst="rect">
            <a:avLst/>
          </a:prstGeom>
          <a:noFill/>
        </p:spPr>
        <p:txBody>
          <a:bodyPr wrap="square" rtlCol="0">
            <a:spAutoFit/>
          </a:bodyPr>
          <a:lstStyle/>
          <a:p>
            <a:r>
              <a:rPr lang="es-CO" dirty="0"/>
              <a:t>Ambiental:</a:t>
            </a:r>
          </a:p>
        </p:txBody>
      </p:sp>
      <p:sp>
        <p:nvSpPr>
          <p:cNvPr id="36" name="CuadroTexto 35">
            <a:extLst>
              <a:ext uri="{FF2B5EF4-FFF2-40B4-BE49-F238E27FC236}">
                <a16:creationId xmlns:a16="http://schemas.microsoft.com/office/drawing/2014/main" id="{B0DA294F-824E-4200-B441-1C32A1B0D98F}"/>
              </a:ext>
            </a:extLst>
          </p:cNvPr>
          <p:cNvSpPr txBox="1"/>
          <p:nvPr/>
        </p:nvSpPr>
        <p:spPr>
          <a:xfrm>
            <a:off x="5896947" y="4412502"/>
            <a:ext cx="5812348" cy="646331"/>
          </a:xfrm>
          <a:prstGeom prst="rect">
            <a:avLst/>
          </a:prstGeom>
          <a:noFill/>
        </p:spPr>
        <p:txBody>
          <a:bodyPr wrap="square" rtlCol="0">
            <a:spAutoFit/>
          </a:bodyPr>
          <a:lstStyle/>
          <a:p>
            <a:pPr algn="just"/>
            <a:r>
              <a:rPr lang="es-ES" dirty="0"/>
              <a:t>Criterios económicos para elegir su ubicación y el tipo de actividades económicas que lo integran</a:t>
            </a:r>
            <a:endParaRPr lang="es-CO" dirty="0"/>
          </a:p>
        </p:txBody>
      </p:sp>
      <p:sp>
        <p:nvSpPr>
          <p:cNvPr id="40" name="Rectángulo 39">
            <a:extLst>
              <a:ext uri="{FF2B5EF4-FFF2-40B4-BE49-F238E27FC236}">
                <a16:creationId xmlns:a16="http://schemas.microsoft.com/office/drawing/2014/main" id="{B03CAAC1-87C6-465A-BFA0-9E33A414BAA9}"/>
              </a:ext>
            </a:extLst>
          </p:cNvPr>
          <p:cNvSpPr/>
          <p:nvPr/>
        </p:nvSpPr>
        <p:spPr>
          <a:xfrm>
            <a:off x="5896947" y="5049344"/>
            <a:ext cx="5155835" cy="646331"/>
          </a:xfrm>
          <a:prstGeom prst="rect">
            <a:avLst/>
          </a:prstGeom>
        </p:spPr>
        <p:txBody>
          <a:bodyPr wrap="none">
            <a:spAutoFit/>
          </a:bodyPr>
          <a:lstStyle/>
          <a:p>
            <a:r>
              <a:rPr lang="es-ES" dirty="0">
                <a:latin typeface="Calibri" panose="020F0502020204030204" pitchFamily="34" charset="0"/>
                <a:ea typeface="Calibri" panose="020F0502020204030204" pitchFamily="34" charset="0"/>
              </a:rPr>
              <a:t>No evalúa los efectos sinérgicos que tienen la mezcla </a:t>
            </a:r>
          </a:p>
          <a:p>
            <a:r>
              <a:rPr lang="es-ES" dirty="0">
                <a:latin typeface="Calibri" panose="020F0502020204030204" pitchFamily="34" charset="0"/>
                <a:ea typeface="Calibri" panose="020F0502020204030204" pitchFamily="34" charset="0"/>
              </a:rPr>
              <a:t>de contaminantes en un área común</a:t>
            </a:r>
            <a:endParaRPr lang="es-CO" dirty="0"/>
          </a:p>
        </p:txBody>
      </p:sp>
      <p:sp>
        <p:nvSpPr>
          <p:cNvPr id="41" name="CuadroTexto 40">
            <a:extLst>
              <a:ext uri="{FF2B5EF4-FFF2-40B4-BE49-F238E27FC236}">
                <a16:creationId xmlns:a16="http://schemas.microsoft.com/office/drawing/2014/main" id="{F5538584-4526-4E87-A246-48F18D30AA33}"/>
              </a:ext>
            </a:extLst>
          </p:cNvPr>
          <p:cNvSpPr txBox="1"/>
          <p:nvPr/>
        </p:nvSpPr>
        <p:spPr>
          <a:xfrm>
            <a:off x="4504259" y="5852399"/>
            <a:ext cx="1591741" cy="646331"/>
          </a:xfrm>
          <a:prstGeom prst="rect">
            <a:avLst/>
          </a:prstGeom>
          <a:noFill/>
        </p:spPr>
        <p:txBody>
          <a:bodyPr wrap="square" rtlCol="0">
            <a:spAutoFit/>
          </a:bodyPr>
          <a:lstStyle/>
          <a:p>
            <a:pPr algn="ctr"/>
            <a:r>
              <a:rPr lang="es-CO" dirty="0"/>
              <a:t>Social y Económico: </a:t>
            </a:r>
          </a:p>
        </p:txBody>
      </p:sp>
      <p:sp>
        <p:nvSpPr>
          <p:cNvPr id="50" name="Rectángulo 49">
            <a:extLst>
              <a:ext uri="{FF2B5EF4-FFF2-40B4-BE49-F238E27FC236}">
                <a16:creationId xmlns:a16="http://schemas.microsoft.com/office/drawing/2014/main" id="{12E3D7F9-AB91-43CF-961E-66BB0473DF7F}"/>
              </a:ext>
            </a:extLst>
          </p:cNvPr>
          <p:cNvSpPr/>
          <p:nvPr/>
        </p:nvSpPr>
        <p:spPr>
          <a:xfrm>
            <a:off x="5924657" y="5801597"/>
            <a:ext cx="5956850" cy="646331"/>
          </a:xfrm>
          <a:prstGeom prst="rect">
            <a:avLst/>
          </a:prstGeom>
        </p:spPr>
        <p:txBody>
          <a:bodyPr wrap="square">
            <a:spAutoFit/>
          </a:bodyPr>
          <a:lstStyle/>
          <a:p>
            <a:r>
              <a:rPr lang="es-ES_tradnl" dirty="0"/>
              <a:t>No ha tenido el impacto esperado por el gobierno en el desarrollo regional y local del país</a:t>
            </a:r>
            <a:endParaRPr lang="es-CO" dirty="0"/>
          </a:p>
        </p:txBody>
      </p:sp>
    </p:spTree>
    <p:extLst>
      <p:ext uri="{BB962C8B-B14F-4D97-AF65-F5344CB8AC3E}">
        <p14:creationId xmlns:p14="http://schemas.microsoft.com/office/powerpoint/2010/main" val="299053385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3" grpId="0"/>
      <p:bldP spid="9" grpId="0" animBg="1"/>
      <p:bldP spid="27" grpId="0"/>
      <p:bldP spid="11" grpId="0"/>
      <p:bldP spid="12" grpId="0"/>
      <p:bldP spid="28" grpId="0"/>
      <p:bldP spid="38" grpId="0"/>
      <p:bldP spid="39" grpId="0"/>
      <p:bldP spid="32" grpId="0" animBg="1"/>
      <p:bldP spid="35" grpId="0"/>
      <p:bldP spid="45" grpId="0"/>
      <p:bldP spid="36" grpId="0"/>
      <p:bldP spid="40" grpId="0"/>
      <p:bldP spid="41" grpId="0"/>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 y="4746"/>
            <a:ext cx="12192000" cy="853308"/>
          </a:xfrm>
          <a:solidFill>
            <a:schemeClr val="tx2">
              <a:lumMod val="75000"/>
            </a:schemeClr>
          </a:solidFill>
          <a:ln/>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a:normAutofit/>
          </a:bodyPr>
          <a:lstStyle/>
          <a:p>
            <a:pPr algn="ctr"/>
            <a:r>
              <a:rPr lang="es-CO" dirty="0"/>
              <a:t>METODOLOGÍA</a:t>
            </a:r>
            <a:endParaRPr lang="es-ES" dirty="0"/>
          </a:p>
        </p:txBody>
      </p:sp>
      <p:sp>
        <p:nvSpPr>
          <p:cNvPr id="7" name="CuadroTexto 6"/>
          <p:cNvSpPr txBox="1"/>
          <p:nvPr/>
        </p:nvSpPr>
        <p:spPr>
          <a:xfrm>
            <a:off x="132348" y="862782"/>
            <a:ext cx="11959386" cy="646331"/>
          </a:xfrm>
          <a:prstGeom prst="rect">
            <a:avLst/>
          </a:prstGeom>
          <a:noFill/>
        </p:spPr>
        <p:txBody>
          <a:bodyPr wrap="square" rtlCol="0">
            <a:spAutoFit/>
          </a:bodyPr>
          <a:lstStyle/>
          <a:p>
            <a:pPr algn="ctr"/>
            <a:r>
              <a:rPr lang="es-ES_tradnl" b="1" dirty="0">
                <a:ea typeface="MS Mincho" panose="02020609040205080304" pitchFamily="49" charset="-128"/>
                <a:cs typeface="Times New Roman" panose="02020603050405020304" pitchFamily="18" charset="0"/>
              </a:rPr>
              <a:t>O.E. 2 </a:t>
            </a:r>
            <a:r>
              <a:rPr lang="es-ES_tradnl" b="1" dirty="0"/>
              <a:t>Modelar el funcionamiento del área industrial con base en el concepto de sistemas complejos para conocer y entender el tipo de relaciones en su interior y con el entorno.</a:t>
            </a:r>
            <a:endParaRPr lang="es-ES" b="1" dirty="0"/>
          </a:p>
        </p:txBody>
      </p:sp>
      <p:sp>
        <p:nvSpPr>
          <p:cNvPr id="25" name="Botón de acción: Hacia atrás o Anterior 24">
            <a:hlinkClick r:id="rId3" action="ppaction://hlinksldjump" highlightClick="1"/>
          </p:cNvPr>
          <p:cNvSpPr/>
          <p:nvPr/>
        </p:nvSpPr>
        <p:spPr>
          <a:xfrm>
            <a:off x="11560629" y="261258"/>
            <a:ext cx="531104" cy="342900"/>
          </a:xfrm>
          <a:prstGeom prst="actionButtonBackPrevious">
            <a:avLst/>
          </a:prstGeom>
          <a:solidFill>
            <a:schemeClr val="tx2">
              <a:lumMod val="60000"/>
              <a:lumOff val="4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p>
        </p:txBody>
      </p:sp>
      <p:graphicFrame>
        <p:nvGraphicFramePr>
          <p:cNvPr id="24" name="Tabla 23"/>
          <p:cNvGraphicFramePr>
            <a:graphicFrameLocks noGrp="1"/>
          </p:cNvGraphicFramePr>
          <p:nvPr>
            <p:extLst>
              <p:ext uri="{D42A27DB-BD31-4B8C-83A1-F6EECF244321}">
                <p14:modId xmlns:p14="http://schemas.microsoft.com/office/powerpoint/2010/main" val="248613061"/>
              </p:ext>
            </p:extLst>
          </p:nvPr>
        </p:nvGraphicFramePr>
        <p:xfrm>
          <a:off x="557401" y="1682704"/>
          <a:ext cx="11077200" cy="3553871"/>
        </p:xfrm>
        <a:graphic>
          <a:graphicData uri="http://schemas.openxmlformats.org/drawingml/2006/table">
            <a:tbl>
              <a:tblPr firstRow="1" bandRow="1">
                <a:tableStyleId>{5C22544A-7EE6-4342-B048-85BDC9FD1C3A}</a:tableStyleId>
              </a:tblPr>
              <a:tblGrid>
                <a:gridCol w="2466276">
                  <a:extLst>
                    <a:ext uri="{9D8B030D-6E8A-4147-A177-3AD203B41FA5}">
                      <a16:colId xmlns:a16="http://schemas.microsoft.com/office/drawing/2014/main" val="20000"/>
                    </a:ext>
                  </a:extLst>
                </a:gridCol>
                <a:gridCol w="2932740">
                  <a:extLst>
                    <a:ext uri="{9D8B030D-6E8A-4147-A177-3AD203B41FA5}">
                      <a16:colId xmlns:a16="http://schemas.microsoft.com/office/drawing/2014/main" val="20001"/>
                    </a:ext>
                  </a:extLst>
                </a:gridCol>
                <a:gridCol w="2095526">
                  <a:extLst>
                    <a:ext uri="{9D8B030D-6E8A-4147-A177-3AD203B41FA5}">
                      <a16:colId xmlns:a16="http://schemas.microsoft.com/office/drawing/2014/main" val="20003"/>
                    </a:ext>
                  </a:extLst>
                </a:gridCol>
                <a:gridCol w="3582658">
                  <a:extLst>
                    <a:ext uri="{9D8B030D-6E8A-4147-A177-3AD203B41FA5}">
                      <a16:colId xmlns:a16="http://schemas.microsoft.com/office/drawing/2014/main" val="20004"/>
                    </a:ext>
                  </a:extLst>
                </a:gridCol>
              </a:tblGrid>
              <a:tr h="374092">
                <a:tc>
                  <a:txBody>
                    <a:bodyPr/>
                    <a:lstStyle/>
                    <a:p>
                      <a:pPr algn="ctr"/>
                      <a:r>
                        <a:rPr lang="es-CO" dirty="0">
                          <a:solidFill>
                            <a:schemeClr val="tx1"/>
                          </a:solidFill>
                        </a:rPr>
                        <a:t>ACTIVIDAD</a:t>
                      </a:r>
                      <a:endParaRPr lang="es-ES"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dirty="0">
                          <a:solidFill>
                            <a:schemeClr val="tx1"/>
                          </a:solidFill>
                        </a:rPr>
                        <a:t>OBJETIVO</a:t>
                      </a:r>
                      <a:endParaRPr lang="es-ES" dirty="0">
                        <a:solidFill>
                          <a:schemeClr val="tx1"/>
                        </a:solidFill>
                      </a:endParaRPr>
                    </a:p>
                  </a:txBody>
                  <a:tcPr/>
                </a:tc>
                <a:tc>
                  <a:txBody>
                    <a:bodyPr/>
                    <a:lstStyle/>
                    <a:p>
                      <a:pPr algn="ctr"/>
                      <a:r>
                        <a:rPr lang="es-CO" dirty="0">
                          <a:solidFill>
                            <a:schemeClr val="tx1"/>
                          </a:solidFill>
                        </a:rPr>
                        <a:t>HERRAMIENTA</a:t>
                      </a:r>
                      <a:endParaRPr lang="es-ES" dirty="0">
                        <a:solidFill>
                          <a:schemeClr val="tx1"/>
                        </a:solidFill>
                      </a:endParaRPr>
                    </a:p>
                  </a:txBody>
                  <a:tcPr/>
                </a:tc>
                <a:tc>
                  <a:txBody>
                    <a:bodyPr/>
                    <a:lstStyle/>
                    <a:p>
                      <a:pPr algn="ctr"/>
                      <a:r>
                        <a:rPr lang="es-CO" dirty="0">
                          <a:solidFill>
                            <a:schemeClr val="tx1"/>
                          </a:solidFill>
                        </a:rPr>
                        <a:t>RESULTADO</a:t>
                      </a:r>
                      <a:endParaRPr lang="es-ES" dirty="0">
                        <a:solidFill>
                          <a:schemeClr val="tx1"/>
                        </a:solidFill>
                      </a:endParaRPr>
                    </a:p>
                  </a:txBody>
                  <a:tcPr/>
                </a:tc>
                <a:extLst>
                  <a:ext uri="{0D108BD9-81ED-4DB2-BD59-A6C34878D82A}">
                    <a16:rowId xmlns:a16="http://schemas.microsoft.com/office/drawing/2014/main" val="10000"/>
                  </a:ext>
                </a:extLst>
              </a:tr>
              <a:tr h="10911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b="1" dirty="0">
                          <a:solidFill>
                            <a:schemeClr val="tx1"/>
                          </a:solidFill>
                        </a:rPr>
                        <a:t>Diseñar y Construir</a:t>
                      </a:r>
                      <a:r>
                        <a:rPr lang="es-CO" b="1" baseline="0" dirty="0">
                          <a:solidFill>
                            <a:schemeClr val="tx1"/>
                          </a:solidFill>
                        </a:rPr>
                        <a:t> el modelo conceptual</a:t>
                      </a:r>
                      <a:endParaRPr lang="es-ES" b="1" dirty="0">
                        <a:solidFill>
                          <a:schemeClr val="tx1"/>
                        </a:solidFill>
                      </a:endParaRPr>
                    </a:p>
                  </a:txBody>
                  <a:tcPr anchor="ctr"/>
                </a:tc>
                <a:tc>
                  <a:txBody>
                    <a:bodyPr/>
                    <a:lstStyle/>
                    <a:p>
                      <a:pPr marL="285750" indent="-285750" algn="just">
                        <a:buFont typeface="Arial" panose="020B0604020202020204" pitchFamily="34" charset="0"/>
                        <a:buChar char="•"/>
                      </a:pPr>
                      <a:r>
                        <a:rPr lang="es-CO" sz="1600" baseline="0" dirty="0">
                          <a:solidFill>
                            <a:schemeClr val="tx1"/>
                          </a:solidFill>
                        </a:rPr>
                        <a:t>Elaborar el modelo conceptual del A.I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600" dirty="0">
                          <a:solidFill>
                            <a:schemeClr val="tx1"/>
                          </a:solidFill>
                        </a:rPr>
                        <a:t>Análisis</a:t>
                      </a:r>
                      <a:r>
                        <a:rPr lang="es-CO" sz="1600" baseline="0" dirty="0">
                          <a:solidFill>
                            <a:schemeClr val="tx1"/>
                          </a:solidFill>
                        </a:rPr>
                        <a:t> estructural de variables</a:t>
                      </a:r>
                      <a:endParaRPr lang="es-ES" sz="1600" dirty="0">
                        <a:solidFill>
                          <a:schemeClr val="tx1"/>
                        </a:solidFill>
                      </a:endParaRPr>
                    </a:p>
                    <a:p>
                      <a:pPr algn="ctr"/>
                      <a:endParaRPr lang="es-CO" sz="1600" dirty="0">
                        <a:solidFill>
                          <a:schemeClr val="tx1"/>
                        </a:solidFill>
                      </a:endParaRPr>
                    </a:p>
                    <a:p>
                      <a:pPr algn="ctr"/>
                      <a:r>
                        <a:rPr lang="es-CO" sz="1600" dirty="0" err="1">
                          <a:solidFill>
                            <a:schemeClr val="tx1"/>
                          </a:solidFill>
                        </a:rPr>
                        <a:t>MicMac</a:t>
                      </a:r>
                      <a:endParaRPr lang="es-ES" sz="1600" dirty="0">
                        <a:solidFill>
                          <a:schemeClr val="tx1"/>
                        </a:solidFill>
                      </a:endParaRPr>
                    </a:p>
                  </a:txBody>
                  <a:tcPr anchor="ctr"/>
                </a:tc>
                <a:tc>
                  <a:txBody>
                    <a:bodyPr/>
                    <a:lstStyle/>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600" dirty="0">
                          <a:solidFill>
                            <a:schemeClr val="tx1"/>
                          </a:solidFill>
                        </a:rPr>
                        <a:t>Inventario de variables</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600" dirty="0">
                          <a:solidFill>
                            <a:schemeClr val="tx1"/>
                          </a:solidFill>
                        </a:rPr>
                        <a:t>Análisis de influencias</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600" dirty="0">
                          <a:solidFill>
                            <a:schemeClr val="tx1"/>
                          </a:solidFill>
                        </a:rPr>
                        <a:t>Jerarquización de variables</a:t>
                      </a:r>
                      <a:endParaRPr lang="es-ES" sz="1600" dirty="0">
                        <a:solidFill>
                          <a:schemeClr val="tx1"/>
                        </a:solidFill>
                      </a:endParaRP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600" dirty="0">
                          <a:solidFill>
                            <a:schemeClr val="tx1"/>
                          </a:solidFill>
                        </a:rPr>
                        <a:t>Diagrama conceptual</a:t>
                      </a:r>
                      <a:endParaRPr lang="es-ES" sz="1600" dirty="0">
                        <a:solidFill>
                          <a:schemeClr val="tx1"/>
                        </a:solidFill>
                      </a:endParaRPr>
                    </a:p>
                  </a:txBody>
                  <a:tcPr anchor="ctr"/>
                </a:tc>
                <a:extLst>
                  <a:ext uri="{0D108BD9-81ED-4DB2-BD59-A6C34878D82A}">
                    <a16:rowId xmlns:a16="http://schemas.microsoft.com/office/drawing/2014/main" val="10001"/>
                  </a:ext>
                </a:extLst>
              </a:tr>
              <a:tr h="20886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b="1" dirty="0">
                          <a:solidFill>
                            <a:schemeClr val="tx1"/>
                          </a:solidFill>
                        </a:rPr>
                        <a:t>Construir</a:t>
                      </a:r>
                      <a:r>
                        <a:rPr lang="es-CO" b="1" baseline="0" dirty="0">
                          <a:solidFill>
                            <a:schemeClr val="tx1"/>
                          </a:solidFill>
                        </a:rPr>
                        <a:t> el modelo analítico</a:t>
                      </a:r>
                      <a:endParaRPr lang="es-ES" b="1" dirty="0">
                        <a:solidFill>
                          <a:schemeClr val="tx1"/>
                        </a:solidFill>
                      </a:endParaRPr>
                    </a:p>
                  </a:txBody>
                  <a:tcPr anchor="ctr"/>
                </a:tc>
                <a:tc>
                  <a:txBody>
                    <a:bodyPr/>
                    <a:lstStyle/>
                    <a:p>
                      <a:pPr marL="285750" indent="-285750" algn="l">
                        <a:buFont typeface="Arial" panose="020B0604020202020204" pitchFamily="34" charset="0"/>
                        <a:buChar char="•"/>
                      </a:pPr>
                      <a:r>
                        <a:rPr lang="es-CO" sz="1600" baseline="0" dirty="0">
                          <a:solidFill>
                            <a:schemeClr val="tx1"/>
                          </a:solidFill>
                        </a:rPr>
                        <a:t>Realizar la programación lógica del modelo,</a:t>
                      </a:r>
                    </a:p>
                    <a:p>
                      <a:pPr marL="285750" indent="-285750" algn="l">
                        <a:buFont typeface="Arial" panose="020B0604020202020204" pitchFamily="34" charset="0"/>
                        <a:buChar char="•"/>
                      </a:pPr>
                      <a:r>
                        <a:rPr lang="es-CO" sz="1600" baseline="0" dirty="0">
                          <a:solidFill>
                            <a:schemeClr val="tx1"/>
                          </a:solidFill>
                        </a:rPr>
                        <a:t>Implementar el modelo computacional,</a:t>
                      </a:r>
                    </a:p>
                    <a:p>
                      <a:pPr marL="285750" indent="-285750" algn="l">
                        <a:buFont typeface="Arial" panose="020B0604020202020204" pitchFamily="34" charset="0"/>
                        <a:buChar char="•"/>
                      </a:pPr>
                      <a:r>
                        <a:rPr lang="es-CO" sz="1600" dirty="0">
                          <a:solidFill>
                            <a:schemeClr val="tx1"/>
                          </a:solidFill>
                        </a:rPr>
                        <a:t>Validar</a:t>
                      </a:r>
                      <a:r>
                        <a:rPr lang="es-CO" sz="1600" baseline="0" dirty="0">
                          <a:solidFill>
                            <a:schemeClr val="tx1"/>
                          </a:solidFill>
                        </a:rPr>
                        <a:t> el modelo en un</a:t>
                      </a:r>
                      <a:r>
                        <a:rPr lang="es-CO" sz="1600" dirty="0">
                          <a:solidFill>
                            <a:schemeClr val="tx1"/>
                          </a:solidFill>
                        </a:rPr>
                        <a:t> Sistema Real </a:t>
                      </a:r>
                      <a:endParaRPr lang="es-ES" sz="16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600" baseline="0" dirty="0">
                          <a:solidFill>
                            <a:schemeClr val="tx1"/>
                          </a:solidFill>
                        </a:rPr>
                        <a:t>Modelos basados en Agentes - </a:t>
                      </a:r>
                      <a:r>
                        <a:rPr lang="es-CO" sz="1600" dirty="0">
                          <a:solidFill>
                            <a:schemeClr val="tx1"/>
                          </a:solidFill>
                        </a:rPr>
                        <a:t>Modelos híbridos</a:t>
                      </a:r>
                      <a:r>
                        <a:rPr lang="es-CO" sz="1600" baseline="0" dirty="0">
                          <a:solidFill>
                            <a:schemeClr val="tx1"/>
                          </a:solidFill>
                        </a:rPr>
                        <a:t> </a:t>
                      </a:r>
                      <a:endParaRPr lang="es-ES" sz="1600" dirty="0">
                        <a:solidFill>
                          <a:schemeClr val="tx1"/>
                        </a:solidFill>
                      </a:endParaRPr>
                    </a:p>
                    <a:p>
                      <a:pPr algn="ctr"/>
                      <a:endParaRPr lang="es-CO" sz="1600" dirty="0">
                        <a:solidFill>
                          <a:schemeClr val="tx1"/>
                        </a:solidFill>
                      </a:endParaRPr>
                    </a:p>
                    <a:p>
                      <a:pPr algn="ctr"/>
                      <a:r>
                        <a:rPr lang="es-CO" sz="1600" dirty="0">
                          <a:solidFill>
                            <a:schemeClr val="tx1"/>
                          </a:solidFill>
                        </a:rPr>
                        <a:t>(</a:t>
                      </a:r>
                      <a:r>
                        <a:rPr lang="es-CO" sz="1600" dirty="0" err="1">
                          <a:solidFill>
                            <a:schemeClr val="tx1"/>
                          </a:solidFill>
                        </a:rPr>
                        <a:t>Vensim</a:t>
                      </a:r>
                      <a:r>
                        <a:rPr lang="es-CO" sz="1600" dirty="0">
                          <a:solidFill>
                            <a:schemeClr val="tx1"/>
                          </a:solidFill>
                        </a:rPr>
                        <a:t> ® - </a:t>
                      </a:r>
                      <a:r>
                        <a:rPr lang="es-CO" sz="1600" dirty="0" err="1">
                          <a:solidFill>
                            <a:schemeClr val="tx1"/>
                          </a:solidFill>
                        </a:rPr>
                        <a:t>AnyLogic</a:t>
                      </a:r>
                      <a:r>
                        <a:rPr lang="es-CO" sz="1600" dirty="0">
                          <a:solidFill>
                            <a:schemeClr val="tx1"/>
                          </a:solidFill>
                        </a:rPr>
                        <a:t> )</a:t>
                      </a:r>
                    </a:p>
                    <a:p>
                      <a:pPr algn="ctr"/>
                      <a:r>
                        <a:rPr lang="es-CO" sz="1600" dirty="0">
                          <a:solidFill>
                            <a:schemeClr val="tx1"/>
                          </a:solidFill>
                        </a:rPr>
                        <a:t>(</a:t>
                      </a:r>
                      <a:r>
                        <a:rPr lang="es-CO" sz="1600" dirty="0" err="1">
                          <a:solidFill>
                            <a:schemeClr val="tx1"/>
                          </a:solidFill>
                        </a:rPr>
                        <a:t>AnyLogic</a:t>
                      </a:r>
                      <a:r>
                        <a:rPr lang="es-CO" sz="1600" dirty="0">
                          <a:solidFill>
                            <a:schemeClr val="tx1"/>
                          </a:solidFill>
                        </a:rPr>
                        <a:t>®, </a:t>
                      </a:r>
                      <a:r>
                        <a:rPr lang="es-CO" sz="1600" dirty="0" err="1">
                          <a:solidFill>
                            <a:schemeClr val="tx1"/>
                          </a:solidFill>
                        </a:rPr>
                        <a:t>NetLogo</a:t>
                      </a:r>
                      <a:r>
                        <a:rPr lang="es-CO" sz="1600" dirty="0">
                          <a:solidFill>
                            <a:schemeClr val="tx1"/>
                          </a:solidFill>
                        </a:rPr>
                        <a:t>®)</a:t>
                      </a:r>
                      <a:endParaRPr lang="es-ES" sz="1600" dirty="0">
                        <a:solidFill>
                          <a:schemeClr val="tx1"/>
                        </a:solidFill>
                      </a:endParaRPr>
                    </a:p>
                  </a:txBody>
                  <a:tcPr anchor="ctr"/>
                </a:tc>
                <a:tc>
                  <a:txBody>
                    <a:bodyPr/>
                    <a:lstStyle/>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600" dirty="0">
                          <a:solidFill>
                            <a:schemeClr val="tx1"/>
                          </a:solidFill>
                        </a:rPr>
                        <a:t>Representar el sistema a</a:t>
                      </a:r>
                      <a:r>
                        <a:rPr lang="es-CO" sz="1600" baseline="0" dirty="0">
                          <a:solidFill>
                            <a:schemeClr val="tx1"/>
                          </a:solidFill>
                        </a:rPr>
                        <a:t> través</a:t>
                      </a:r>
                      <a:r>
                        <a:rPr lang="es-CO" sz="1600" dirty="0">
                          <a:solidFill>
                            <a:schemeClr val="tx1"/>
                          </a:solidFill>
                        </a:rPr>
                        <a:t>  las</a:t>
                      </a:r>
                      <a:r>
                        <a:rPr lang="es-CO" sz="1600" baseline="0" dirty="0">
                          <a:solidFill>
                            <a:schemeClr val="tx1"/>
                          </a:solidFill>
                        </a:rPr>
                        <a:t> r</a:t>
                      </a:r>
                      <a:r>
                        <a:rPr lang="es-CO" sz="1600" dirty="0">
                          <a:solidFill>
                            <a:schemeClr val="tx1"/>
                          </a:solidFill>
                        </a:rPr>
                        <a:t>elaciones internas – Externas (redes, cooperación, efectos </a:t>
                      </a:r>
                      <a:r>
                        <a:rPr lang="es-CO" sz="1600" dirty="0" err="1">
                          <a:solidFill>
                            <a:schemeClr val="tx1"/>
                          </a:solidFill>
                        </a:rPr>
                        <a:t>Amb</a:t>
                      </a:r>
                      <a:r>
                        <a:rPr lang="es-CO" sz="1600" dirty="0">
                          <a:solidFill>
                            <a:schemeClr val="tx1"/>
                          </a:solidFill>
                        </a:rPr>
                        <a:t>, </a:t>
                      </a:r>
                      <a:r>
                        <a:rPr lang="es-CO" sz="1600" dirty="0" err="1">
                          <a:solidFill>
                            <a:schemeClr val="tx1"/>
                          </a:solidFill>
                        </a:rPr>
                        <a:t>Soc</a:t>
                      </a:r>
                      <a:r>
                        <a:rPr lang="es-CO" sz="1600" dirty="0">
                          <a:solidFill>
                            <a:schemeClr val="tx1"/>
                          </a:solidFill>
                        </a:rPr>
                        <a:t> y </a:t>
                      </a:r>
                      <a:r>
                        <a:rPr lang="es-CO" sz="1600" dirty="0" err="1">
                          <a:solidFill>
                            <a:schemeClr val="tx1"/>
                          </a:solidFill>
                        </a:rPr>
                        <a:t>Econ</a:t>
                      </a:r>
                      <a:r>
                        <a:rPr lang="es-CO" sz="1600" dirty="0">
                          <a:solidFill>
                            <a:schemeClr val="tx1"/>
                          </a:solidFill>
                        </a:rPr>
                        <a:t>).</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600" dirty="0">
                          <a:solidFill>
                            <a:schemeClr val="tx1"/>
                          </a:solidFill>
                        </a:rPr>
                        <a:t>Análisis</a:t>
                      </a:r>
                      <a:r>
                        <a:rPr lang="es-CO" sz="1600" baseline="0" dirty="0">
                          <a:solidFill>
                            <a:schemeClr val="tx1"/>
                          </a:solidFill>
                        </a:rPr>
                        <a:t> de Sensibilidad</a:t>
                      </a:r>
                      <a:endParaRPr lang="es-ES" sz="1600" dirty="0">
                        <a:solidFill>
                          <a:schemeClr val="tx1"/>
                        </a:solidFill>
                      </a:endParaRP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90404839"/>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 y="4746"/>
            <a:ext cx="12192000" cy="853308"/>
          </a:xfrm>
          <a:solidFill>
            <a:schemeClr val="tx2">
              <a:lumMod val="75000"/>
            </a:schemeClr>
          </a:solidFill>
          <a:ln/>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a:normAutofit/>
          </a:bodyPr>
          <a:lstStyle/>
          <a:p>
            <a:pPr algn="ctr"/>
            <a:r>
              <a:rPr lang="es-CO" dirty="0"/>
              <a:t>METODOLOGÍA</a:t>
            </a:r>
            <a:endParaRPr lang="es-ES" dirty="0"/>
          </a:p>
        </p:txBody>
      </p:sp>
      <p:sp>
        <p:nvSpPr>
          <p:cNvPr id="7" name="CuadroTexto 6"/>
          <p:cNvSpPr txBox="1"/>
          <p:nvPr/>
        </p:nvSpPr>
        <p:spPr>
          <a:xfrm>
            <a:off x="1" y="1007166"/>
            <a:ext cx="11959386" cy="369332"/>
          </a:xfrm>
          <a:prstGeom prst="rect">
            <a:avLst/>
          </a:prstGeom>
          <a:noFill/>
        </p:spPr>
        <p:txBody>
          <a:bodyPr wrap="square" rtlCol="0">
            <a:spAutoFit/>
          </a:bodyPr>
          <a:lstStyle/>
          <a:p>
            <a:pPr algn="ctr"/>
            <a:r>
              <a:rPr lang="es-ES_tradnl" b="1" dirty="0">
                <a:ea typeface="MS Mincho" panose="02020609040205080304" pitchFamily="49" charset="-128"/>
                <a:cs typeface="Times New Roman" panose="02020603050405020304" pitchFamily="18" charset="0"/>
              </a:rPr>
              <a:t>O.E. 3 Evaluar la sostenibilidad del área industrial mediante la formulación de escenarios</a:t>
            </a:r>
            <a:endParaRPr lang="es-ES" b="1" dirty="0"/>
          </a:p>
        </p:txBody>
      </p:sp>
      <p:sp>
        <p:nvSpPr>
          <p:cNvPr id="13" name="Botón de acción: Hacia atrás o Anterior 12">
            <a:hlinkClick r:id="rId3" action="ppaction://hlinksldjump" highlightClick="1"/>
          </p:cNvPr>
          <p:cNvSpPr/>
          <p:nvPr/>
        </p:nvSpPr>
        <p:spPr>
          <a:xfrm>
            <a:off x="11560629" y="261258"/>
            <a:ext cx="531104" cy="342900"/>
          </a:xfrm>
          <a:prstGeom prst="actionButtonBackPrevious">
            <a:avLst/>
          </a:prstGeom>
          <a:solidFill>
            <a:schemeClr val="tx2">
              <a:lumMod val="60000"/>
              <a:lumOff val="4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p>
        </p:txBody>
      </p:sp>
      <p:graphicFrame>
        <p:nvGraphicFramePr>
          <p:cNvPr id="16" name="Tabla 15"/>
          <p:cNvGraphicFramePr>
            <a:graphicFrameLocks noGrp="1"/>
          </p:cNvGraphicFramePr>
          <p:nvPr>
            <p:extLst>
              <p:ext uri="{D42A27DB-BD31-4B8C-83A1-F6EECF244321}">
                <p14:modId xmlns:p14="http://schemas.microsoft.com/office/powerpoint/2010/main" val="1584022812"/>
              </p:ext>
            </p:extLst>
          </p:nvPr>
        </p:nvGraphicFramePr>
        <p:xfrm>
          <a:off x="558458" y="2045283"/>
          <a:ext cx="11075085" cy="3223920"/>
        </p:xfrm>
        <a:graphic>
          <a:graphicData uri="http://schemas.openxmlformats.org/drawingml/2006/table">
            <a:tbl>
              <a:tblPr firstRow="1" bandRow="1">
                <a:tableStyleId>{5C22544A-7EE6-4342-B048-85BDC9FD1C3A}</a:tableStyleId>
              </a:tblPr>
              <a:tblGrid>
                <a:gridCol w="2465805">
                  <a:extLst>
                    <a:ext uri="{9D8B030D-6E8A-4147-A177-3AD203B41FA5}">
                      <a16:colId xmlns:a16="http://schemas.microsoft.com/office/drawing/2014/main" val="20000"/>
                    </a:ext>
                  </a:extLst>
                </a:gridCol>
                <a:gridCol w="2932180">
                  <a:extLst>
                    <a:ext uri="{9D8B030D-6E8A-4147-A177-3AD203B41FA5}">
                      <a16:colId xmlns:a16="http://schemas.microsoft.com/office/drawing/2014/main" val="20001"/>
                    </a:ext>
                  </a:extLst>
                </a:gridCol>
                <a:gridCol w="2095126">
                  <a:extLst>
                    <a:ext uri="{9D8B030D-6E8A-4147-A177-3AD203B41FA5}">
                      <a16:colId xmlns:a16="http://schemas.microsoft.com/office/drawing/2014/main" val="20003"/>
                    </a:ext>
                  </a:extLst>
                </a:gridCol>
                <a:gridCol w="3581974">
                  <a:extLst>
                    <a:ext uri="{9D8B030D-6E8A-4147-A177-3AD203B41FA5}">
                      <a16:colId xmlns:a16="http://schemas.microsoft.com/office/drawing/2014/main" val="20004"/>
                    </a:ext>
                  </a:extLst>
                </a:gridCol>
              </a:tblGrid>
              <a:tr h="450240">
                <a:tc>
                  <a:txBody>
                    <a:bodyPr/>
                    <a:lstStyle/>
                    <a:p>
                      <a:pPr algn="ctr"/>
                      <a:r>
                        <a:rPr lang="es-CO" dirty="0">
                          <a:solidFill>
                            <a:schemeClr val="tx1"/>
                          </a:solidFill>
                        </a:rPr>
                        <a:t>ACTIVIDAD</a:t>
                      </a:r>
                      <a:endParaRPr lang="es-ES"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dirty="0">
                          <a:solidFill>
                            <a:schemeClr val="tx1"/>
                          </a:solidFill>
                        </a:rPr>
                        <a:t>OBJETIVO</a:t>
                      </a:r>
                      <a:endParaRPr lang="es-ES" dirty="0">
                        <a:solidFill>
                          <a:schemeClr val="tx1"/>
                        </a:solidFill>
                      </a:endParaRPr>
                    </a:p>
                  </a:txBody>
                  <a:tcPr/>
                </a:tc>
                <a:tc>
                  <a:txBody>
                    <a:bodyPr/>
                    <a:lstStyle/>
                    <a:p>
                      <a:pPr algn="ctr"/>
                      <a:r>
                        <a:rPr lang="es-CO" dirty="0">
                          <a:solidFill>
                            <a:schemeClr val="tx1"/>
                          </a:solidFill>
                        </a:rPr>
                        <a:t>HERRAMIENTA</a:t>
                      </a:r>
                      <a:endParaRPr lang="es-ES" dirty="0">
                        <a:solidFill>
                          <a:schemeClr val="tx1"/>
                        </a:solidFill>
                      </a:endParaRPr>
                    </a:p>
                  </a:txBody>
                  <a:tcPr/>
                </a:tc>
                <a:tc>
                  <a:txBody>
                    <a:bodyPr/>
                    <a:lstStyle/>
                    <a:p>
                      <a:pPr algn="ctr"/>
                      <a:r>
                        <a:rPr lang="es-CO" dirty="0">
                          <a:solidFill>
                            <a:schemeClr val="tx1"/>
                          </a:solidFill>
                        </a:rPr>
                        <a:t>RESULTADO</a:t>
                      </a:r>
                      <a:endParaRPr lang="es-ES" dirty="0">
                        <a:solidFill>
                          <a:schemeClr val="tx1"/>
                        </a:solidFill>
                      </a:endParaRPr>
                    </a:p>
                  </a:txBody>
                  <a:tcPr/>
                </a:tc>
                <a:extLst>
                  <a:ext uri="{0D108BD9-81ED-4DB2-BD59-A6C34878D82A}">
                    <a16:rowId xmlns:a16="http://schemas.microsoft.com/office/drawing/2014/main" val="10000"/>
                  </a:ext>
                </a:extLst>
              </a:tr>
              <a:tr h="161335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b="1" dirty="0">
                          <a:solidFill>
                            <a:schemeClr val="tx1"/>
                          </a:solidFill>
                        </a:rPr>
                        <a:t>Formular escenarios de sostenibilidad</a:t>
                      </a:r>
                      <a:endParaRPr lang="es-ES" b="1" dirty="0">
                        <a:solidFill>
                          <a:schemeClr val="tx1"/>
                        </a:solidFill>
                      </a:endParaRPr>
                    </a:p>
                  </a:txBody>
                  <a:tcPr anchor="ctr"/>
                </a:tc>
                <a:tc>
                  <a:txBody>
                    <a:bodyPr/>
                    <a:lstStyle/>
                    <a:p>
                      <a:pPr marL="285750" indent="-285750" algn="just">
                        <a:buFont typeface="Arial" panose="020B0604020202020204" pitchFamily="34" charset="0"/>
                        <a:buChar char="•"/>
                      </a:pPr>
                      <a:r>
                        <a:rPr lang="es-CO" sz="1600" baseline="0" dirty="0">
                          <a:solidFill>
                            <a:schemeClr val="tx1"/>
                          </a:solidFill>
                        </a:rPr>
                        <a:t>Aplicar el modelo desarrollado para conocer la sostenibilidad de las áreas industriales.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600" baseline="0" dirty="0">
                          <a:solidFill>
                            <a:schemeClr val="tx1"/>
                          </a:solidFill>
                        </a:rPr>
                        <a:t>Modelos basados en Agentes - </a:t>
                      </a:r>
                      <a:r>
                        <a:rPr lang="es-CO" sz="1600" dirty="0">
                          <a:solidFill>
                            <a:schemeClr val="tx1"/>
                          </a:solidFill>
                        </a:rPr>
                        <a:t>Modelos híbridos</a:t>
                      </a:r>
                      <a:r>
                        <a:rPr lang="es-CO" sz="1600" baseline="0" dirty="0">
                          <a:solidFill>
                            <a:schemeClr val="tx1"/>
                          </a:solidFill>
                        </a:rPr>
                        <a:t> </a:t>
                      </a:r>
                      <a:endParaRPr lang="es-ES" sz="1600" dirty="0">
                        <a:solidFill>
                          <a:schemeClr val="tx1"/>
                        </a:solidFill>
                      </a:endParaRPr>
                    </a:p>
                    <a:p>
                      <a:pPr algn="ctr"/>
                      <a:endParaRPr lang="es-CO" sz="1600" dirty="0">
                        <a:solidFill>
                          <a:schemeClr val="tx1"/>
                        </a:solidFill>
                      </a:endParaRPr>
                    </a:p>
                    <a:p>
                      <a:pPr algn="ctr"/>
                      <a:r>
                        <a:rPr lang="es-CO" sz="1600" dirty="0">
                          <a:solidFill>
                            <a:schemeClr val="tx1"/>
                          </a:solidFill>
                        </a:rPr>
                        <a:t>(</a:t>
                      </a:r>
                      <a:r>
                        <a:rPr lang="es-CO" sz="1600" dirty="0" err="1">
                          <a:solidFill>
                            <a:schemeClr val="tx1"/>
                          </a:solidFill>
                        </a:rPr>
                        <a:t>Vensim</a:t>
                      </a:r>
                      <a:r>
                        <a:rPr lang="es-CO" sz="1600" dirty="0">
                          <a:solidFill>
                            <a:schemeClr val="tx1"/>
                          </a:solidFill>
                        </a:rPr>
                        <a:t> ® - </a:t>
                      </a:r>
                      <a:r>
                        <a:rPr lang="es-CO" sz="1600" dirty="0" err="1">
                          <a:solidFill>
                            <a:schemeClr val="tx1"/>
                          </a:solidFill>
                        </a:rPr>
                        <a:t>AnyLogic</a:t>
                      </a:r>
                      <a:r>
                        <a:rPr lang="es-CO" sz="1600" dirty="0">
                          <a:solidFill>
                            <a:schemeClr val="tx1"/>
                          </a:solidFill>
                        </a:rPr>
                        <a:t> )</a:t>
                      </a:r>
                    </a:p>
                    <a:p>
                      <a:pPr algn="ctr"/>
                      <a:r>
                        <a:rPr lang="es-CO" sz="1600" dirty="0">
                          <a:solidFill>
                            <a:schemeClr val="tx1"/>
                          </a:solidFill>
                        </a:rPr>
                        <a:t>(</a:t>
                      </a:r>
                      <a:r>
                        <a:rPr lang="es-CO" sz="1600" dirty="0" err="1">
                          <a:solidFill>
                            <a:schemeClr val="tx1"/>
                          </a:solidFill>
                        </a:rPr>
                        <a:t>AnyLogic</a:t>
                      </a:r>
                      <a:r>
                        <a:rPr lang="es-CO" sz="1600" dirty="0">
                          <a:solidFill>
                            <a:schemeClr val="tx1"/>
                          </a:solidFill>
                        </a:rPr>
                        <a:t>®, </a:t>
                      </a:r>
                      <a:r>
                        <a:rPr lang="es-CO" sz="1600" dirty="0" err="1">
                          <a:solidFill>
                            <a:schemeClr val="tx1"/>
                          </a:solidFill>
                        </a:rPr>
                        <a:t>NetLogo</a:t>
                      </a:r>
                      <a:r>
                        <a:rPr lang="es-CO" sz="1600" dirty="0">
                          <a:solidFill>
                            <a:schemeClr val="tx1"/>
                          </a:solidFill>
                        </a:rPr>
                        <a:t>®)</a:t>
                      </a:r>
                      <a:endParaRPr lang="es-ES" sz="1600" dirty="0">
                        <a:solidFill>
                          <a:schemeClr val="tx1"/>
                        </a:solidFill>
                      </a:endParaRPr>
                    </a:p>
                  </a:txBody>
                  <a:tcPr anchor="ctr"/>
                </a:tc>
                <a:tc>
                  <a:txBody>
                    <a:bodyPr/>
                    <a:lstStyle/>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600" dirty="0">
                          <a:solidFill>
                            <a:schemeClr val="tx1"/>
                          </a:solidFill>
                        </a:rPr>
                        <a:t>Definir</a:t>
                      </a:r>
                      <a:r>
                        <a:rPr lang="es-CO" sz="1600" baseline="0" dirty="0">
                          <a:solidFill>
                            <a:schemeClr val="tx1"/>
                          </a:solidFill>
                        </a:rPr>
                        <a:t> redes de intercambio,</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600" baseline="0" dirty="0">
                          <a:solidFill>
                            <a:schemeClr val="tx1"/>
                          </a:solidFill>
                        </a:rPr>
                        <a:t>Conocer la eficiencia de los procesos y el uso de recursos,</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600" baseline="0" dirty="0">
                          <a:solidFill>
                            <a:schemeClr val="tx1"/>
                          </a:solidFill>
                        </a:rPr>
                        <a:t>Determinar la rentabilidad,</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600" baseline="0" dirty="0">
                          <a:solidFill>
                            <a:schemeClr val="tx1"/>
                          </a:solidFill>
                        </a:rPr>
                        <a:t>Conocer el efecto sinérgico a nivel ambiental (afectación calidad de los recursos naturales) de la concentración industrial,</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600" baseline="0" dirty="0">
                          <a:solidFill>
                            <a:schemeClr val="tx1"/>
                          </a:solidFill>
                        </a:rPr>
                        <a:t>Evaluar el impacto social en las comunidades circundantes del A.I. (</a:t>
                      </a:r>
                      <a:r>
                        <a:rPr lang="es-CO" sz="1600" baseline="0" dirty="0" err="1">
                          <a:solidFill>
                            <a:schemeClr val="tx1"/>
                          </a:solidFill>
                        </a:rPr>
                        <a:t>Better</a:t>
                      </a:r>
                      <a:r>
                        <a:rPr lang="es-CO" sz="1600" baseline="0" dirty="0">
                          <a:solidFill>
                            <a:schemeClr val="tx1"/>
                          </a:solidFill>
                        </a:rPr>
                        <a:t> </a:t>
                      </a:r>
                      <a:r>
                        <a:rPr lang="es-CO" sz="1600" baseline="0" dirty="0" err="1">
                          <a:solidFill>
                            <a:schemeClr val="tx1"/>
                          </a:solidFill>
                        </a:rPr>
                        <a:t>Life</a:t>
                      </a:r>
                      <a:r>
                        <a:rPr lang="es-CO" sz="1600" baseline="0" dirty="0">
                          <a:solidFill>
                            <a:schemeClr val="tx1"/>
                          </a:solidFill>
                        </a:rPr>
                        <a:t> </a:t>
                      </a:r>
                      <a:r>
                        <a:rPr lang="es-CO" sz="1600" baseline="0" dirty="0" err="1">
                          <a:solidFill>
                            <a:schemeClr val="tx1"/>
                          </a:solidFill>
                        </a:rPr>
                        <a:t>Index</a:t>
                      </a:r>
                      <a:r>
                        <a:rPr lang="es-CO" sz="1600" baseline="0" dirty="0">
                          <a:solidFill>
                            <a:schemeClr val="tx1"/>
                          </a:solidFill>
                        </a:rPr>
                        <a:t>).</a:t>
                      </a:r>
                      <a:endParaRPr lang="es-ES" sz="1600" dirty="0">
                        <a:solidFill>
                          <a:schemeClr val="tx1"/>
                        </a:solidFill>
                      </a:endParaRPr>
                    </a:p>
                  </a:txBody>
                  <a:tcPr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2017381"/>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 y="4746"/>
            <a:ext cx="12192000" cy="853308"/>
          </a:xfrm>
          <a:solidFill>
            <a:schemeClr val="tx2">
              <a:lumMod val="75000"/>
            </a:schemeClr>
          </a:solidFill>
          <a:ln/>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a:normAutofit/>
          </a:bodyPr>
          <a:lstStyle/>
          <a:p>
            <a:pPr algn="ctr"/>
            <a:r>
              <a:rPr lang="es-CO" dirty="0"/>
              <a:t>METODOLOGÍA</a:t>
            </a:r>
            <a:endParaRPr lang="es-ES" dirty="0"/>
          </a:p>
        </p:txBody>
      </p:sp>
      <p:sp>
        <p:nvSpPr>
          <p:cNvPr id="7" name="CuadroTexto 6"/>
          <p:cNvSpPr txBox="1"/>
          <p:nvPr/>
        </p:nvSpPr>
        <p:spPr>
          <a:xfrm>
            <a:off x="0" y="1007166"/>
            <a:ext cx="12191999" cy="369332"/>
          </a:xfrm>
          <a:prstGeom prst="rect">
            <a:avLst/>
          </a:prstGeom>
          <a:noFill/>
        </p:spPr>
        <p:txBody>
          <a:bodyPr wrap="square" rtlCol="0">
            <a:spAutoFit/>
          </a:bodyPr>
          <a:lstStyle/>
          <a:p>
            <a:pPr algn="ctr"/>
            <a:r>
              <a:rPr lang="es-ES_tradnl" b="1" dirty="0">
                <a:ea typeface="MS Mincho" panose="02020609040205080304" pitchFamily="49" charset="-128"/>
                <a:cs typeface="Times New Roman" panose="02020603050405020304" pitchFamily="18" charset="0"/>
              </a:rPr>
              <a:t>O.E. 4 </a:t>
            </a:r>
            <a:r>
              <a:rPr lang="es-ES_tradnl" b="1" dirty="0"/>
              <a:t>Formular estrategias que permitan convertir el parque industrial Juanchito en un área eco-industrial</a:t>
            </a:r>
            <a:r>
              <a:rPr lang="es-ES_tradnl" dirty="0"/>
              <a:t>.</a:t>
            </a:r>
            <a:endParaRPr lang="es-ES" b="1" dirty="0"/>
          </a:p>
        </p:txBody>
      </p:sp>
      <p:sp>
        <p:nvSpPr>
          <p:cNvPr id="3" name="Rectángulo redondeado 2"/>
          <p:cNvSpPr/>
          <p:nvPr/>
        </p:nvSpPr>
        <p:spPr>
          <a:xfrm>
            <a:off x="1949116" y="2586789"/>
            <a:ext cx="3140242" cy="1684421"/>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r>
              <a:rPr lang="es-CO" dirty="0">
                <a:solidFill>
                  <a:sysClr val="windowText" lastClr="000000"/>
                </a:solidFill>
              </a:rPr>
              <a:t>Diseñar y construir las áreas eco-industriales</a:t>
            </a:r>
            <a:endParaRPr lang="es-ES" dirty="0">
              <a:solidFill>
                <a:sysClr val="windowText" lastClr="000000"/>
              </a:solidFill>
            </a:endParaRPr>
          </a:p>
        </p:txBody>
      </p:sp>
      <p:sp>
        <p:nvSpPr>
          <p:cNvPr id="16" name="Rectángulo redondeado 15"/>
          <p:cNvSpPr/>
          <p:nvPr/>
        </p:nvSpPr>
        <p:spPr>
          <a:xfrm>
            <a:off x="6817894" y="2586788"/>
            <a:ext cx="3140242" cy="1684421"/>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r>
              <a:rPr lang="es-CO" dirty="0">
                <a:solidFill>
                  <a:sysClr val="windowText" lastClr="000000"/>
                </a:solidFill>
              </a:rPr>
              <a:t>Convertir áreas industriales tradicionales en áreas eco-industriales</a:t>
            </a:r>
            <a:endParaRPr lang="es-ES" dirty="0">
              <a:solidFill>
                <a:sysClr val="windowText" lastClr="000000"/>
              </a:solidFill>
            </a:endParaRPr>
          </a:p>
        </p:txBody>
      </p:sp>
      <p:sp>
        <p:nvSpPr>
          <p:cNvPr id="6" name="Botón de acción: Hacia atrás o Anterior 5">
            <a:hlinkClick r:id="rId3" action="ppaction://hlinksldjump" highlightClick="1"/>
          </p:cNvPr>
          <p:cNvSpPr/>
          <p:nvPr/>
        </p:nvSpPr>
        <p:spPr>
          <a:xfrm>
            <a:off x="11560629" y="261258"/>
            <a:ext cx="531104" cy="342900"/>
          </a:xfrm>
          <a:prstGeom prst="actionButtonBackPrevious">
            <a:avLst/>
          </a:prstGeom>
          <a:solidFill>
            <a:schemeClr val="tx2">
              <a:lumMod val="60000"/>
              <a:lumOff val="4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056136820"/>
      </p:ext>
    </p:extLst>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 y="4746"/>
            <a:ext cx="12192000" cy="853308"/>
          </a:xfrm>
          <a:solidFill>
            <a:schemeClr val="tx2">
              <a:lumMod val="75000"/>
            </a:schemeClr>
          </a:solidFill>
          <a:ln/>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a:normAutofit/>
          </a:bodyPr>
          <a:lstStyle/>
          <a:p>
            <a:pPr algn="ctr"/>
            <a:r>
              <a:rPr lang="es-CO" dirty="0"/>
              <a:t>PREGUNTAS DE INVESTIGACIÓN</a:t>
            </a:r>
            <a:endParaRPr lang="es-ES" dirty="0"/>
          </a:p>
        </p:txBody>
      </p:sp>
      <p:sp>
        <p:nvSpPr>
          <p:cNvPr id="61" name="CuadroTexto 60">
            <a:extLst>
              <a:ext uri="{FF2B5EF4-FFF2-40B4-BE49-F238E27FC236}">
                <a16:creationId xmlns:a16="http://schemas.microsoft.com/office/drawing/2014/main" id="{EA78868B-D65C-4E1F-8953-47DDA7E5BAA4}"/>
              </a:ext>
            </a:extLst>
          </p:cNvPr>
          <p:cNvSpPr txBox="1"/>
          <p:nvPr/>
        </p:nvSpPr>
        <p:spPr>
          <a:xfrm>
            <a:off x="905067" y="1752882"/>
            <a:ext cx="9988874" cy="707886"/>
          </a:xfrm>
          <a:prstGeom prst="rect">
            <a:avLst/>
          </a:prstGeom>
          <a:noFill/>
        </p:spPr>
        <p:txBody>
          <a:bodyPr wrap="square" rtlCol="0">
            <a:spAutoFit/>
          </a:bodyPr>
          <a:lstStyle/>
          <a:p>
            <a:pPr algn="just"/>
            <a:r>
              <a:rPr lang="es-ES" sz="2000" b="1" dirty="0"/>
              <a:t>¿Cómo incorporar el concepto de sostenibilidad ambiental en el modelo de operación de las áreas industriales para transformarlas en áreas eco-industriales en Colombia?</a:t>
            </a:r>
            <a:endParaRPr lang="es-CO" sz="2000" b="1" dirty="0"/>
          </a:p>
        </p:txBody>
      </p:sp>
      <p:sp>
        <p:nvSpPr>
          <p:cNvPr id="4" name="CuadroTexto 3">
            <a:extLst>
              <a:ext uri="{FF2B5EF4-FFF2-40B4-BE49-F238E27FC236}">
                <a16:creationId xmlns:a16="http://schemas.microsoft.com/office/drawing/2014/main" id="{7B2D5B7C-8899-4F4F-862C-5BF7AB71E58E}"/>
              </a:ext>
            </a:extLst>
          </p:cNvPr>
          <p:cNvSpPr txBox="1"/>
          <p:nvPr/>
        </p:nvSpPr>
        <p:spPr>
          <a:xfrm>
            <a:off x="905067" y="2896509"/>
            <a:ext cx="10072849" cy="707886"/>
          </a:xfrm>
          <a:prstGeom prst="rect">
            <a:avLst/>
          </a:prstGeom>
          <a:noFill/>
        </p:spPr>
        <p:txBody>
          <a:bodyPr wrap="square" rtlCol="0">
            <a:spAutoFit/>
          </a:bodyPr>
          <a:lstStyle/>
          <a:p>
            <a:pPr algn="just"/>
            <a:r>
              <a:rPr lang="es-CO" sz="2000" dirty="0"/>
              <a:t>¿Cuáles son las características del modelo de operación adoptado por el AI y su enfoque de sostenibilidad? </a:t>
            </a:r>
          </a:p>
        </p:txBody>
      </p:sp>
      <p:sp>
        <p:nvSpPr>
          <p:cNvPr id="65" name="CuadroTexto 64">
            <a:extLst>
              <a:ext uri="{FF2B5EF4-FFF2-40B4-BE49-F238E27FC236}">
                <a16:creationId xmlns:a16="http://schemas.microsoft.com/office/drawing/2014/main" id="{B3B07C73-B13A-4587-BCAF-219CCCF5646F}"/>
              </a:ext>
            </a:extLst>
          </p:cNvPr>
          <p:cNvSpPr txBox="1"/>
          <p:nvPr/>
        </p:nvSpPr>
        <p:spPr>
          <a:xfrm>
            <a:off x="905067" y="3847759"/>
            <a:ext cx="9951549" cy="707886"/>
          </a:xfrm>
          <a:prstGeom prst="rect">
            <a:avLst/>
          </a:prstGeom>
          <a:noFill/>
        </p:spPr>
        <p:txBody>
          <a:bodyPr wrap="square" rtlCol="0">
            <a:spAutoFit/>
          </a:bodyPr>
          <a:lstStyle/>
          <a:p>
            <a:pPr algn="just"/>
            <a:r>
              <a:rPr lang="es-CO" sz="2000" dirty="0"/>
              <a:t>¿Es útil la aproximación desde la complejidad para el desarrollo del concepto de área eco-industrial? </a:t>
            </a:r>
          </a:p>
        </p:txBody>
      </p:sp>
      <p:sp>
        <p:nvSpPr>
          <p:cNvPr id="66" name="CuadroTexto 65">
            <a:extLst>
              <a:ext uri="{FF2B5EF4-FFF2-40B4-BE49-F238E27FC236}">
                <a16:creationId xmlns:a16="http://schemas.microsoft.com/office/drawing/2014/main" id="{23D3FC8B-CBAC-4161-A444-E1B1147704BA}"/>
              </a:ext>
            </a:extLst>
          </p:cNvPr>
          <p:cNvSpPr txBox="1"/>
          <p:nvPr/>
        </p:nvSpPr>
        <p:spPr>
          <a:xfrm>
            <a:off x="905068" y="4796354"/>
            <a:ext cx="9946883" cy="707886"/>
          </a:xfrm>
          <a:prstGeom prst="rect">
            <a:avLst/>
          </a:prstGeom>
          <a:noFill/>
        </p:spPr>
        <p:txBody>
          <a:bodyPr wrap="square" rtlCol="0">
            <a:spAutoFit/>
          </a:bodyPr>
          <a:lstStyle/>
          <a:p>
            <a:pPr algn="just"/>
            <a:r>
              <a:rPr lang="es-CO" sz="2000" dirty="0"/>
              <a:t>¿Como se debe implementar el concepto de área eco-industrial en el modelo de operación de un área industrial en funcionamiento</a:t>
            </a:r>
            <a:r>
              <a:rPr lang="es-CO" dirty="0"/>
              <a:t>?</a:t>
            </a:r>
            <a:endParaRPr lang="es-CO" sz="2000" dirty="0"/>
          </a:p>
        </p:txBody>
      </p:sp>
    </p:spTree>
    <p:extLst>
      <p:ext uri="{BB962C8B-B14F-4D97-AF65-F5344CB8AC3E}">
        <p14:creationId xmlns:p14="http://schemas.microsoft.com/office/powerpoint/2010/main" val="370447691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4" grpId="0" build="p"/>
      <p:bldP spid="65" grpId="0" build="p"/>
      <p:bldP spid="6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 y="4746"/>
            <a:ext cx="12192000" cy="853308"/>
          </a:xfrm>
          <a:solidFill>
            <a:schemeClr val="tx2">
              <a:lumMod val="75000"/>
            </a:schemeClr>
          </a:solidFill>
          <a:ln/>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a:normAutofit/>
          </a:bodyPr>
          <a:lstStyle/>
          <a:p>
            <a:pPr algn="ctr"/>
            <a:r>
              <a:rPr lang="es-CO" dirty="0"/>
              <a:t>OBJETIVOS</a:t>
            </a:r>
            <a:endParaRPr lang="es-ES" dirty="0"/>
          </a:p>
        </p:txBody>
      </p:sp>
      <p:sp>
        <p:nvSpPr>
          <p:cNvPr id="3" name="Rectángulo 2"/>
          <p:cNvSpPr/>
          <p:nvPr/>
        </p:nvSpPr>
        <p:spPr>
          <a:xfrm>
            <a:off x="185058" y="933145"/>
            <a:ext cx="11745686" cy="1862048"/>
          </a:xfrm>
          <a:prstGeom prst="rect">
            <a:avLst/>
          </a:prstGeom>
        </p:spPr>
        <p:txBody>
          <a:bodyPr wrap="square">
            <a:spAutoFit/>
          </a:bodyPr>
          <a:lstStyle/>
          <a:p>
            <a:pPr algn="ctr">
              <a:lnSpc>
                <a:spcPct val="115000"/>
              </a:lnSpc>
              <a:spcAft>
                <a:spcPts val="0"/>
              </a:spcAft>
            </a:pPr>
            <a:r>
              <a:rPr lang="es-CO" sz="2800" b="1" dirty="0">
                <a:latin typeface="Calibri" panose="020F0502020204030204" pitchFamily="34" charset="0"/>
                <a:ea typeface="Calibri" panose="020F0502020204030204" pitchFamily="34" charset="0"/>
                <a:cs typeface="Times New Roman" panose="02020603050405020304" pitchFamily="18" charset="0"/>
              </a:rPr>
              <a:t>Objetivo General</a:t>
            </a:r>
            <a:endParaRPr lang="es-ES" sz="24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s-CO" sz="2400" dirty="0"/>
              <a:t>Proponer un modelo para la sostenibilidad ambiental de las áreas industriales (parques industriales y/o zonas francas industriales), a partir de la conceptualización sobre las áreas eco-industriales.</a:t>
            </a:r>
            <a:endParaRPr lang="es-ES" sz="3200" dirty="0"/>
          </a:p>
        </p:txBody>
      </p:sp>
      <p:sp>
        <p:nvSpPr>
          <p:cNvPr id="7" name="Rectángulo 6"/>
          <p:cNvSpPr/>
          <p:nvPr/>
        </p:nvSpPr>
        <p:spPr>
          <a:xfrm>
            <a:off x="417819" y="2855677"/>
            <a:ext cx="11512925" cy="587853"/>
          </a:xfrm>
          <a:prstGeom prst="rect">
            <a:avLst/>
          </a:prstGeom>
        </p:spPr>
        <p:txBody>
          <a:bodyPr wrap="square">
            <a:spAutoFit/>
          </a:bodyPr>
          <a:lstStyle/>
          <a:p>
            <a:pPr algn="ctr">
              <a:lnSpc>
                <a:spcPct val="115000"/>
              </a:lnSpc>
              <a:spcAft>
                <a:spcPts val="0"/>
              </a:spcAft>
            </a:pPr>
            <a:r>
              <a:rPr lang="es-CO" sz="2800" dirty="0">
                <a:latin typeface="Calibri" panose="020F0502020204030204" pitchFamily="34" charset="0"/>
                <a:ea typeface="Calibri" panose="020F0502020204030204" pitchFamily="34" charset="0"/>
                <a:cs typeface="Times New Roman" panose="02020603050405020304" pitchFamily="18" charset="0"/>
              </a:rPr>
              <a:t> </a:t>
            </a:r>
            <a:r>
              <a:rPr lang="es-CO" sz="2800" b="1" dirty="0">
                <a:latin typeface="Calibri" panose="020F0502020204030204" pitchFamily="34" charset="0"/>
                <a:ea typeface="Calibri" panose="020F0502020204030204" pitchFamily="34" charset="0"/>
                <a:cs typeface="Times New Roman" panose="02020603050405020304" pitchFamily="18" charset="0"/>
              </a:rPr>
              <a:t>Objetivos Específicos</a:t>
            </a:r>
            <a:r>
              <a:rPr lang="es-CO" sz="2000" dirty="0">
                <a:latin typeface="Calibri" panose="020F0502020204030204" pitchFamily="34" charset="0"/>
                <a:ea typeface="Calibri" panose="020F0502020204030204" pitchFamily="34" charset="0"/>
                <a:cs typeface="Times New Roman" panose="02020603050405020304" pitchFamily="18" charset="0"/>
              </a:rPr>
              <a:t> </a:t>
            </a:r>
            <a:endParaRPr lang="es-ES"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ángulo 8"/>
          <p:cNvSpPr/>
          <p:nvPr/>
        </p:nvSpPr>
        <p:spPr>
          <a:xfrm>
            <a:off x="185058" y="3445124"/>
            <a:ext cx="11745686" cy="3040512"/>
          </a:xfrm>
          <a:prstGeom prst="rect">
            <a:avLst/>
          </a:prstGeom>
        </p:spPr>
        <p:txBody>
          <a:bodyPr wrap="square">
            <a:spAutoFit/>
          </a:bodyPr>
          <a:lstStyle/>
          <a:p>
            <a:pPr marL="342900" indent="-342900" algn="just">
              <a:lnSpc>
                <a:spcPct val="115000"/>
              </a:lnSpc>
              <a:spcAft>
                <a:spcPts val="0"/>
              </a:spcAft>
              <a:buFont typeface="Arial" panose="020B0604020202020204" pitchFamily="34" charset="0"/>
              <a:buChar char="•"/>
            </a:pPr>
            <a:r>
              <a:rPr lang="es-ES_tradnl" sz="2400" dirty="0">
                <a:ea typeface="MS Mincho" panose="02020609040205080304" pitchFamily="49" charset="-128"/>
                <a:cs typeface="Times New Roman" panose="02020603050405020304" pitchFamily="18" charset="0"/>
              </a:rPr>
              <a:t>Identificar las características propias del actual modelo de operación, a nivel ambiental, social y económico utilizado en el  área industrial,</a:t>
            </a:r>
            <a:endParaRPr lang="es-ES" sz="2400" dirty="0">
              <a:ea typeface="MS Mincho" panose="02020609040205080304" pitchFamily="49" charset="-128"/>
              <a:cs typeface="Times New Roman" panose="02020603050405020304" pitchFamily="18" charset="0"/>
            </a:endParaRPr>
          </a:p>
          <a:p>
            <a:pPr marL="342900" indent="-342900" algn="just">
              <a:lnSpc>
                <a:spcPct val="115000"/>
              </a:lnSpc>
              <a:spcAft>
                <a:spcPts val="0"/>
              </a:spcAft>
              <a:buFont typeface="Arial" panose="020B0604020202020204" pitchFamily="34" charset="0"/>
              <a:buChar char="•"/>
            </a:pPr>
            <a:r>
              <a:rPr lang="es-ES_tradnl" sz="2400" dirty="0">
                <a:ea typeface="MS Mincho" panose="02020609040205080304" pitchFamily="49" charset="-128"/>
                <a:cs typeface="Times New Roman" panose="02020603050405020304" pitchFamily="18" charset="0"/>
              </a:rPr>
              <a:t>Modelar el funcionamiento del área industrial con base en el concepto de sistemas complejos para conocer y entender el tipo de relaciones en su interior y con el entorno,</a:t>
            </a:r>
            <a:endParaRPr lang="es-ES" sz="2400" dirty="0">
              <a:ea typeface="MS Mincho" panose="02020609040205080304" pitchFamily="49" charset="-128"/>
              <a:cs typeface="Times New Roman" panose="02020603050405020304" pitchFamily="18" charset="0"/>
            </a:endParaRPr>
          </a:p>
          <a:p>
            <a:pPr marL="342900" indent="-342900" algn="just">
              <a:lnSpc>
                <a:spcPct val="115000"/>
              </a:lnSpc>
              <a:spcAft>
                <a:spcPts val="0"/>
              </a:spcAft>
              <a:buFont typeface="Arial" panose="020B0604020202020204" pitchFamily="34" charset="0"/>
              <a:buChar char="•"/>
            </a:pPr>
            <a:r>
              <a:rPr lang="es-ES_tradnl" sz="2400" dirty="0">
                <a:ea typeface="MS Mincho" panose="02020609040205080304" pitchFamily="49" charset="-128"/>
                <a:cs typeface="Times New Roman" panose="02020603050405020304" pitchFamily="18" charset="0"/>
              </a:rPr>
              <a:t>Evaluar la sostenibilidad del área industrial mediante la formulación de escenarios,</a:t>
            </a:r>
            <a:endParaRPr lang="es-ES" sz="2400" dirty="0">
              <a:ea typeface="MS Mincho" panose="02020609040205080304" pitchFamily="49" charset="-128"/>
              <a:cs typeface="Times New Roman" panose="02020603050405020304" pitchFamily="18" charset="0"/>
            </a:endParaRPr>
          </a:p>
          <a:p>
            <a:pPr marL="342900" indent="-342900" algn="just">
              <a:lnSpc>
                <a:spcPct val="115000"/>
              </a:lnSpc>
              <a:spcAft>
                <a:spcPts val="0"/>
              </a:spcAft>
              <a:buFont typeface="Arial" panose="020B0604020202020204" pitchFamily="34" charset="0"/>
              <a:buChar char="•"/>
            </a:pPr>
            <a:r>
              <a:rPr lang="es-ES_tradnl" sz="2400" dirty="0">
                <a:ea typeface="MS Mincho" panose="02020609040205080304" pitchFamily="49" charset="-128"/>
                <a:cs typeface="Times New Roman" panose="02020603050405020304" pitchFamily="18" charset="0"/>
              </a:rPr>
              <a:t>Formular estrategias que permitan convertir el parque industrial Juanchito en un área eco-industrial.</a:t>
            </a:r>
            <a:endParaRPr lang="es-ES" sz="2400" dirty="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70538893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 y="4746"/>
            <a:ext cx="12192000" cy="853308"/>
          </a:xfrm>
          <a:solidFill>
            <a:schemeClr val="tx2">
              <a:lumMod val="75000"/>
            </a:schemeClr>
          </a:solidFill>
          <a:ln/>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a:normAutofit/>
          </a:bodyPr>
          <a:lstStyle/>
          <a:p>
            <a:pPr algn="ctr"/>
            <a:r>
              <a:rPr lang="es-CO" dirty="0"/>
              <a:t>JUSTIFICACIÓN</a:t>
            </a:r>
            <a:endParaRPr lang="es-ES" dirty="0"/>
          </a:p>
        </p:txBody>
      </p:sp>
      <p:sp>
        <p:nvSpPr>
          <p:cNvPr id="4" name="3 CuadroTexto"/>
          <p:cNvSpPr txBox="1"/>
          <p:nvPr/>
        </p:nvSpPr>
        <p:spPr>
          <a:xfrm>
            <a:off x="0" y="2921168"/>
            <a:ext cx="11926432" cy="1785104"/>
          </a:xfrm>
          <a:prstGeom prst="rect">
            <a:avLst/>
          </a:prstGeom>
          <a:noFill/>
        </p:spPr>
        <p:txBody>
          <a:bodyPr wrap="square" rtlCol="0">
            <a:spAutoFit/>
          </a:bodyPr>
          <a:lstStyle/>
          <a:p>
            <a:pPr algn="just"/>
            <a:r>
              <a:rPr lang="es-CO" sz="2200" b="1" dirty="0"/>
              <a:t>El actual modelo de desarrollo del sector industrial</a:t>
            </a:r>
            <a:r>
              <a:rPr lang="es-CO" sz="2200" dirty="0"/>
              <a:t> </a:t>
            </a:r>
            <a:r>
              <a:rPr lang="es-CO" sz="2200" b="1" dirty="0"/>
              <a:t>basado en el crecimiento económico </a:t>
            </a:r>
            <a:r>
              <a:rPr lang="es-CO" sz="2200" dirty="0"/>
              <a:t>con base en el </a:t>
            </a:r>
            <a:r>
              <a:rPr lang="es-CO" sz="2200" b="1" dirty="0"/>
              <a:t>consumo de recursos naturales de “baja entropía” para generar residuos con “alta entropía” no es sostenible ni ambientalmente, ni termodinámicamente</a:t>
            </a:r>
            <a:r>
              <a:rPr lang="es-CO" sz="2200" dirty="0"/>
              <a:t> por el gran </a:t>
            </a:r>
            <a:r>
              <a:rPr lang="es-CO" sz="2200" b="1" dirty="0"/>
              <a:t>potencial del cambio que tienen estas sustancias o elementos con su entorno</a:t>
            </a:r>
            <a:r>
              <a:rPr lang="es-CO" sz="2200" dirty="0"/>
              <a:t> (</a:t>
            </a:r>
            <a:r>
              <a:rPr lang="es-ES_tradnl" sz="2200" dirty="0" err="1"/>
              <a:t>Ayres</a:t>
            </a:r>
            <a:r>
              <a:rPr lang="es-ES_tradnl" sz="2200" dirty="0"/>
              <a:t>, 1998; </a:t>
            </a:r>
            <a:r>
              <a:rPr lang="es-ES_tradnl" sz="2200" dirty="0" err="1"/>
              <a:t>Čiegis</a:t>
            </a:r>
            <a:r>
              <a:rPr lang="es-ES_tradnl" sz="2200" dirty="0"/>
              <a:t> &amp; </a:t>
            </a:r>
            <a:r>
              <a:rPr lang="es-ES_tradnl" sz="2200" dirty="0" err="1"/>
              <a:t>Čiegis</a:t>
            </a:r>
            <a:r>
              <a:rPr lang="es-ES_tradnl" sz="2200" dirty="0"/>
              <a:t>, 2008, </a:t>
            </a:r>
            <a:r>
              <a:rPr lang="es-ES_tradnl" sz="2200" dirty="0" err="1"/>
              <a:t>Dincer</a:t>
            </a:r>
            <a:r>
              <a:rPr lang="es-ES_tradnl" sz="2200" dirty="0"/>
              <a:t> &amp; Rosen, 2008)</a:t>
            </a:r>
            <a:r>
              <a:rPr lang="es-CO" sz="2200" dirty="0"/>
              <a:t>.</a:t>
            </a:r>
          </a:p>
        </p:txBody>
      </p:sp>
      <p:sp>
        <p:nvSpPr>
          <p:cNvPr id="7" name="Rectángulo 6"/>
          <p:cNvSpPr/>
          <p:nvPr/>
        </p:nvSpPr>
        <p:spPr>
          <a:xfrm>
            <a:off x="3138" y="1202761"/>
            <a:ext cx="11923294" cy="1446550"/>
          </a:xfrm>
          <a:prstGeom prst="rect">
            <a:avLst/>
          </a:prstGeom>
        </p:spPr>
        <p:txBody>
          <a:bodyPr wrap="square">
            <a:spAutoFit/>
          </a:bodyPr>
          <a:lstStyle/>
          <a:p>
            <a:pPr algn="just"/>
            <a:r>
              <a:rPr lang="es-CO" sz="2200" dirty="0"/>
              <a:t>La </a:t>
            </a:r>
            <a:r>
              <a:rPr lang="es-CO" sz="2200" b="1" dirty="0"/>
              <a:t>creciente demanda de recursos naturales </a:t>
            </a:r>
            <a:r>
              <a:rPr lang="es-CO" sz="2200" dirty="0"/>
              <a:t>debido al </a:t>
            </a:r>
            <a:r>
              <a:rPr lang="es-CO" sz="2200" b="1" dirty="0"/>
              <a:t>aumento de la población</a:t>
            </a:r>
            <a:r>
              <a:rPr lang="es-CO" sz="2200" dirty="0"/>
              <a:t>, la </a:t>
            </a:r>
            <a:r>
              <a:rPr lang="es-CO" sz="2200" b="1" dirty="0"/>
              <a:t>exigencia de estándares de calidad de vida más altos </a:t>
            </a:r>
            <a:r>
              <a:rPr lang="es-CO" sz="2200" dirty="0"/>
              <a:t>y el </a:t>
            </a:r>
            <a:r>
              <a:rPr lang="es-CO" sz="2200" b="1" dirty="0"/>
              <a:t>desarrollo industrial</a:t>
            </a:r>
            <a:r>
              <a:rPr lang="es-CO" sz="2200" dirty="0"/>
              <a:t> ha generado una </a:t>
            </a:r>
            <a:r>
              <a:rPr lang="es-CO" sz="2200" b="1" dirty="0"/>
              <a:t>presión sobre los ecosistemas </a:t>
            </a:r>
            <a:r>
              <a:rPr lang="es-CO" sz="2200" dirty="0"/>
              <a:t>debido al </a:t>
            </a:r>
            <a:r>
              <a:rPr lang="es-CO" sz="2200" b="1" dirty="0"/>
              <a:t>agotamiento de los recursos naturales</a:t>
            </a:r>
            <a:r>
              <a:rPr lang="es-CO" sz="2200" dirty="0"/>
              <a:t>, generación de contaminantes (UNEP, 2000; UNESCO, 2009; Boix et al 2014). </a:t>
            </a:r>
            <a:endParaRPr lang="es-ES" sz="2200" dirty="0"/>
          </a:p>
        </p:txBody>
      </p:sp>
      <p:sp>
        <p:nvSpPr>
          <p:cNvPr id="8" name="Rectángulo 7"/>
          <p:cNvSpPr/>
          <p:nvPr/>
        </p:nvSpPr>
        <p:spPr>
          <a:xfrm>
            <a:off x="0" y="4978129"/>
            <a:ext cx="11926432" cy="1107996"/>
          </a:xfrm>
          <a:prstGeom prst="rect">
            <a:avLst/>
          </a:prstGeom>
        </p:spPr>
        <p:txBody>
          <a:bodyPr wrap="square">
            <a:spAutoFit/>
          </a:bodyPr>
          <a:lstStyle/>
          <a:p>
            <a:pPr algn="just"/>
            <a:r>
              <a:rPr lang="es-CO" sz="2200" dirty="0"/>
              <a:t>El sector Industrial  ha recibido un </a:t>
            </a:r>
            <a:r>
              <a:rPr lang="es-CO" sz="2200" b="1" dirty="0"/>
              <a:t>mayor señalamiento por su impacto negativo en el ambiente</a:t>
            </a:r>
            <a:r>
              <a:rPr lang="es-CO" sz="2200" dirty="0"/>
              <a:t>, razón por la cual están bajo una mayor presión y </a:t>
            </a:r>
            <a:r>
              <a:rPr lang="es-CO" sz="2200" b="1" dirty="0"/>
              <a:t>una regulación más estricta para que reduzcan el impacto ambiental de sus procesos y productos </a:t>
            </a:r>
            <a:r>
              <a:rPr lang="es-CO" sz="2200" dirty="0"/>
              <a:t>(Despeisse et al, 2013).</a:t>
            </a:r>
            <a:endParaRPr lang="es-ES" sz="2200" dirty="0"/>
          </a:p>
        </p:txBody>
      </p:sp>
    </p:spTree>
    <p:extLst>
      <p:ext uri="{BB962C8B-B14F-4D97-AF65-F5344CB8AC3E}">
        <p14:creationId xmlns:p14="http://schemas.microsoft.com/office/powerpoint/2010/main" val="3275447677"/>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 y="4746"/>
            <a:ext cx="12192000" cy="853308"/>
          </a:xfrm>
          <a:solidFill>
            <a:schemeClr val="tx2">
              <a:lumMod val="75000"/>
            </a:schemeClr>
          </a:solidFill>
          <a:ln/>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a:normAutofit/>
          </a:bodyPr>
          <a:lstStyle/>
          <a:p>
            <a:pPr algn="ctr"/>
            <a:r>
              <a:rPr lang="es-CO" dirty="0"/>
              <a:t>JUSTIFICACIÓN</a:t>
            </a:r>
            <a:endParaRPr lang="es-ES" dirty="0"/>
          </a:p>
        </p:txBody>
      </p:sp>
      <p:sp>
        <p:nvSpPr>
          <p:cNvPr id="7" name="Rectángulo 6"/>
          <p:cNvSpPr/>
          <p:nvPr/>
        </p:nvSpPr>
        <p:spPr>
          <a:xfrm>
            <a:off x="134353" y="5066623"/>
            <a:ext cx="11923295" cy="1631216"/>
          </a:xfrm>
          <a:prstGeom prst="rect">
            <a:avLst/>
          </a:prstGeom>
        </p:spPr>
        <p:txBody>
          <a:bodyPr wrap="square">
            <a:spAutoFit/>
          </a:bodyPr>
          <a:lstStyle/>
          <a:p>
            <a:pPr algn="just"/>
            <a:r>
              <a:rPr lang="es-ES_tradnl" sz="2000" b="1" dirty="0">
                <a:ea typeface="MS Mincho" panose="02020609040205080304" pitchFamily="49" charset="-128"/>
              </a:rPr>
              <a:t>En Colombia</a:t>
            </a:r>
            <a:r>
              <a:rPr lang="es-ES_tradnl" sz="2000" dirty="0">
                <a:ea typeface="MS Mincho" panose="02020609040205080304" pitchFamily="49" charset="-128"/>
              </a:rPr>
              <a:t>, </a:t>
            </a:r>
            <a:r>
              <a:rPr lang="es-ES_tradnl" sz="2000" dirty="0"/>
              <a:t>la construcción y localización de </a:t>
            </a:r>
            <a:r>
              <a:rPr lang="es-ES_tradnl" sz="2000" b="1" dirty="0"/>
              <a:t>este tipo de emplazamientos </a:t>
            </a:r>
            <a:r>
              <a:rPr lang="es-ES_tradnl" sz="2000" dirty="0"/>
              <a:t>en el país </a:t>
            </a:r>
            <a:r>
              <a:rPr lang="es-ES_tradnl" sz="2000" b="1" dirty="0"/>
              <a:t>no tiene criterios </a:t>
            </a:r>
            <a:r>
              <a:rPr lang="es-ES_tradnl" sz="2000" dirty="0"/>
              <a:t>diferentes a los económicos </a:t>
            </a:r>
            <a:r>
              <a:rPr lang="es-ES_tradnl" sz="2000" b="1" dirty="0"/>
              <a:t>para regular su ubicación y el tipo de actividades económicas que lo integran</a:t>
            </a:r>
            <a:r>
              <a:rPr lang="es-ES_tradnl" sz="2000" dirty="0"/>
              <a:t>. Asimismo, la</a:t>
            </a:r>
            <a:r>
              <a:rPr lang="es-ES_tradnl" sz="2000" b="1" dirty="0"/>
              <a:t> normatividad ambiental que le rige no contempla el efecto sinérgico</a:t>
            </a:r>
            <a:r>
              <a:rPr lang="es-ES_tradnl" sz="2000" dirty="0"/>
              <a:t> ocasionado por el aumento en la </a:t>
            </a:r>
            <a:r>
              <a:rPr lang="es-ES_tradnl" sz="2000" b="1" dirty="0"/>
              <a:t>concentración de contaminantes </a:t>
            </a:r>
            <a:r>
              <a:rPr lang="es-ES_tradnl" sz="2000" dirty="0"/>
              <a:t>y su efecto adverso en el ecosistema y </a:t>
            </a:r>
            <a:r>
              <a:rPr lang="es-ES_tradnl" sz="2000" b="1" dirty="0"/>
              <a:t>no existe un análisis del impacto socioeconómico en las regiones</a:t>
            </a:r>
            <a:r>
              <a:rPr lang="es-ES_tradnl" sz="2000" dirty="0"/>
              <a:t>. </a:t>
            </a:r>
            <a:endParaRPr lang="es-ES" sz="2000" dirty="0"/>
          </a:p>
        </p:txBody>
      </p:sp>
      <p:sp>
        <p:nvSpPr>
          <p:cNvPr id="4" name="5 Rectángulo"/>
          <p:cNvSpPr/>
          <p:nvPr/>
        </p:nvSpPr>
        <p:spPr>
          <a:xfrm>
            <a:off x="134353" y="2661081"/>
            <a:ext cx="11923294" cy="2246769"/>
          </a:xfrm>
          <a:prstGeom prst="rect">
            <a:avLst/>
          </a:prstGeom>
        </p:spPr>
        <p:txBody>
          <a:bodyPr wrap="square">
            <a:spAutoFit/>
          </a:bodyPr>
          <a:lstStyle/>
          <a:p>
            <a:pPr algn="just"/>
            <a:r>
              <a:rPr lang="es-ES_tradnl" sz="2000" dirty="0"/>
              <a:t>Es indispensable el </a:t>
            </a:r>
            <a:r>
              <a:rPr lang="es-ES_tradnl" sz="2000" b="1" dirty="0"/>
              <a:t>desarrollo de herramientas y metodologías que integren la complejidad inherente a las áreas industriales</a:t>
            </a:r>
            <a:r>
              <a:rPr lang="es-ES_tradnl" sz="2000" dirty="0"/>
              <a:t>, y así </a:t>
            </a:r>
            <a:r>
              <a:rPr lang="es-ES_tradnl" sz="2000" b="1" dirty="0"/>
              <a:t>construir un modelo sostenible </a:t>
            </a:r>
            <a:r>
              <a:rPr lang="es-ES_tradnl" sz="2000" dirty="0"/>
              <a:t>para la </a:t>
            </a:r>
            <a:r>
              <a:rPr lang="es-ES_tradnl" sz="2000" b="1" dirty="0"/>
              <a:t>operación de la industria </a:t>
            </a:r>
            <a:r>
              <a:rPr lang="es-ES_tradnl" sz="2000" dirty="0"/>
              <a:t>que </a:t>
            </a:r>
            <a:r>
              <a:rPr lang="es-ES_tradnl" sz="2000"/>
              <a:t>integre algunos aspectos </a:t>
            </a:r>
            <a:r>
              <a:rPr lang="es-ES_tradnl" sz="2000" dirty="0"/>
              <a:t>propuestos por </a:t>
            </a:r>
            <a:r>
              <a:rPr lang="es-CO" sz="2000" dirty="0"/>
              <a:t>la visión de la </a:t>
            </a:r>
            <a:r>
              <a:rPr lang="es-CO" sz="2000" b="1" dirty="0"/>
              <a:t>sostenibilidad fuerte</a:t>
            </a:r>
            <a:r>
              <a:rPr lang="es-CO" sz="2000" dirty="0"/>
              <a:t>, en la cual se plantea </a:t>
            </a:r>
            <a:r>
              <a:rPr lang="es-CO" sz="2000" b="1" dirty="0"/>
              <a:t>la sostenibilidad como un desarrollo sin crecimiento</a:t>
            </a:r>
            <a:r>
              <a:rPr lang="es-CO" sz="2000" dirty="0"/>
              <a:t>, ajustando la </a:t>
            </a:r>
            <a:r>
              <a:rPr lang="es-CO" sz="2000" b="1" dirty="0"/>
              <a:t>economía a las exigencias de la ecología y el bienestar social</a:t>
            </a:r>
            <a:r>
              <a:rPr lang="es-CO" sz="2000" dirty="0"/>
              <a:t>, a partir de la </a:t>
            </a:r>
            <a:r>
              <a:rPr lang="es-CO" sz="2000" b="1" dirty="0"/>
              <a:t>mejora cualitativa</a:t>
            </a:r>
            <a:r>
              <a:rPr lang="es-CO" sz="2000" dirty="0"/>
              <a:t> o despliegue de potencialidades, </a:t>
            </a:r>
            <a:r>
              <a:rPr lang="es-CO" sz="2000" b="1" dirty="0"/>
              <a:t>sin un incremento cuantitativo de la escala física</a:t>
            </a:r>
            <a:r>
              <a:rPr lang="es-CO" sz="2000" dirty="0"/>
              <a:t> (consumo de recursos), porque </a:t>
            </a:r>
            <a:r>
              <a:rPr lang="es-CO" sz="2000" b="1" dirty="0"/>
              <a:t>no es posible el crecimiento indefinido en un mundo de recursos finitos</a:t>
            </a:r>
            <a:r>
              <a:rPr lang="es-CO" sz="2000" dirty="0"/>
              <a:t> (</a:t>
            </a:r>
            <a:r>
              <a:rPr lang="es-CO" sz="2000" dirty="0" err="1"/>
              <a:t>Orealc</a:t>
            </a:r>
            <a:r>
              <a:rPr lang="es-CO" sz="2000" dirty="0"/>
              <a:t>, 2005).</a:t>
            </a:r>
          </a:p>
        </p:txBody>
      </p:sp>
      <p:sp>
        <p:nvSpPr>
          <p:cNvPr id="5" name="4 Rectángulo"/>
          <p:cNvSpPr/>
          <p:nvPr/>
        </p:nvSpPr>
        <p:spPr>
          <a:xfrm>
            <a:off x="134353" y="1178870"/>
            <a:ext cx="11923294" cy="1323439"/>
          </a:xfrm>
          <a:prstGeom prst="rect">
            <a:avLst/>
          </a:prstGeom>
        </p:spPr>
        <p:txBody>
          <a:bodyPr wrap="square">
            <a:spAutoFit/>
          </a:bodyPr>
          <a:lstStyle/>
          <a:p>
            <a:pPr algn="just"/>
            <a:r>
              <a:rPr lang="es-ES_tradnl" sz="2000" dirty="0"/>
              <a:t>El </a:t>
            </a:r>
            <a:r>
              <a:rPr lang="es-ES_tradnl" sz="2000" b="1" dirty="0"/>
              <a:t>modelo de desarrollo propuesto para la industria basado en el concepto de </a:t>
            </a:r>
            <a:r>
              <a:rPr lang="es-ES_tradnl" sz="2000" b="1" i="1" dirty="0"/>
              <a:t>ecosistema industrial (PEI)</a:t>
            </a:r>
            <a:r>
              <a:rPr lang="es-ES_tradnl" sz="2000" i="1" dirty="0"/>
              <a:t>, </a:t>
            </a:r>
            <a:r>
              <a:rPr lang="es-ES_tradnl" sz="2000" dirty="0"/>
              <a:t>tiene un </a:t>
            </a:r>
            <a:r>
              <a:rPr lang="es-ES_tradnl" sz="2000" b="1" dirty="0"/>
              <a:t>enfoque estático</a:t>
            </a:r>
            <a:r>
              <a:rPr lang="es-ES_tradnl" sz="2000" dirty="0"/>
              <a:t> que concibe las </a:t>
            </a:r>
            <a:r>
              <a:rPr lang="es-ES_tradnl" sz="2000" b="1" dirty="0"/>
              <a:t>áreas industriales como zonas aisladas</a:t>
            </a:r>
            <a:r>
              <a:rPr lang="es-ES_tradnl" sz="2000" dirty="0"/>
              <a:t>. Situación que le </a:t>
            </a:r>
            <a:r>
              <a:rPr lang="es-ES_tradnl" sz="2000" b="1" dirty="0"/>
              <a:t>impide incluir la diversidad y dinamismo propios de los sistemas socio-ecológicos </a:t>
            </a:r>
            <a:r>
              <a:rPr lang="es-ES_tradnl" sz="2000" dirty="0"/>
              <a:t>y por ello </a:t>
            </a:r>
            <a:r>
              <a:rPr lang="es-ES_tradnl" sz="2000" b="1" dirty="0"/>
              <a:t>deja a un lado el análisis de su relación con el entorno </a:t>
            </a:r>
            <a:r>
              <a:rPr lang="es-ES_tradnl" sz="2000" dirty="0"/>
              <a:t>(</a:t>
            </a:r>
            <a:r>
              <a:rPr lang="es-ES_tradnl" sz="2000" dirty="0" err="1"/>
              <a:t>Usón</a:t>
            </a:r>
            <a:r>
              <a:rPr lang="es-ES_tradnl" sz="2000" dirty="0"/>
              <a:t> et al 2012,  Romero, 2014).</a:t>
            </a:r>
            <a:endParaRPr lang="es-CO" sz="2000" dirty="0"/>
          </a:p>
        </p:txBody>
      </p:sp>
    </p:spTree>
    <p:extLst>
      <p:ext uri="{BB962C8B-B14F-4D97-AF65-F5344CB8AC3E}">
        <p14:creationId xmlns:p14="http://schemas.microsoft.com/office/powerpoint/2010/main" val="3863367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 y="4746"/>
            <a:ext cx="12192000" cy="853308"/>
          </a:xfrm>
          <a:solidFill>
            <a:schemeClr val="tx2">
              <a:lumMod val="75000"/>
            </a:schemeClr>
          </a:solidFill>
          <a:ln/>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a:normAutofit/>
          </a:bodyPr>
          <a:lstStyle/>
          <a:p>
            <a:pPr algn="ctr"/>
            <a:r>
              <a:rPr lang="es-CO" dirty="0"/>
              <a:t>MARCO TEÓRICO</a:t>
            </a:r>
            <a:endParaRPr lang="es-ES" dirty="0"/>
          </a:p>
        </p:txBody>
      </p:sp>
      <p:graphicFrame>
        <p:nvGraphicFramePr>
          <p:cNvPr id="6" name="Diagrama 5"/>
          <p:cNvGraphicFramePr/>
          <p:nvPr>
            <p:extLst>
              <p:ext uri="{D42A27DB-BD31-4B8C-83A1-F6EECF244321}">
                <p14:modId xmlns:p14="http://schemas.microsoft.com/office/powerpoint/2010/main" val="853468363"/>
              </p:ext>
            </p:extLst>
          </p:nvPr>
        </p:nvGraphicFramePr>
        <p:xfrm>
          <a:off x="1555480" y="977244"/>
          <a:ext cx="9443078" cy="5500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7484835"/>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xmlns:p14="http://schemas.microsoft.com/office/powerpoint/2010/mai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119992" y="1059277"/>
            <a:ext cx="8496300" cy="400110"/>
          </a:xfrm>
          <a:prstGeom prst="rect">
            <a:avLst/>
          </a:prstGeom>
          <a:noFill/>
        </p:spPr>
        <p:txBody>
          <a:bodyPr wrap="square" rtlCol="0">
            <a:spAutoFit/>
          </a:bodyPr>
          <a:lstStyle/>
          <a:p>
            <a:r>
              <a:rPr lang="es-CO" sz="2000" b="1" dirty="0"/>
              <a:t>MODELO ACTUAL DE DESARROLLO ADOPTADO POR EL SECTOR INDUSTRIAL</a:t>
            </a:r>
            <a:endParaRPr lang="es-ES" sz="2000" b="1" dirty="0"/>
          </a:p>
        </p:txBody>
      </p:sp>
      <p:grpSp>
        <p:nvGrpSpPr>
          <p:cNvPr id="32" name="Grupo 31"/>
          <p:cNvGrpSpPr/>
          <p:nvPr/>
        </p:nvGrpSpPr>
        <p:grpSpPr>
          <a:xfrm>
            <a:off x="4076701" y="1482618"/>
            <a:ext cx="3483428" cy="1288715"/>
            <a:chOff x="4076701" y="1482618"/>
            <a:chExt cx="3483428" cy="1288715"/>
          </a:xfrm>
        </p:grpSpPr>
        <p:sp>
          <p:nvSpPr>
            <p:cNvPr id="5" name="CuadroTexto 4"/>
            <p:cNvSpPr txBox="1"/>
            <p:nvPr/>
          </p:nvSpPr>
          <p:spPr>
            <a:xfrm>
              <a:off x="4395141" y="2309668"/>
              <a:ext cx="2846547" cy="461665"/>
            </a:xfrm>
            <a:prstGeom prst="rect">
              <a:avLst/>
            </a:prstGeom>
            <a:noFill/>
          </p:spPr>
          <p:txBody>
            <a:bodyPr wrap="square" rtlCol="0">
              <a:spAutoFit/>
            </a:bodyPr>
            <a:lstStyle/>
            <a:p>
              <a:pPr algn="ctr"/>
              <a:r>
                <a:rPr lang="es-CO" sz="2400" b="1" dirty="0"/>
                <a:t>Áreas Industriales </a:t>
              </a:r>
              <a:endParaRPr lang="es-ES" sz="2400" b="1" dirty="0"/>
            </a:p>
          </p:txBody>
        </p:sp>
        <p:sp>
          <p:nvSpPr>
            <p:cNvPr id="26" name="Flecha abajo 25"/>
            <p:cNvSpPr/>
            <p:nvPr/>
          </p:nvSpPr>
          <p:spPr>
            <a:xfrm>
              <a:off x="4076701" y="1482618"/>
              <a:ext cx="3483428" cy="742124"/>
            </a:xfrm>
            <a:prstGeom prst="down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s-CO" dirty="0"/>
                <a:t>construcción </a:t>
              </a:r>
              <a:endParaRPr lang="es-ES" dirty="0"/>
            </a:p>
          </p:txBody>
        </p:sp>
      </p:grpSp>
      <p:grpSp>
        <p:nvGrpSpPr>
          <p:cNvPr id="33" name="Grupo 32"/>
          <p:cNvGrpSpPr/>
          <p:nvPr/>
        </p:nvGrpSpPr>
        <p:grpSpPr>
          <a:xfrm>
            <a:off x="1037826" y="2868957"/>
            <a:ext cx="4415883" cy="2935494"/>
            <a:chOff x="1037826" y="2868957"/>
            <a:chExt cx="4415883" cy="2935494"/>
          </a:xfrm>
        </p:grpSpPr>
        <p:sp>
          <p:nvSpPr>
            <p:cNvPr id="20" name="Rectángulo redondeado 19"/>
            <p:cNvSpPr/>
            <p:nvPr/>
          </p:nvSpPr>
          <p:spPr>
            <a:xfrm>
              <a:off x="1037826" y="3336781"/>
              <a:ext cx="4415883" cy="24676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
              <a:r>
                <a:rPr lang="es-ES_tradnl" dirty="0"/>
                <a:t>Área ubicada fuera de la zona urbana, dividida en parcelas donde se establecen empresas con diversas actividades económicas. La tipología más habitual de estos emplazamientos es de tipo mixto, en la cual se combinan </a:t>
              </a:r>
              <a:r>
                <a:rPr lang="es-ES_tradnl" b="1" dirty="0"/>
                <a:t>empresas pequeñas y medianas</a:t>
              </a:r>
              <a:r>
                <a:rPr lang="es-ES_tradnl" dirty="0"/>
                <a:t>, </a:t>
              </a:r>
              <a:r>
                <a:rPr lang="es-ES_tradnl" b="1" dirty="0"/>
                <a:t>con industrias grandes y robustas </a:t>
              </a:r>
              <a:r>
                <a:rPr lang="es-ES_tradnl" dirty="0"/>
                <a:t>(Lambert &amp; </a:t>
              </a:r>
              <a:r>
                <a:rPr lang="es-ES_tradnl" dirty="0" err="1"/>
                <a:t>Boons</a:t>
              </a:r>
              <a:r>
                <a:rPr lang="es-ES_tradnl" dirty="0"/>
                <a:t>, 2002).</a:t>
              </a:r>
              <a:endParaRPr lang="es-ES" dirty="0"/>
            </a:p>
          </p:txBody>
        </p:sp>
        <p:sp>
          <p:nvSpPr>
            <p:cNvPr id="30" name="CuadroTexto 29"/>
            <p:cNvSpPr txBox="1"/>
            <p:nvPr/>
          </p:nvSpPr>
          <p:spPr>
            <a:xfrm>
              <a:off x="1037826" y="2868957"/>
              <a:ext cx="4415883" cy="369332"/>
            </a:xfrm>
            <a:prstGeom prst="rect">
              <a:avLst/>
            </a:prstGeom>
            <a:noFill/>
          </p:spPr>
          <p:txBody>
            <a:bodyPr wrap="square" rtlCol="0">
              <a:spAutoFit/>
            </a:bodyPr>
            <a:lstStyle/>
            <a:p>
              <a:r>
                <a:rPr lang="es-CO" b="1" dirty="0"/>
                <a:t>¿Qué es?</a:t>
              </a:r>
              <a:endParaRPr lang="es-ES" b="1" dirty="0"/>
            </a:p>
          </p:txBody>
        </p:sp>
      </p:grpSp>
      <p:grpSp>
        <p:nvGrpSpPr>
          <p:cNvPr id="34" name="Grupo 33"/>
          <p:cNvGrpSpPr/>
          <p:nvPr/>
        </p:nvGrpSpPr>
        <p:grpSpPr>
          <a:xfrm>
            <a:off x="6629930" y="2869391"/>
            <a:ext cx="4527395" cy="2935060"/>
            <a:chOff x="6629930" y="2869391"/>
            <a:chExt cx="4527395" cy="2935060"/>
          </a:xfrm>
        </p:grpSpPr>
        <p:sp>
          <p:nvSpPr>
            <p:cNvPr id="21" name="Rectángulo redondeado 20"/>
            <p:cNvSpPr/>
            <p:nvPr/>
          </p:nvSpPr>
          <p:spPr>
            <a:xfrm>
              <a:off x="6629930" y="3336781"/>
              <a:ext cx="4527395" cy="2467670"/>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algn="just"/>
              <a:r>
                <a:rPr lang="es-ES_tradnl" dirty="0"/>
                <a:t>Que las </a:t>
              </a:r>
              <a:r>
                <a:rPr lang="es-ES_tradnl" b="1" dirty="0"/>
                <a:t>empresas desarrollen su actividad económica de forma independiente </a:t>
              </a:r>
              <a:r>
                <a:rPr lang="es-ES_tradnl" dirty="0"/>
                <a:t>pero que a la vez </a:t>
              </a:r>
              <a:r>
                <a:rPr lang="es-ES_tradnl" b="1" dirty="0"/>
                <a:t>aprovechen las ventajas competitivas que ofrecen la centralización de infraestructuras y servicios </a:t>
              </a:r>
              <a:r>
                <a:rPr lang="es-ES_tradnl" dirty="0"/>
                <a:t>del área (</a:t>
              </a:r>
              <a:r>
                <a:rPr lang="es-ES_tradnl" dirty="0" err="1"/>
                <a:t>Walcott</a:t>
              </a:r>
              <a:r>
                <a:rPr lang="es-ES_tradnl" dirty="0"/>
                <a:t>, 2009)</a:t>
              </a:r>
              <a:r>
                <a:rPr lang="es-CO" b="1" dirty="0"/>
                <a:t>.</a:t>
              </a:r>
              <a:endParaRPr lang="es-ES" b="1" dirty="0"/>
            </a:p>
          </p:txBody>
        </p:sp>
        <p:sp>
          <p:nvSpPr>
            <p:cNvPr id="31" name="CuadroTexto 30"/>
            <p:cNvSpPr txBox="1"/>
            <p:nvPr/>
          </p:nvSpPr>
          <p:spPr>
            <a:xfrm>
              <a:off x="6629930" y="2869391"/>
              <a:ext cx="4393580" cy="369332"/>
            </a:xfrm>
            <a:prstGeom prst="rect">
              <a:avLst/>
            </a:prstGeom>
            <a:noFill/>
          </p:spPr>
          <p:txBody>
            <a:bodyPr wrap="square" rtlCol="0">
              <a:spAutoFit/>
            </a:bodyPr>
            <a:lstStyle/>
            <a:p>
              <a:r>
                <a:rPr lang="es-CO" b="1" dirty="0"/>
                <a:t>¿Cuál es su objetivo?</a:t>
              </a:r>
              <a:endParaRPr lang="es-ES" b="1" dirty="0"/>
            </a:p>
          </p:txBody>
        </p:sp>
      </p:grpSp>
      <p:sp>
        <p:nvSpPr>
          <p:cNvPr id="37" name="Rectángulo 36"/>
          <p:cNvSpPr/>
          <p:nvPr/>
        </p:nvSpPr>
        <p:spPr>
          <a:xfrm>
            <a:off x="8045818" y="1794840"/>
            <a:ext cx="3839513" cy="369332"/>
          </a:xfrm>
          <a:prstGeom prst="rect">
            <a:avLst/>
          </a:prstGeom>
        </p:spPr>
        <p:txBody>
          <a:bodyPr wrap="none">
            <a:spAutoFit/>
          </a:bodyPr>
          <a:lstStyle/>
          <a:p>
            <a:r>
              <a:rPr lang="es-CO" b="1" dirty="0">
                <a:solidFill>
                  <a:srgbClr val="FF0000"/>
                </a:solidFill>
              </a:rPr>
              <a:t>20.000 A.I en el mundo (ONUDI, 2012)</a:t>
            </a:r>
            <a:endParaRPr lang="es-ES" b="1" dirty="0">
              <a:solidFill>
                <a:srgbClr val="FF0000"/>
              </a:solidFill>
            </a:endParaRPr>
          </a:p>
        </p:txBody>
      </p:sp>
      <p:sp>
        <p:nvSpPr>
          <p:cNvPr id="15" name="Título 1"/>
          <p:cNvSpPr txBox="1">
            <a:spLocks/>
          </p:cNvSpPr>
          <p:nvPr/>
        </p:nvSpPr>
        <p:spPr>
          <a:xfrm>
            <a:off x="1" y="4746"/>
            <a:ext cx="12192000" cy="853308"/>
          </a:xfrm>
          <a:prstGeom prst="rect">
            <a:avLst/>
          </a:prstGeom>
          <a:solidFill>
            <a:schemeClr val="tx2">
              <a:lumMod val="75000"/>
            </a:schemeClr>
          </a:solidFill>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CO"/>
              <a:t>MARCO TEÓRICO</a:t>
            </a:r>
            <a:endParaRPr lang="es-ES" dirty="0"/>
          </a:p>
        </p:txBody>
      </p:sp>
    </p:spTree>
    <p:extLst>
      <p:ext uri="{BB962C8B-B14F-4D97-AF65-F5344CB8AC3E}">
        <p14:creationId xmlns:p14="http://schemas.microsoft.com/office/powerpoint/2010/main" val="1239034882"/>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1000" fill="hold"/>
                                        <p:tgtEl>
                                          <p:spTgt spid="37"/>
                                        </p:tgtEl>
                                        <p:attrNameLst>
                                          <p:attrName>ppt_w</p:attrName>
                                        </p:attrNameLst>
                                      </p:cBhvr>
                                      <p:tavLst>
                                        <p:tav tm="0">
                                          <p:val>
                                            <p:fltVal val="0"/>
                                          </p:val>
                                        </p:tav>
                                        <p:tav tm="100000">
                                          <p:val>
                                            <p:strVal val="#ppt_w"/>
                                          </p:val>
                                        </p:tav>
                                      </p:tavLst>
                                    </p:anim>
                                    <p:anim calcmode="lin" valueType="num">
                                      <p:cBhvr>
                                        <p:cTn id="20" dur="1000" fill="hold"/>
                                        <p:tgtEl>
                                          <p:spTgt spid="37"/>
                                        </p:tgtEl>
                                        <p:attrNameLst>
                                          <p:attrName>ppt_h</p:attrName>
                                        </p:attrNameLst>
                                      </p:cBhvr>
                                      <p:tavLst>
                                        <p:tav tm="0">
                                          <p:val>
                                            <p:fltVal val="0"/>
                                          </p:val>
                                        </p:tav>
                                        <p:tav tm="100000">
                                          <p:val>
                                            <p:strVal val="#ppt_h"/>
                                          </p:val>
                                        </p:tav>
                                      </p:tavLst>
                                    </p:anim>
                                    <p:anim calcmode="lin" valueType="num">
                                      <p:cBhvr>
                                        <p:cTn id="21" dur="1000" fill="hold"/>
                                        <p:tgtEl>
                                          <p:spTgt spid="37"/>
                                        </p:tgtEl>
                                        <p:attrNameLst>
                                          <p:attrName>style.rotation</p:attrName>
                                        </p:attrNameLst>
                                      </p:cBhvr>
                                      <p:tavLst>
                                        <p:tav tm="0">
                                          <p:val>
                                            <p:fltVal val="90"/>
                                          </p:val>
                                        </p:tav>
                                        <p:tav tm="100000">
                                          <p:val>
                                            <p:fltVal val="0"/>
                                          </p:val>
                                        </p:tav>
                                      </p:tavLst>
                                    </p:anim>
                                    <p:animEffect transition="in" filter="fade">
                                      <p:cBhvr>
                                        <p:cTn id="22"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3877</TotalTime>
  <Words>4488</Words>
  <Application>Microsoft Macintosh PowerPoint</Application>
  <PresentationFormat>Panorámica</PresentationFormat>
  <Paragraphs>446</Paragraphs>
  <Slides>32</Slides>
  <Notes>32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32</vt:i4>
      </vt:variant>
    </vt:vector>
  </HeadingPairs>
  <TitlesOfParts>
    <vt:vector size="39" baseType="lpstr">
      <vt:lpstr>ＭＳ 明朝</vt:lpstr>
      <vt:lpstr>ＭＳ 明朝</vt:lpstr>
      <vt:lpstr>Arial</vt:lpstr>
      <vt:lpstr>Calibri</vt:lpstr>
      <vt:lpstr>Calibri Light</vt:lpstr>
      <vt:lpstr>Times New Roman</vt:lpstr>
      <vt:lpstr>Tema de Office</vt:lpstr>
      <vt:lpstr>PROPUESTA DE INVESTIGACIÓN  DE ÁREAS INDUSTRIALES A ÁREAS ECOINDUSTRIALES - ESTUDIO DE CASO PARQUE INDUSTRIAL JUANCHITO - DEPARTAMENTO DE CALDAS</vt:lpstr>
      <vt:lpstr>CONTENIDO</vt:lpstr>
      <vt:lpstr>PROBLEMA DE INVESTIGACIÓN</vt:lpstr>
      <vt:lpstr>PREGUNTAS DE INVESTIGACIÓN</vt:lpstr>
      <vt:lpstr>OBJETIVOS</vt:lpstr>
      <vt:lpstr>JUSTIFICACIÓN</vt:lpstr>
      <vt:lpstr>JUSTIFICACIÓN</vt:lpstr>
      <vt:lpstr>MARCO TEÓRICO</vt:lpstr>
      <vt:lpstr>Presentación de PowerPoint</vt:lpstr>
      <vt:lpstr>MARCO TEÓRICO</vt:lpstr>
      <vt:lpstr>MARCO TEÓRICO</vt:lpstr>
      <vt:lpstr>MARCO TEÓRICO</vt:lpstr>
      <vt:lpstr>MARCO TEÓRICO</vt:lpstr>
      <vt:lpstr>MARCO TEÓRICO</vt:lpstr>
      <vt:lpstr>MARCO TEÓRICO</vt:lpstr>
      <vt:lpstr>MARCO TEÓRICO</vt:lpstr>
      <vt:lpstr>MARCO TEÓRICO</vt:lpstr>
      <vt:lpstr>MARCO TEÓRICO</vt:lpstr>
      <vt:lpstr>METODOLOGÍA</vt:lpstr>
      <vt:lpstr>RESULTADOS ESPERADOS </vt:lpstr>
      <vt:lpstr>RESULTADOS ESPERADOS </vt:lpstr>
      <vt:lpstr>GRACIAS</vt:lpstr>
      <vt:lpstr>MARCO TEÓRICO</vt:lpstr>
      <vt:lpstr>MARCO TEÓRICO</vt:lpstr>
      <vt:lpstr>MARCO TEÓRICO</vt:lpstr>
      <vt:lpstr>METODOLOGÍA</vt:lpstr>
      <vt:lpstr>METODOLOGÍA</vt:lpstr>
      <vt:lpstr>METODOLOGÍA</vt:lpstr>
      <vt:lpstr>METODOLOGÍA</vt:lpstr>
      <vt:lpstr>METODOLOGÍA</vt:lpstr>
      <vt:lpstr>METODOLOGÍA</vt:lpstr>
      <vt:lpstr>METODOLOGÍA</vt:lpstr>
    </vt:vector>
  </TitlesOfParts>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PROPUESTA DE INVESTIGACIÓN  MODELO DE SOSTENIBILIDAD AMBIENTAL DE PARQUES INDUSTRIALES – ESTUDIO DE CASO PARQUE INDUSTRIAL DEPARTAMENTO DEL CAUCA.</dc:title>
  <dc:creator>guillermo andrés fuentes barrera</dc:creator>
  <cp:lastModifiedBy>guillermo andrés fuentes barrera</cp:lastModifiedBy>
  <cp:revision>637</cp:revision>
  <dcterms:created xsi:type="dcterms:W3CDTF">2015-04-28T19:58:57Z</dcterms:created>
  <dcterms:modified xsi:type="dcterms:W3CDTF">2018-01-29T15:43:02Z</dcterms:modified>
</cp:coreProperties>
</file>