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0" r:id="rId2"/>
    <p:sldMasterId id="2147483682" r:id="rId3"/>
  </p:sldMasterIdLst>
  <p:notesMasterIdLst>
    <p:notesMasterId r:id="rId47"/>
  </p:notesMasterIdLst>
  <p:sldIdLst>
    <p:sldId id="299" r:id="rId4"/>
    <p:sldId id="30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301" r:id="rId45"/>
    <p:sldId id="298" r:id="rId46"/>
  </p:sldIdLst>
  <p:sldSz cx="12192000" cy="6858000"/>
  <p:notesSz cx="6858000" cy="9144000"/>
  <p:embeddedFontLst>
    <p:embeddedFont>
      <p:font typeface="Arial Black" panose="020B0A04020102020204" pitchFamily="34" charset="0"/>
      <p:regular r:id="rId48"/>
      <p:bold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Libre Franklin Medium" panose="020B0604020202020204" charset="0"/>
      <p:regular r:id="rId54"/>
      <p:bold r:id="rId55"/>
      <p:italic r:id="rId56"/>
      <p:boldItalic r:id="rId57"/>
    </p:embeddedFont>
    <p:embeddedFont>
      <p:font typeface="Libre Franklin" panose="020B060402020202020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h62pR/MXcj157VUkDmzHa0XeBc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05BFA0-80D8-4272-80D0-B2370E964C1B}">
  <a:tblStyle styleId="{3505BFA0-80D8-4272-80D0-B2370E964C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5CAAC3C-3229-49B0-80B3-17D56F56428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8" y="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font" Target="fonts/font14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12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7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945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939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fe6302912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1fe630291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4" name="Google Shape;2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5" name="Google Shape;33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fe6302912f_0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1fe6302912f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7" name="Google Shape;37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6" name="Google Shape;40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12" name="Google Shape;41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41" name="Google Shape;44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40" name="Google Shape;44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72657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8876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body" idx="2"/>
          </p:nvPr>
        </p:nvSpPr>
        <p:spPr>
          <a:xfrm>
            <a:off x="551007" y="906463"/>
            <a:ext cx="91463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8" name="Google Shape;8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5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5" name="Google Shape;125;p5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6" name="Google Shape;126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5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6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body" idx="2"/>
          </p:nvPr>
        </p:nvSpPr>
        <p:spPr>
          <a:xfrm>
            <a:off x="551007" y="906463"/>
            <a:ext cx="91463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25" name="Google Shape;2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26" name="Google Shape;2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36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31" name="Google Shape;3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32" name="Google Shape;3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831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38" name="Google Shape;38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39" name="Google Shape;39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713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7" name="Google Shape;47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8" name="Google Shape;48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11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52" name="Google Shape;52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53" name="Google Shape;53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739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56" name="Google Shape;5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57" name="Google Shape;5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824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63" name="Google Shape;6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64" name="Google Shape;6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646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70" name="Google Shape;70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71" name="Google Shape;71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427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76" name="Google Shape;7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77" name="Google Shape;7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307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82" name="Google Shape;82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83" name="Google Shape;83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106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ítulo y objetos">
  <p:cSld name="5_Título y objeto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2"/>
          </p:nvPr>
        </p:nvSpPr>
        <p:spPr>
          <a:xfrm>
            <a:off x="551007" y="906463"/>
            <a:ext cx="9146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1638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25" name="Google Shape;2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26" name="Google Shape;2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1286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31" name="Google Shape;3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32" name="Google Shape;3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686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38" name="Google Shape;38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39" name="Google Shape;39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221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7" name="Google Shape;47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8" name="Google Shape;48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577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52" name="Google Shape;52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53" name="Google Shape;53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866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56" name="Google Shape;5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57" name="Google Shape;5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764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63" name="Google Shape;6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64" name="Google Shape;6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507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70" name="Google Shape;70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71" name="Google Shape;71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3120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76" name="Google Shape;7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77" name="Google Shape;7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68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ítulo y objetos">
  <p:cSld name="6_Título y objeto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body" idx="2"/>
          </p:nvPr>
        </p:nvSpPr>
        <p:spPr>
          <a:xfrm>
            <a:off x="551007" y="906463"/>
            <a:ext cx="9146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82" name="Google Shape;82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83" name="Google Shape;83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48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ítulo y objetos">
  <p:cSld name="7_Título y objeto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2"/>
          </p:nvPr>
        </p:nvSpPr>
        <p:spPr>
          <a:xfrm>
            <a:off x="551007" y="906463"/>
            <a:ext cx="9146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ítulo y objetos">
  <p:cSld name="8_Título y objeto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2"/>
          </p:nvPr>
        </p:nvSpPr>
        <p:spPr>
          <a:xfrm>
            <a:off x="551007" y="906463"/>
            <a:ext cx="9146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ítulo y objetos">
  <p:cSld name="9_Título y objeto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4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64" name="Google Shape;64;p48"/>
          <p:cNvSpPr txBox="1">
            <a:spLocks noGrp="1"/>
          </p:cNvSpPr>
          <p:nvPr>
            <p:ph type="body" idx="2"/>
          </p:nvPr>
        </p:nvSpPr>
        <p:spPr>
          <a:xfrm>
            <a:off x="551007" y="906463"/>
            <a:ext cx="9146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ítulo y objetos">
  <p:cSld name="11_Título y objeto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body" idx="2"/>
          </p:nvPr>
        </p:nvSpPr>
        <p:spPr>
          <a:xfrm>
            <a:off x="551007" y="906463"/>
            <a:ext cx="9146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ítulo y objetos">
  <p:cSld name="13_Título y objeto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body" idx="2"/>
          </p:nvPr>
        </p:nvSpPr>
        <p:spPr>
          <a:xfrm>
            <a:off x="551007" y="906463"/>
            <a:ext cx="91463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041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0372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14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9"/>
          <p:cNvGrpSpPr/>
          <p:nvPr/>
        </p:nvGrpSpPr>
        <p:grpSpPr>
          <a:xfrm>
            <a:off x="170546" y="269071"/>
            <a:ext cx="11557287" cy="6086423"/>
            <a:chOff x="329913" y="376622"/>
            <a:chExt cx="11110972" cy="5473255"/>
          </a:xfrm>
        </p:grpSpPr>
        <p:sp>
          <p:nvSpPr>
            <p:cNvPr id="209" name="Google Shape;209;p9"/>
            <p:cNvSpPr txBox="1"/>
            <p:nvPr/>
          </p:nvSpPr>
          <p:spPr>
            <a:xfrm>
              <a:off x="329913" y="1636257"/>
              <a:ext cx="3303552" cy="952773"/>
            </a:xfrm>
            <a:prstGeom prst="rect">
              <a:avLst/>
            </a:prstGeom>
            <a:solidFill>
              <a:srgbClr val="FBD4B4"/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632423">
                  <a:alpha val="4941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CO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ENTRADAS</a:t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None/>
              </a:pPr>
              <a:r>
                <a:rPr lang="es-CO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Son los elementos de insumo para las acciones que permiten  alcanzar el propósito establecido (principios, leyes, teorías, conceptos, fuentes</a:t>
              </a:r>
              <a:r>
                <a:rPr lang="es-CO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y datos) 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 txBox="1"/>
            <p:nvPr/>
          </p:nvSpPr>
          <p:spPr>
            <a:xfrm>
              <a:off x="8113864" y="1828299"/>
              <a:ext cx="3218166" cy="952772"/>
            </a:xfrm>
            <a:prstGeom prst="rect">
              <a:avLst/>
            </a:prstGeom>
            <a:solidFill>
              <a:srgbClr val="E5B8B7"/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632423">
                  <a:alpha val="4941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s-CO" sz="1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SALIDAS</a:t>
              </a:r>
              <a:endPara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s-CO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Son los resultados derivados de las actividades de PLANEAR (transformaciones que se pretenden y registros), y sirven de insumos para la entrada del </a:t>
              </a:r>
              <a:r>
                <a:rPr lang="es-CO" sz="1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HACER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 txBox="1"/>
            <p:nvPr/>
          </p:nvSpPr>
          <p:spPr>
            <a:xfrm>
              <a:off x="4072494" y="376622"/>
              <a:ext cx="3417040" cy="1105455"/>
            </a:xfrm>
            <a:prstGeom prst="rect">
              <a:avLst/>
            </a:prstGeom>
            <a:solidFill>
              <a:srgbClr val="CCC0D9"/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205867">
                  <a:alpha val="4941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s-CO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PLANEACIÓN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¿Qué, quién, cómo y cuándo hacerlo?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establecen los acontecimientos o acciones y el método para alcanzarlas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s-CO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2" name="Google Shape;212;p9"/>
            <p:cNvGrpSpPr/>
            <p:nvPr/>
          </p:nvGrpSpPr>
          <p:grpSpPr>
            <a:xfrm>
              <a:off x="329913" y="1665800"/>
              <a:ext cx="11110972" cy="4184077"/>
              <a:chOff x="544445" y="2065053"/>
              <a:chExt cx="11136734" cy="4007517"/>
            </a:xfrm>
          </p:grpSpPr>
          <p:cxnSp>
            <p:nvCxnSpPr>
              <p:cNvPr id="213" name="Google Shape;213;p9"/>
              <p:cNvCxnSpPr/>
              <p:nvPr/>
            </p:nvCxnSpPr>
            <p:spPr>
              <a:xfrm rot="10800000" flipH="1">
                <a:off x="5931157" y="3233324"/>
                <a:ext cx="2473315" cy="2766882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" name="Google Shape;214;p9"/>
              <p:cNvCxnSpPr/>
              <p:nvPr/>
            </p:nvCxnSpPr>
            <p:spPr>
              <a:xfrm>
                <a:off x="3514907" y="3143896"/>
                <a:ext cx="2402569" cy="2761802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15" name="Google Shape;215;p9"/>
              <p:cNvSpPr txBox="1"/>
              <p:nvPr/>
            </p:nvSpPr>
            <p:spPr>
              <a:xfrm>
                <a:off x="544446" y="3076737"/>
                <a:ext cx="3311212" cy="2995833"/>
              </a:xfrm>
              <a:prstGeom prst="rect">
                <a:avLst/>
              </a:prstGeom>
              <a:solidFill>
                <a:srgbClr val="FBD4B4"/>
              </a:solidFill>
              <a:ln w="381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8398" dir="3806097" algn="ctr" rotWithShape="0">
                  <a:srgbClr val="632423">
                    <a:alpha val="4941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Char char="•"/>
                </a:pPr>
                <a:r>
                  <a:rPr lang="es-CO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Necesidades y potencialidades del entorno.</a:t>
                </a: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Char char="•"/>
                </a:pPr>
                <a:r>
                  <a:rPr lang="es-CO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Normatividad Interna y Externa.</a:t>
                </a: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PDI-PEI.</a:t>
                </a: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Políticas y lineamientos Académicos. </a:t>
                </a: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Calendarios Académicos.</a:t>
                </a: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Acuerdos del Consejo Académico y Superior.</a:t>
                </a: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Documento para Registro Calificado.</a:t>
                </a: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Resolución de aprobación del RC.</a:t>
                </a: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Convenios para prácticas formativas.</a:t>
                </a: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Oferta académica.</a:t>
                </a: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Informes de autoevaluación de programa e institucional.</a:t>
                </a: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Informes de visita de pares y de auditoría.</a:t>
                </a: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Planes de mejoramiento.</a:t>
                </a: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Acuerdos de reforma al currículo o planes de estudio.</a:t>
                </a: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PEP (proyecto educativo del programa).</a:t>
                </a: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Lineamientos y reglamentos de programa.</a:t>
                </a: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Resultados de las Pruebas Saber Pro.</a:t>
                </a: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9"/>
              <p:cNvSpPr txBox="1"/>
              <p:nvPr/>
            </p:nvSpPr>
            <p:spPr>
              <a:xfrm>
                <a:off x="4336366" y="2065053"/>
                <a:ext cx="3317926" cy="4007516"/>
              </a:xfrm>
              <a:prstGeom prst="rect">
                <a:avLst/>
              </a:prstGeom>
              <a:solidFill>
                <a:srgbClr val="B6DDE7"/>
              </a:solidFill>
              <a:ln w="381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8398" dir="3806097" algn="ctr" rotWithShape="0">
                  <a:srgbClr val="632423">
                    <a:alpha val="4941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Calibri"/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Identificar y priorizar necesidades del entorno y avances disciplinares para el diseño de actualizaciones, renovaciones o transformaciones curriculares.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Definir requisitos y criterios de admisión al programa.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Planeación de recursos (asignación de salones, laboratorios, insumos, escenarios de práctica).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Organización y planeación de labor docente y designación de funciones administrativas.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Planeación del desarrollo profesoral.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Planeación de eventos académicos y actividades extra-curriculares, de investigación e interacción social.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Planeación de monitoreo, evaluación y seguimiento a las condiciones de calidad del programa.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Identificación de oportunidades de mejora en las evaluaciones docentes, de asignaturas y egresados.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Diseño de cronogramas para el desarrollo de asignaturas del plan de estudio.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Diseño de planes de práctica formativa.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Plan de actividades de investigación, innovación e interacción social.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Planeación del presupuesto.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endParaRPr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9"/>
              <p:cNvSpPr txBox="1"/>
              <p:nvPr/>
            </p:nvSpPr>
            <p:spPr>
              <a:xfrm>
                <a:off x="8346444" y="3323572"/>
                <a:ext cx="3225628" cy="2748998"/>
              </a:xfrm>
              <a:prstGeom prst="rect">
                <a:avLst/>
              </a:prstGeom>
              <a:solidFill>
                <a:srgbClr val="E5B8B7"/>
              </a:solidFill>
              <a:ln w="381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8398" dir="3806097" algn="ctr" rotWithShape="0">
                  <a:srgbClr val="632423">
                    <a:alpha val="4941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Propuestas para actualización, renovación o transformación curricular y del PEP en general.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Criterios de admisión.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Labor docente y resoluciones de designación de funciones administrativas.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Plan de desarrollo profesoral.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Plan de eventos académicos y actividades extra-curriculares, de investigación e interacción social.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Plan de autoevaluación de condiciones de calidad.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Plan de mejora de evaluaciones docentes y asignaturas.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Cronogramas de asignaturas o cursos de la oferta académica.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Planes de práctica.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Char char="•"/>
                </a:pPr>
                <a:r>
                  <a:rPr lang="es-CO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Plan de actividades de</a:t>
                </a:r>
                <a:r>
                  <a:rPr lang="es-CO"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actividades de clase, proyectos de investigación, semilleros de investigación.</a:t>
                </a:r>
                <a:r>
                  <a:rPr lang="es-CO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18" name="Google Shape;218;p9"/>
              <p:cNvCxnSpPr/>
              <p:nvPr/>
            </p:nvCxnSpPr>
            <p:spPr>
              <a:xfrm>
                <a:off x="544445" y="3052140"/>
                <a:ext cx="2894526" cy="0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" name="Google Shape;219;p9"/>
              <p:cNvCxnSpPr/>
              <p:nvPr/>
            </p:nvCxnSpPr>
            <p:spPr>
              <a:xfrm>
                <a:off x="8370924" y="3238404"/>
                <a:ext cx="3310255" cy="0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20" name="Google Shape;220;p9"/>
              <p:cNvSpPr/>
              <p:nvPr/>
            </p:nvSpPr>
            <p:spPr>
              <a:xfrm>
                <a:off x="3705748" y="2821913"/>
                <a:ext cx="504926" cy="43053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9"/>
              <p:cNvSpPr/>
              <p:nvPr/>
            </p:nvSpPr>
            <p:spPr>
              <a:xfrm>
                <a:off x="7725616" y="2727040"/>
                <a:ext cx="504926" cy="43053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11</a:t>
            </a:fld>
            <a:endParaRPr/>
          </a:p>
        </p:txBody>
      </p:sp>
      <p:sp>
        <p:nvSpPr>
          <p:cNvPr id="227" name="Google Shape;227;p10"/>
          <p:cNvSpPr/>
          <p:nvPr/>
        </p:nvSpPr>
        <p:spPr>
          <a:xfrm>
            <a:off x="2598485" y="511757"/>
            <a:ext cx="73152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PLANTA PROFESORAL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12</a:t>
            </a:fld>
            <a:endParaRPr/>
          </a:p>
        </p:txBody>
      </p:sp>
      <p:sp>
        <p:nvSpPr>
          <p:cNvPr id="233" name="Google Shape;233;p11"/>
          <p:cNvSpPr/>
          <p:nvPr/>
        </p:nvSpPr>
        <p:spPr>
          <a:xfrm>
            <a:off x="2598485" y="511757"/>
            <a:ext cx="73152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DETALLES DE LA PLANEACIÓN DE LA LABOR DOCENTE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13</a:t>
            </a:fld>
            <a:endParaRPr/>
          </a:p>
        </p:txBody>
      </p:sp>
      <p:sp>
        <p:nvSpPr>
          <p:cNvPr id="239" name="Google Shape;239;p12"/>
          <p:cNvSpPr/>
          <p:nvPr/>
        </p:nvSpPr>
        <p:spPr>
          <a:xfrm>
            <a:off x="2598485" y="511757"/>
            <a:ext cx="73152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POBLACIÓN DE ESTUDIANTES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14</a:t>
            </a:fld>
            <a:endParaRPr/>
          </a:p>
        </p:txBody>
      </p:sp>
      <p:sp>
        <p:nvSpPr>
          <p:cNvPr id="245" name="Google Shape;245;p13"/>
          <p:cNvSpPr/>
          <p:nvPr/>
        </p:nvSpPr>
        <p:spPr>
          <a:xfrm>
            <a:off x="2598485" y="511757"/>
            <a:ext cx="73152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ADMISIÓN DE ESTUDIANTES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15</a:t>
            </a:fld>
            <a:endParaRPr/>
          </a:p>
        </p:txBody>
      </p:sp>
      <p:sp>
        <p:nvSpPr>
          <p:cNvPr id="251" name="Google Shape;251;p14"/>
          <p:cNvSpPr/>
          <p:nvPr/>
        </p:nvSpPr>
        <p:spPr>
          <a:xfrm>
            <a:off x="2526428" y="634312"/>
            <a:ext cx="73152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ESTRATEGIAS DE APRENDIZAJE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16</a:t>
            </a:fld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598485" y="511757"/>
            <a:ext cx="73152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CRITERIOS DE EVALUACIÓN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17</a:t>
            </a:fld>
            <a:endParaRPr/>
          </a:p>
        </p:txBody>
      </p:sp>
      <p:sp>
        <p:nvSpPr>
          <p:cNvPr id="263" name="Google Shape;263;p16"/>
          <p:cNvSpPr/>
          <p:nvPr/>
        </p:nvSpPr>
        <p:spPr>
          <a:xfrm>
            <a:off x="2598485" y="511757"/>
            <a:ext cx="73152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INVESTIGACIÓN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GRUPOS Y PROYECTOS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18</a:t>
            </a:fld>
            <a:endParaRPr/>
          </a:p>
        </p:txBody>
      </p:sp>
      <p:sp>
        <p:nvSpPr>
          <p:cNvPr id="269" name="Google Shape;269;p17"/>
          <p:cNvSpPr/>
          <p:nvPr/>
        </p:nvSpPr>
        <p:spPr>
          <a:xfrm>
            <a:off x="2598485" y="511757"/>
            <a:ext cx="73152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INVESTIGACIÓN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Semilleros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>
            <a:spLocks noGrp="1"/>
          </p:cNvSpPr>
          <p:nvPr>
            <p:ph type="title"/>
          </p:nvPr>
        </p:nvSpPr>
        <p:spPr>
          <a:xfrm>
            <a:off x="1508503" y="191194"/>
            <a:ext cx="981985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INFRAESTRUCTURA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"/>
          <p:cNvSpPr txBox="1"/>
          <p:nvPr/>
        </p:nvSpPr>
        <p:spPr>
          <a:xfrm>
            <a:off x="862885" y="2717441"/>
            <a:ext cx="1039325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Libre Franklin Medium"/>
              <a:buNone/>
              <a:tabLst/>
              <a:defRPr/>
            </a:pPr>
            <a:r>
              <a:rPr kumimoji="0" lang="es-CO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NOMBRE DEL</a:t>
            </a:r>
            <a:r>
              <a:rPr kumimoji="0" lang="es-CO" sz="5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 PROGRAMA ACADÉMICO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Libre Franklin Medium"/>
              <a:buNone/>
              <a:tabLst/>
              <a:defRPr/>
            </a:pPr>
            <a:r>
              <a:rPr kumimoji="0" lang="es-CO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Nombre coordinador/a</a:t>
            </a:r>
            <a:r>
              <a:rPr kumimoji="0" lang="es-CO" sz="3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t> programa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3386240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 txBox="1">
            <a:spLocks noGrp="1"/>
          </p:cNvSpPr>
          <p:nvPr>
            <p:ph type="title"/>
          </p:nvPr>
        </p:nvSpPr>
        <p:spPr>
          <a:xfrm>
            <a:off x="1508503" y="191194"/>
            <a:ext cx="981985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s-CO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BIOSEGURIDAD</a:t>
            </a:r>
            <a:endParaRPr sz="28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1772333" y="110332"/>
            <a:ext cx="956189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ORGANIZACIÓN DE LA INFORMACIÓN</a:t>
            </a:r>
            <a:endParaRPr/>
          </a:p>
        </p:txBody>
      </p:sp>
      <p:sp>
        <p:nvSpPr>
          <p:cNvPr id="285" name="Google Shape;28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fe6302912f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22</a:t>
            </a:fld>
            <a:endParaRPr/>
          </a:p>
        </p:txBody>
      </p:sp>
      <p:sp>
        <p:nvSpPr>
          <p:cNvPr id="291" name="Google Shape;291;g1fe6302912f_0_0"/>
          <p:cNvSpPr/>
          <p:nvPr/>
        </p:nvSpPr>
        <p:spPr>
          <a:xfrm>
            <a:off x="2598485" y="511757"/>
            <a:ext cx="731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CRITERIOS DE SEGUIMIENTO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38100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Char char="-"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INDICADORES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38100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Char char="-"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AVANCE DE LAS ACCIONES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marR="0" lvl="0" indent="-38100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Char char="-"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EFICACIA DE LAS ACCIONES 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"/>
          <p:cNvSpPr txBox="1"/>
          <p:nvPr/>
        </p:nvSpPr>
        <p:spPr>
          <a:xfrm>
            <a:off x="613741" y="1625600"/>
            <a:ext cx="2619375" cy="917412"/>
          </a:xfrm>
          <a:prstGeom prst="rect">
            <a:avLst/>
          </a:prstGeom>
          <a:solidFill>
            <a:srgbClr val="FBD4B4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CO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ENTRADAS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pueden tomar las salidas del </a:t>
            </a:r>
            <a:r>
              <a:rPr lang="es-CO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1"/>
          <p:cNvSpPr txBox="1"/>
          <p:nvPr/>
        </p:nvSpPr>
        <p:spPr>
          <a:xfrm>
            <a:off x="8426580" y="1916915"/>
            <a:ext cx="3077107" cy="927885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CO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SALIDAS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 los resultados del </a:t>
            </a:r>
            <a:r>
              <a:rPr lang="es-CO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HACER </a:t>
            </a: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que pasan como entradas del </a:t>
            </a:r>
            <a:r>
              <a:rPr lang="es-CO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VERIFICAR.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1"/>
          <p:cNvSpPr txBox="1"/>
          <p:nvPr/>
        </p:nvSpPr>
        <p:spPr>
          <a:xfrm>
            <a:off x="4148328" y="461571"/>
            <a:ext cx="3438071" cy="1058807"/>
          </a:xfrm>
          <a:prstGeom prst="rect">
            <a:avLst/>
          </a:prstGeom>
          <a:solidFill>
            <a:srgbClr val="CCC0D9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05867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DESARROLO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de las actividades desarrolladas con indicadores y responsables</a:t>
            </a: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9" name="Google Shape;299;p21"/>
          <p:cNvGrpSpPr/>
          <p:nvPr/>
        </p:nvGrpSpPr>
        <p:grpSpPr>
          <a:xfrm>
            <a:off x="539281" y="1798320"/>
            <a:ext cx="11236159" cy="4928299"/>
            <a:chOff x="589393" y="2302522"/>
            <a:chExt cx="11236158" cy="4928297"/>
          </a:xfrm>
        </p:grpSpPr>
        <p:cxnSp>
          <p:nvCxnSpPr>
            <p:cNvPr id="300" name="Google Shape;300;p21"/>
            <p:cNvCxnSpPr/>
            <p:nvPr/>
          </p:nvCxnSpPr>
          <p:spPr>
            <a:xfrm rot="10800000" flipH="1">
              <a:off x="5931157" y="3545854"/>
              <a:ext cx="2428961" cy="2271471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1" name="Google Shape;301;p21"/>
            <p:cNvCxnSpPr/>
            <p:nvPr/>
          </p:nvCxnSpPr>
          <p:spPr>
            <a:xfrm>
              <a:off x="3514907" y="3238404"/>
              <a:ext cx="2402568" cy="2660757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2" name="Google Shape;302;p21"/>
            <p:cNvSpPr txBox="1"/>
            <p:nvPr/>
          </p:nvSpPr>
          <p:spPr>
            <a:xfrm>
              <a:off x="589393" y="3275001"/>
              <a:ext cx="2956500" cy="3514385"/>
            </a:xfrm>
            <a:prstGeom prst="rect">
              <a:avLst/>
            </a:prstGeom>
            <a:solidFill>
              <a:srgbClr val="FBD4B4"/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632423">
                  <a:alpha val="4941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Propuestas de</a:t>
              </a: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actualización, renovación o transformación curricular. PEP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Criterios de admisión.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Labor docente y resoluciones de designación de funciones administrativas.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 de desarrollo profesoral.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 de eventos académicos y actividades extra-curriculares, de investigación e interacción social.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 de autoevaluación de condiciones de calidad.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 de mejora de evaluaciones docentes y asignaturas.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Cronogramas de asignaturas o cursos de la oferta académica.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Planes de práctica.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1"/>
            <p:cNvSpPr txBox="1"/>
            <p:nvPr/>
          </p:nvSpPr>
          <p:spPr>
            <a:xfrm>
              <a:off x="4109677" y="2302522"/>
              <a:ext cx="3649008" cy="4255637"/>
            </a:xfrm>
            <a:prstGeom prst="rect">
              <a:avLst/>
            </a:prstGeom>
            <a:solidFill>
              <a:srgbClr val="B6DDE7"/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632423">
                  <a:alpha val="4941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Desarrollar el Plan de Acción del Departamento</a:t>
              </a: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Definición y aprobación de modificaciones, actualizaciones, renovaciones o transformaciones curriculares.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Desarrollo de asignaturas, cursos, laboratorios, prácticas, evaluaciones.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Ejecución de funciones administrativas.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Capacitación a docentes.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Seminarios, congresos, encuentros, foros, cursos, talleres.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Participación en programas de recreación, culturales y deportivos.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Autoevaluación de condiciones de calidad del programa.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Desarrollo de estrategias metodológicas y pedagógicas para la buena calidad de los programas.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Ejecutar el presupuesto.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Revisar los requisitos de los estudiantes para grado.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Desarrollo de las actividades de investigación, innovación e interacción social</a:t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46" marR="0" lvl="0" indent="-101596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1"/>
            <p:cNvSpPr txBox="1"/>
            <p:nvPr/>
          </p:nvSpPr>
          <p:spPr>
            <a:xfrm>
              <a:off x="8162011" y="3521722"/>
              <a:ext cx="3663540" cy="3709097"/>
            </a:xfrm>
            <a:prstGeom prst="rect">
              <a:avLst/>
            </a:prstGeom>
            <a:solidFill>
              <a:srgbClr val="E5B8B7"/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632423">
                  <a:alpha val="4941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46" marR="0" lvl="0" indent="-101596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Evidencias de las actividades del plan de acción del Departamento.</a:t>
              </a:r>
              <a:endParaRPr/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Actas de comité de programa, Consejo de facultad o superior de análisis de modificaciones, actualizaciones, renovaciones o transformaciones curriculares.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Actos administrativos de aprobación de modificaciones, </a:t>
              </a: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actualizaciones</a:t>
              </a:r>
              <a:r>
                <a:rPr lang="es-CO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renovaciones o transformaciones curriculares.</a:t>
              </a: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Acuerdos de Reformas Curriculares.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Registro de actividades, de notas y faltas en SIMCA.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Informes de gestión, actas, y comunicaciones escritas.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Certificados de capacitación.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Informe de la ejecución de eventos académicos, actividades extra-curriculares, de investigación e interacción social.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Informe de autoevaluación.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Planes de mejora.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s-CO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Informes de las actividades de investigación, innovación e interacción social.</a:t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5" name="Google Shape;305;p21"/>
            <p:cNvCxnSpPr/>
            <p:nvPr/>
          </p:nvCxnSpPr>
          <p:spPr>
            <a:xfrm>
              <a:off x="620381" y="3233324"/>
              <a:ext cx="2894526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6" name="Google Shape;306;p21"/>
            <p:cNvCxnSpPr/>
            <p:nvPr/>
          </p:nvCxnSpPr>
          <p:spPr>
            <a:xfrm>
              <a:off x="8360118" y="3495055"/>
              <a:ext cx="331025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7" name="Google Shape;307;p21"/>
            <p:cNvSpPr/>
            <p:nvPr/>
          </p:nvSpPr>
          <p:spPr>
            <a:xfrm>
              <a:off x="3514907" y="2769407"/>
              <a:ext cx="568494" cy="43053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7890765" y="2727040"/>
              <a:ext cx="504926" cy="43053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2"/>
          <p:cNvSpPr txBox="1">
            <a:spLocks noGrp="1"/>
          </p:cNvSpPr>
          <p:nvPr>
            <p:ph type="title"/>
          </p:nvPr>
        </p:nvSpPr>
        <p:spPr>
          <a:xfrm>
            <a:off x="1772333" y="110332"/>
            <a:ext cx="956189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ANÁLISIS DE LAS ACTIVIDADES DE CLASE</a:t>
            </a:r>
            <a:b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CO" sz="1600" b="1">
                <a:solidFill>
                  <a:srgbClr val="1E4E79"/>
                </a:solidFill>
                <a:latin typeface="Arial Black"/>
                <a:ea typeface="Arial Black"/>
                <a:cs typeface="Arial Black"/>
                <a:sym typeface="Arial Black"/>
              </a:rPr>
              <a:t>(FORTALEZAS Y OPORTUNIDADES)</a:t>
            </a:r>
            <a:endParaRPr sz="1600" b="1">
              <a:solidFill>
                <a:srgbClr val="1E4E7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4" name="Google Shape;3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"/>
          <p:cNvSpPr txBox="1">
            <a:spLocks noGrp="1"/>
          </p:cNvSpPr>
          <p:nvPr>
            <p:ph type="title"/>
          </p:nvPr>
        </p:nvSpPr>
        <p:spPr>
          <a:xfrm>
            <a:off x="1772333" y="110332"/>
            <a:ext cx="956189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ACTIVIDADES DE INVESTIGACIÓN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0" name="Google Shape;3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"/>
          <p:cNvSpPr txBox="1">
            <a:spLocks noGrp="1"/>
          </p:cNvSpPr>
          <p:nvPr>
            <p:ph type="title"/>
          </p:nvPr>
        </p:nvSpPr>
        <p:spPr>
          <a:xfrm>
            <a:off x="1772333" y="110332"/>
            <a:ext cx="956189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CAPACITACIÓN DOCENTE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6" name="Google Shape;3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"/>
          <p:cNvSpPr txBox="1">
            <a:spLocks noGrp="1"/>
          </p:cNvSpPr>
          <p:nvPr>
            <p:ph type="title"/>
          </p:nvPr>
        </p:nvSpPr>
        <p:spPr>
          <a:xfrm>
            <a:off x="1875559" y="378418"/>
            <a:ext cx="837818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EVENTOS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2" name="Google Shape;3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6"/>
          <p:cNvSpPr txBox="1"/>
          <p:nvPr/>
        </p:nvSpPr>
        <p:spPr>
          <a:xfrm>
            <a:off x="574343" y="1663740"/>
            <a:ext cx="2619300" cy="842408"/>
          </a:xfrm>
          <a:prstGeom prst="rect">
            <a:avLst/>
          </a:prstGeom>
          <a:solidFill>
            <a:srgbClr val="FBD4B4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CO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ENTRADAS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pueden tomar las salidas del </a:t>
            </a:r>
            <a:r>
              <a:rPr lang="es-CO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6"/>
          <p:cNvSpPr txBox="1"/>
          <p:nvPr/>
        </p:nvSpPr>
        <p:spPr>
          <a:xfrm>
            <a:off x="8492616" y="1855458"/>
            <a:ext cx="3077100" cy="934110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CO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SALIDAS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 los resultados del VERIFICAR</a:t>
            </a:r>
            <a:r>
              <a:rPr lang="es-CO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que pasan como entradas del AJUSTAR</a:t>
            </a:r>
            <a:r>
              <a:rPr lang="es-CO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6"/>
          <p:cNvSpPr txBox="1"/>
          <p:nvPr/>
        </p:nvSpPr>
        <p:spPr>
          <a:xfrm>
            <a:off x="4181706" y="79429"/>
            <a:ext cx="3438000" cy="916251"/>
          </a:xfrm>
          <a:prstGeom prst="rect">
            <a:avLst/>
          </a:prstGeom>
          <a:solidFill>
            <a:srgbClr val="CCC0D9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05867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VERIFICACIÓN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Acciones para la evaluación del desempeño y conformidad con base en los indicadores.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0" name="Google Shape;340;p26"/>
          <p:cNvGrpSpPr/>
          <p:nvPr/>
        </p:nvGrpSpPr>
        <p:grpSpPr>
          <a:xfrm>
            <a:off x="331927" y="2084944"/>
            <a:ext cx="11629265" cy="3615030"/>
            <a:chOff x="620381" y="2103129"/>
            <a:chExt cx="11060743" cy="3512117"/>
          </a:xfrm>
        </p:grpSpPr>
        <p:cxnSp>
          <p:nvCxnSpPr>
            <p:cNvPr id="341" name="Google Shape;341;p26"/>
            <p:cNvCxnSpPr/>
            <p:nvPr/>
          </p:nvCxnSpPr>
          <p:spPr>
            <a:xfrm rot="10800000" flipH="1">
              <a:off x="5931157" y="2848346"/>
              <a:ext cx="2473200" cy="27669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2" name="Google Shape;342;p26"/>
            <p:cNvCxnSpPr/>
            <p:nvPr/>
          </p:nvCxnSpPr>
          <p:spPr>
            <a:xfrm>
              <a:off x="3514907" y="2799154"/>
              <a:ext cx="2402700" cy="27618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3" name="Google Shape;343;p26"/>
            <p:cNvCxnSpPr/>
            <p:nvPr/>
          </p:nvCxnSpPr>
          <p:spPr>
            <a:xfrm>
              <a:off x="620381" y="2774333"/>
              <a:ext cx="2894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4" name="Google Shape;344;p26"/>
            <p:cNvCxnSpPr/>
            <p:nvPr/>
          </p:nvCxnSpPr>
          <p:spPr>
            <a:xfrm>
              <a:off x="8370924" y="2922539"/>
              <a:ext cx="33102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5" name="Google Shape;345;p26"/>
            <p:cNvSpPr/>
            <p:nvPr/>
          </p:nvSpPr>
          <p:spPr>
            <a:xfrm>
              <a:off x="3578475" y="2103129"/>
              <a:ext cx="504900" cy="430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43" marR="0" lvl="0" indent="-171443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7879341" y="2727040"/>
              <a:ext cx="504900" cy="430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43" marR="0" lvl="0" indent="-171443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26"/>
          <p:cNvSpPr txBox="1"/>
          <p:nvPr/>
        </p:nvSpPr>
        <p:spPr>
          <a:xfrm>
            <a:off x="4011340" y="1031075"/>
            <a:ext cx="3898470" cy="5491644"/>
          </a:xfrm>
          <a:prstGeom prst="rect">
            <a:avLst/>
          </a:prstGeom>
          <a:solidFill>
            <a:srgbClr val="B6DDE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Cumplimiento del Plan de Acción del Programa</a:t>
            </a:r>
            <a:endParaRPr/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Monitoreo, evaluación y seguimiento a los planes de estudios y PEP a través del registro actualizado y completo del módulo de desarrollo de actividades en SIMCA.</a:t>
            </a:r>
            <a:endParaRPr/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Incorporación de los elementos de capacitación y formación docente en el desarrollo de las asignaturas y cursos.</a:t>
            </a:r>
            <a:endParaRPr/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Monitoreo, evaluación y seguimiento a los eventos académicos, actividades extra-curriculares y de investigación.</a:t>
            </a:r>
            <a:endParaRPr/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Producción académica docente y de semilleros.</a:t>
            </a:r>
            <a:endParaRPr/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Cumplimiento de compromisos Plan de mejoramiento</a:t>
            </a:r>
            <a:endParaRPr/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Monitoreo de condiciones de calidad de los programas.</a:t>
            </a:r>
            <a:endParaRPr/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 pruebas saber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Desempeño académico de estudiantes (Alertas tempranas, Monitoreo, evaluación y seguimiento a los casos de deserción, retiro y repitencia).</a:t>
            </a:r>
            <a:endParaRPr/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 docente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 de cumplimiento de los requisitos para obtener el título profesional.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Cumplimiento de la labor docente.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Cumplimiento de requisitos para reformas curriculares y comisiones académicas, de estudios y sabáticos.</a:t>
            </a:r>
            <a:endParaRPr/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.Usabilidad de recursos bibliográficos.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Cumplimiento de trámites de los estudiantes: homologaciones, supletorios, evaluaciones de trabajos de grado, entre otros</a:t>
            </a:r>
            <a:r>
              <a:rPr lang="es-C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6"/>
          <p:cNvSpPr txBox="1"/>
          <p:nvPr/>
        </p:nvSpPr>
        <p:spPr>
          <a:xfrm>
            <a:off x="8492616" y="3067163"/>
            <a:ext cx="3310200" cy="3455556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 de Gestión y autoevaluación del programa.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Planes de mejoramiento con evidencias de resultados.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Actas de reunión de comité de programa, de investigación, curricular, de profesores, de estudiantes, de egresados.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Publicación de la producción académica.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 de actividades de clase en el módulo de desarrollo de actividades en SIMCA.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Listas de asistencia a eventos y actividades.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Informes de asignatura.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 de las evaluaciones docentes.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 y salvos académicos.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Informes de actividades de investigación e interacción social.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Resoluciones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Informes de evaluaciones de trabajos de grado.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6"/>
          <p:cNvSpPr txBox="1"/>
          <p:nvPr/>
        </p:nvSpPr>
        <p:spPr>
          <a:xfrm>
            <a:off x="239527" y="2832990"/>
            <a:ext cx="3580500" cy="3689729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15875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Evidencias de las actividades del plan de acción del programa</a:t>
            </a:r>
            <a:endParaRPr/>
          </a:p>
          <a:p>
            <a:pPr marL="15875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Actas de comité de programa, consejo de facultad o superior de análisis de modificaciones, actualizaciones, renovaciones o transformaciones curriculares. </a:t>
            </a:r>
            <a:endParaRPr/>
          </a:p>
          <a:p>
            <a:pPr marL="15875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Actos administrativos de aprobación de modificaciones, actualizaciones, renovaciones o transformaciones curriculares. Acuerdos de Reformas Curriculares.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 de actividades, de notas y faltas en SIMCA.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Informes de gestión, actas, y comunicaciones escritas.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Certificados de capacitación.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 de la ejecución de eventos académicos, actividades extra-curriculares, de investigación e interacción social.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 de autoevaluación. Planes de mejora.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Informes de las actividades de investigación, innovación e interacción social.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7"/>
          <p:cNvSpPr txBox="1">
            <a:spLocks noGrp="1"/>
          </p:cNvSpPr>
          <p:nvPr>
            <p:ph type="title"/>
          </p:nvPr>
        </p:nvSpPr>
        <p:spPr>
          <a:xfrm>
            <a:off x="1808090" y="150476"/>
            <a:ext cx="8839199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EVALUACIÓN DE ESTUDIANTES</a:t>
            </a:r>
            <a:b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CO" sz="1600" b="1">
                <a:solidFill>
                  <a:srgbClr val="1E4E79"/>
                </a:solidFill>
                <a:latin typeface="Arial Black"/>
                <a:ea typeface="Arial Black"/>
                <a:cs typeface="Arial Black"/>
                <a:sym typeface="Arial Black"/>
              </a:rPr>
              <a:t>(SE PUEDE INCLUIR RESULTADOS SABER PRO)</a:t>
            </a:r>
            <a:endParaRPr sz="1600" b="1">
              <a:solidFill>
                <a:srgbClr val="1E4E7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1932118" y="1040094"/>
            <a:ext cx="7893423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s-CO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PROGRAMA:</a:t>
            </a:r>
            <a:endParaRPr/>
          </a:p>
        </p:txBody>
      </p:sp>
      <p:sp>
        <p:nvSpPr>
          <p:cNvPr id="157" name="Google Shape;15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</a:t>
            </a:fld>
            <a:endParaRPr/>
          </a:p>
        </p:txBody>
      </p:sp>
      <p:sp>
        <p:nvSpPr>
          <p:cNvPr id="158" name="Google Shape;158;p2"/>
          <p:cNvSpPr txBox="1"/>
          <p:nvPr/>
        </p:nvSpPr>
        <p:spPr>
          <a:xfrm>
            <a:off x="2514600" y="4042064"/>
            <a:ext cx="55175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Resolución de Registro Calificado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Resolución de Acreditación (si aplica)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8"/>
          <p:cNvSpPr txBox="1">
            <a:spLocks noGrp="1"/>
          </p:cNvSpPr>
          <p:nvPr>
            <p:ph type="title"/>
          </p:nvPr>
        </p:nvSpPr>
        <p:spPr>
          <a:xfrm>
            <a:off x="1808090" y="150476"/>
            <a:ext cx="8839199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ALERTAS TEMPRANAS</a:t>
            </a:r>
            <a:b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CO" sz="2000" b="1">
                <a:solidFill>
                  <a:srgbClr val="1E4E79"/>
                </a:solidFill>
                <a:latin typeface="Arial Black"/>
                <a:ea typeface="Arial Black"/>
                <a:cs typeface="Arial Black"/>
                <a:sym typeface="Arial Black"/>
              </a:rPr>
              <a:t>DESERCIÓN Y PERMANENCIA</a:t>
            </a:r>
            <a:endParaRPr sz="2000" b="1">
              <a:solidFill>
                <a:srgbClr val="1E4E7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9"/>
          <p:cNvSpPr txBox="1">
            <a:spLocks noGrp="1"/>
          </p:cNvSpPr>
          <p:nvPr>
            <p:ph type="title"/>
          </p:nvPr>
        </p:nvSpPr>
        <p:spPr>
          <a:xfrm>
            <a:off x="1808090" y="150476"/>
            <a:ext cx="8839199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None/>
            </a:pPr>
            <a:r>
              <a:rPr lang="es-CO" sz="24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EVALUACIÓN DOCENTE</a:t>
            </a:r>
            <a:endParaRPr sz="240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"/>
          <p:cNvSpPr txBox="1">
            <a:spLocks noGrp="1"/>
          </p:cNvSpPr>
          <p:nvPr>
            <p:ph type="title"/>
          </p:nvPr>
        </p:nvSpPr>
        <p:spPr>
          <a:xfrm>
            <a:off x="1782261" y="322765"/>
            <a:ext cx="924025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APORTES DEL ENCUENTRO DE EGRESADOS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fe6302912f_0_143"/>
          <p:cNvSpPr txBox="1">
            <a:spLocks noGrp="1"/>
          </p:cNvSpPr>
          <p:nvPr>
            <p:ph type="title"/>
          </p:nvPr>
        </p:nvSpPr>
        <p:spPr>
          <a:xfrm>
            <a:off x="1793890" y="790076"/>
            <a:ext cx="88392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EVALUACIÓN DE ACTIVIDADES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 Black"/>
              <a:buNone/>
            </a:pP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lvl="0" indent="-36576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 Black"/>
              <a:buChar char="-"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INDICADORES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57200" lvl="0" indent="-36576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 Black"/>
              <a:buChar char="-"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AVANCE DE LAS ACCIONES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EFICACIA DE LAS ACCIONES</a:t>
            </a:r>
            <a:b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sz="1600" b="1">
              <a:solidFill>
                <a:srgbClr val="1E4E7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1"/>
          <p:cNvSpPr txBox="1"/>
          <p:nvPr/>
        </p:nvSpPr>
        <p:spPr>
          <a:xfrm>
            <a:off x="639222" y="1923848"/>
            <a:ext cx="2619375" cy="845561"/>
          </a:xfrm>
          <a:prstGeom prst="rect">
            <a:avLst/>
          </a:prstGeom>
          <a:solidFill>
            <a:srgbClr val="FBD4B4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CO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ENTRADAS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pueden tomar las salidas del </a:t>
            </a:r>
            <a:r>
              <a:rPr lang="es-CO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VERIFICAR</a:t>
            </a: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1"/>
          <p:cNvSpPr txBox="1"/>
          <p:nvPr/>
        </p:nvSpPr>
        <p:spPr>
          <a:xfrm>
            <a:off x="8501156" y="1938389"/>
            <a:ext cx="3077105" cy="1051097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CO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SALIDA CONFORME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 los resultados de las actividades de AJUSTAR que cumplen los requisitos a satisfacción con evidencias de mejora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C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1"/>
          <p:cNvSpPr txBox="1"/>
          <p:nvPr/>
        </p:nvSpPr>
        <p:spPr>
          <a:xfrm>
            <a:off x="3998824" y="757649"/>
            <a:ext cx="3840480" cy="1058807"/>
          </a:xfrm>
          <a:prstGeom prst="rect">
            <a:avLst/>
          </a:prstGeom>
          <a:solidFill>
            <a:srgbClr val="CCC0D9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05867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O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AJUSTES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¿Qué, cómo y cuándo hacerlo?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establecen las acciones para introducir modificaciones a lo planeado y el método para alcanzarlas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2" name="Google Shape;382;p31"/>
          <p:cNvGrpSpPr/>
          <p:nvPr/>
        </p:nvGrpSpPr>
        <p:grpSpPr>
          <a:xfrm>
            <a:off x="621970" y="2727042"/>
            <a:ext cx="11060800" cy="3130925"/>
            <a:chOff x="620381" y="2727040"/>
            <a:chExt cx="11060798" cy="3130926"/>
          </a:xfrm>
        </p:grpSpPr>
        <p:cxnSp>
          <p:nvCxnSpPr>
            <p:cNvPr id="383" name="Google Shape;383;p31"/>
            <p:cNvCxnSpPr/>
            <p:nvPr/>
          </p:nvCxnSpPr>
          <p:spPr>
            <a:xfrm rot="10800000" flipH="1">
              <a:off x="5931157" y="3091084"/>
              <a:ext cx="2473315" cy="2766882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4" name="Google Shape;384;p31"/>
            <p:cNvCxnSpPr/>
            <p:nvPr/>
          </p:nvCxnSpPr>
          <p:spPr>
            <a:xfrm>
              <a:off x="3514907" y="3014884"/>
              <a:ext cx="2402569" cy="2761802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5" name="Google Shape;385;p31"/>
            <p:cNvCxnSpPr/>
            <p:nvPr/>
          </p:nvCxnSpPr>
          <p:spPr>
            <a:xfrm>
              <a:off x="620381" y="2989484"/>
              <a:ext cx="2894526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6" name="Google Shape;386;p31"/>
            <p:cNvCxnSpPr/>
            <p:nvPr/>
          </p:nvCxnSpPr>
          <p:spPr>
            <a:xfrm>
              <a:off x="8370924" y="3045364"/>
              <a:ext cx="3310255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7" name="Google Shape;387;p31"/>
            <p:cNvSpPr/>
            <p:nvPr/>
          </p:nvSpPr>
          <p:spPr>
            <a:xfrm>
              <a:off x="3578475" y="2769407"/>
              <a:ext cx="504926" cy="43053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7657085" y="2727040"/>
              <a:ext cx="504926" cy="43053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31"/>
          <p:cNvSpPr txBox="1"/>
          <p:nvPr/>
        </p:nvSpPr>
        <p:spPr>
          <a:xfrm>
            <a:off x="335280" y="3075338"/>
            <a:ext cx="3383280" cy="3416902"/>
          </a:xfrm>
          <a:prstGeom prst="rect">
            <a:avLst/>
          </a:prstGeom>
          <a:solidFill>
            <a:srgbClr val="FBD4B4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 de Gestión del Programa.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Planes de mejoramiento con evidencias de resultados.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Informes de Autoevaluación de Programas.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Actas de reunión de comité de programa, de investigación, curricular, de profesores, de estudiantes, de egresados.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Publicación de la producción académica.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 de innovaciones Educativas en el módulo de desarrollo de actividades en SIMCA.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Listas de asistencia a eventos y actividades.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Informes de asignatura.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 de las evaluaciones docentes.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 y salvos académicos.</a:t>
            </a:r>
            <a:endParaRPr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Informes de actividades de no docencia.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Resoluciones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Informes de evaluaciones de trabajos de grado.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1"/>
          <p:cNvSpPr txBox="1"/>
          <p:nvPr/>
        </p:nvSpPr>
        <p:spPr>
          <a:xfrm>
            <a:off x="4319842" y="2479360"/>
            <a:ext cx="3116239" cy="3297327"/>
          </a:xfrm>
          <a:prstGeom prst="rect">
            <a:avLst/>
          </a:prstGeom>
          <a:solidFill>
            <a:srgbClr val="B6DDE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46" marR="0" lvl="0" indent="-10159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46" marR="0" lvl="0" indent="-17144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Ajuste en Actividades con baja ejecución o sin ejecutar en del plan de gestión del programa. </a:t>
            </a:r>
            <a:endParaRPr/>
          </a:p>
          <a:p>
            <a:pPr marL="171446" marR="0" lvl="0" indent="-17144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cciones en desarrollo o pendientes por iniciar de los p</a:t>
            </a: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lanes de mejoramiento.</a:t>
            </a:r>
            <a:endParaRPr/>
          </a:p>
          <a:p>
            <a:pPr marL="171446" marR="0" lvl="0" indent="-17144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Autos, recomendaciones o negación de registros calificados o certificaciones de calidad.</a:t>
            </a:r>
            <a:endParaRPr/>
          </a:p>
          <a:p>
            <a:pPr marL="171446" marR="0" lvl="0" indent="-17144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Publicación de producción académica en revistas indexadas y clasificación de grupos.</a:t>
            </a:r>
            <a:endParaRPr/>
          </a:p>
          <a:p>
            <a:pPr marL="171446" marR="0" lvl="0" indent="-17144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Análisis del registro de actividades en el módulo de desarrollo de actividades en SIMCA.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46" marR="0" lvl="0" indent="-171446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Modificación de Actos administrativos.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1"/>
          <p:cNvSpPr txBox="1"/>
          <p:nvPr/>
        </p:nvSpPr>
        <p:spPr>
          <a:xfrm>
            <a:off x="8640913" y="3199940"/>
            <a:ext cx="2797588" cy="2554318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actividades ajustado.</a:t>
            </a:r>
            <a:endParaRPr/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Cierre de oportunidades de mejora.</a:t>
            </a:r>
            <a:endParaRPr/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Resolución de RRC, RC, RAAC.</a:t>
            </a:r>
            <a:endParaRPr/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Clasifi</a:t>
            </a: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cación de grupos de investigación.</a:t>
            </a:r>
            <a:endParaRPr/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Ajuste de microcurrículos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Iniciativas de reforma curricular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Publicación en revistas indexadas.</a:t>
            </a:r>
            <a:endParaRPr/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Registros de actividades en SIMCA.</a:t>
            </a:r>
            <a:endParaRPr/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Solicitudes.</a:t>
            </a:r>
            <a:endParaRPr/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Actos administrativos nuevos o modificados.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35</a:t>
            </a:fld>
            <a:endParaRPr/>
          </a:p>
        </p:txBody>
      </p:sp>
      <p:sp>
        <p:nvSpPr>
          <p:cNvPr id="397" name="Google Shape;397;p32"/>
          <p:cNvSpPr/>
          <p:nvPr/>
        </p:nvSpPr>
        <p:spPr>
          <a:xfrm>
            <a:off x="2666999" y="386027"/>
            <a:ext cx="7315201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REFORMAS CURRICULARES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36</a:t>
            </a:fld>
            <a:endParaRPr/>
          </a:p>
        </p:txBody>
      </p:sp>
      <p:sp>
        <p:nvSpPr>
          <p:cNvPr id="403" name="Google Shape;403;p33"/>
          <p:cNvSpPr txBox="1">
            <a:spLocks noGrp="1"/>
          </p:cNvSpPr>
          <p:nvPr>
            <p:ph type="title"/>
          </p:nvPr>
        </p:nvSpPr>
        <p:spPr>
          <a:xfrm>
            <a:off x="897022" y="126914"/>
            <a:ext cx="109696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PERCEPCIÓN DE ESTUDIANTES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4"/>
          <p:cNvSpPr txBox="1"/>
          <p:nvPr/>
        </p:nvSpPr>
        <p:spPr>
          <a:xfrm>
            <a:off x="2341849" y="758231"/>
            <a:ext cx="7585167" cy="1143427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CO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ACCIONES INSATISFECHAS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de las actividades que NO cumplen los requisitos establecidos</a:t>
            </a: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derivan de las debilidades identificadas en la  autoevaluación, la auditoría interna, visita de pares o PQR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CO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9" name="Google Shape;409;p34"/>
          <p:cNvGraphicFramePr/>
          <p:nvPr/>
        </p:nvGraphicFramePr>
        <p:xfrm>
          <a:off x="924561" y="2075544"/>
          <a:ext cx="9726750" cy="4282775"/>
        </p:xfrm>
        <a:graphic>
          <a:graphicData uri="http://schemas.openxmlformats.org/drawingml/2006/table">
            <a:tbl>
              <a:tblPr>
                <a:noFill/>
                <a:tableStyleId>{3505BFA0-80D8-4272-80D0-B2370E964C1B}</a:tableStyleId>
              </a:tblPr>
              <a:tblGrid>
                <a:gridCol w="242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2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8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900"/>
                        <a:buFont typeface="Calibri"/>
                        <a:buNone/>
                      </a:pPr>
                      <a:r>
                        <a:rPr lang="es-CO" sz="1900" u="none" strike="noStrike" cap="none">
                          <a:solidFill>
                            <a:schemeClr val="lt1"/>
                          </a:solidFill>
                        </a:rPr>
                        <a:t>DETALLE</a:t>
                      </a:r>
                      <a:endParaRPr sz="19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900"/>
                        <a:buFont typeface="Calibri"/>
                        <a:buNone/>
                      </a:pPr>
                      <a:r>
                        <a:rPr lang="es-CO" sz="1900" u="none" strike="noStrike" cap="none">
                          <a:solidFill>
                            <a:schemeClr val="lt1"/>
                          </a:solidFill>
                        </a:rPr>
                        <a:t>CAUSA</a:t>
                      </a:r>
                      <a:endParaRPr sz="19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900"/>
                        <a:buFont typeface="Calibri"/>
                        <a:buNone/>
                      </a:pPr>
                      <a:r>
                        <a:rPr lang="es-CO" sz="1900" u="none" strike="noStrike" cap="none">
                          <a:solidFill>
                            <a:schemeClr val="lt1"/>
                          </a:solidFill>
                        </a:rPr>
                        <a:t>ACCIÓN CORRECTIVA</a:t>
                      </a:r>
                      <a:endParaRPr sz="19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Calibri"/>
                        <a:buNone/>
                      </a:pPr>
                      <a:r>
                        <a:rPr lang="es-CO" sz="1400" u="none" strike="noStrike" cap="none">
                          <a:solidFill>
                            <a:srgbClr val="FF0000"/>
                          </a:solidFill>
                        </a:rPr>
                        <a:t>Ejemplo: </a:t>
                      </a:r>
                      <a:r>
                        <a:rPr lang="es-CO" sz="1400" u="none" strike="noStrike" cap="none"/>
                        <a:t>Registro de actividades en la plataforma SIMCA. Algunos docentes no diligencian sus actividades.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O" sz="1400" u="none" strike="noStrike" cap="none"/>
                        <a:t> Desconocimiento de las potencialidades del registro.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CO" sz="1400" u="none" strike="noStrike" cap="none"/>
                        <a:t>Taller de socialización de resultados con referencia en otras experiencias  de programa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5"/>
          <p:cNvSpPr txBox="1"/>
          <p:nvPr/>
        </p:nvSpPr>
        <p:spPr>
          <a:xfrm>
            <a:off x="2259788" y="784971"/>
            <a:ext cx="7585165" cy="1157968"/>
          </a:xfrm>
          <a:prstGeom prst="rect">
            <a:avLst/>
          </a:prstGeom>
          <a:solidFill>
            <a:srgbClr val="FBD4B4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CO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RIESGOS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5" name="Google Shape;415;p35"/>
          <p:cNvGraphicFramePr/>
          <p:nvPr/>
        </p:nvGraphicFramePr>
        <p:xfrm>
          <a:off x="750014" y="2130338"/>
          <a:ext cx="10395075" cy="3299830"/>
        </p:xfrm>
        <a:graphic>
          <a:graphicData uri="http://schemas.openxmlformats.org/drawingml/2006/table">
            <a:tbl>
              <a:tblPr>
                <a:noFill/>
                <a:tableStyleId>{3505BFA0-80D8-4272-80D0-B2370E964C1B}</a:tableStyleId>
              </a:tblPr>
              <a:tblGrid>
                <a:gridCol w="42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s-CO" sz="1600" u="none" strike="noStrike" cap="none">
                          <a:solidFill>
                            <a:schemeClr val="lt1"/>
                          </a:solidFill>
                        </a:rPr>
                        <a:t>DESCRIPCIÓN</a:t>
                      </a:r>
                      <a:endParaRPr sz="16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21925" marR="121925" marT="60950" marB="60950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s-CO" sz="1600" u="none" strike="noStrike" cap="none">
                          <a:solidFill>
                            <a:schemeClr val="lt1"/>
                          </a:solidFill>
                        </a:rPr>
                        <a:t>VALORACIÓN</a:t>
                      </a:r>
                      <a:endParaRPr sz="16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21925" marR="121925" marT="60950" marB="60950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s-CO" sz="1600" u="none" strike="noStrike" cap="none">
                          <a:solidFill>
                            <a:schemeClr val="lt1"/>
                          </a:solidFill>
                        </a:rPr>
                        <a:t>GESTIÓN </a:t>
                      </a:r>
                      <a:endParaRPr sz="16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21925" marR="121925" marT="60950" marB="60950" anchor="ctr"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O" sz="1200" u="none" strike="noStrike" cap="none"/>
                        <a:t>Ejemplo: Insuficiencia de salones o de espacios para actividades académicas</a:t>
                      </a:r>
                      <a:endParaRPr sz="1200" u="none" strike="noStrike" cap="none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O" sz="1200" u="none" strike="noStrike" cap="none"/>
                        <a:t>Media </a:t>
                      </a:r>
                      <a:endParaRPr sz="1200" u="none" strike="noStrike" cap="none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O" sz="1200" u="none" strike="noStrike" cap="none"/>
                        <a:t>Planeación de actividades académicas, para prever las locaciones necesarias </a:t>
                      </a:r>
                      <a:endParaRPr sz="1200" u="none" strike="noStrike" cap="none"/>
                    </a:p>
                  </a:txBody>
                  <a:tcPr marL="121925" marR="121925" marT="60950" marB="609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O" sz="1100" u="none" strike="noStrike" cap="none"/>
                        <a:t>Ejemplo: Manipulación de notas en SIMCA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O" sz="1100" u="none" strike="noStrike" cap="none"/>
                        <a:t>Alteración de los resultados del proceso de formación</a:t>
                      </a:r>
                      <a:endParaRPr sz="1100" u="none" strike="noStrike" cap="none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O" sz="1100" u="none" strike="noStrike" cap="none"/>
                        <a:t>Alta </a:t>
                      </a:r>
                      <a:endParaRPr sz="1100" u="none" strike="noStrike" cap="none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O" sz="1100" u="none" strike="noStrike" cap="none"/>
                        <a:t>Reserva de usuarios y contraseñas de docentes y directivos.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O" sz="1100" u="none" strike="noStrike" cap="none"/>
                        <a:t>Realización de pruebas de verificación.</a:t>
                      </a:r>
                      <a:endParaRPr sz="1100" u="none" strike="noStrike" cap="none"/>
                    </a:p>
                  </a:txBody>
                  <a:tcPr marL="121925" marR="121925" marT="60950" marB="609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O" sz="1100" u="none" strike="noStrike" cap="none"/>
                        <a:t>Ejemplo: La evaluación docente realizada por los estudiantes se realiza sin objetividad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O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evaluación docente como mecanismo de verificación dejaría de ser una fuente confiable para la revisión de la calidad y el mejoramiento</a:t>
                      </a:r>
                      <a:endParaRPr sz="1100" u="none" strike="noStrike" cap="none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O" sz="1100" u="none" strike="noStrike" cap="none"/>
                        <a:t>Baja</a:t>
                      </a:r>
                      <a:endParaRPr sz="1100" u="none" strike="noStrike" cap="none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O" sz="1100" u="none" strike="noStrike" cap="none"/>
                        <a:t>Revisión del mecanismo de la evaluación y los parámetros de la misma</a:t>
                      </a:r>
                      <a:endParaRPr sz="1100" u="none" strike="noStrike" cap="none"/>
                    </a:p>
                  </a:txBody>
                  <a:tcPr marL="121925" marR="121925" marT="60950" marB="609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6"/>
          <p:cNvSpPr txBox="1">
            <a:spLocks noGrp="1"/>
          </p:cNvSpPr>
          <p:nvPr>
            <p:ph type="title"/>
          </p:nvPr>
        </p:nvSpPr>
        <p:spPr>
          <a:xfrm>
            <a:off x="897022" y="126914"/>
            <a:ext cx="109696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s-CO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PROCESO DE AUTOEVALUACIÓN</a:t>
            </a:r>
            <a:endParaRPr/>
          </a:p>
        </p:txBody>
      </p:sp>
      <p:sp>
        <p:nvSpPr>
          <p:cNvPr id="421" name="Google Shape;421;p36"/>
          <p:cNvSpPr txBox="1"/>
          <p:nvPr/>
        </p:nvSpPr>
        <p:spPr>
          <a:xfrm>
            <a:off x="4214802" y="1143000"/>
            <a:ext cx="37402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Ponderación  de Factores y Resultado</a:t>
            </a:r>
            <a:endParaRPr/>
          </a:p>
        </p:txBody>
      </p:sp>
      <p:graphicFrame>
        <p:nvGraphicFramePr>
          <p:cNvPr id="422" name="Google Shape;422;p36"/>
          <p:cNvGraphicFramePr/>
          <p:nvPr/>
        </p:nvGraphicFramePr>
        <p:xfrm>
          <a:off x="1157330" y="1621377"/>
          <a:ext cx="8635900" cy="4383480"/>
        </p:xfrm>
        <a:graphic>
          <a:graphicData uri="http://schemas.openxmlformats.org/drawingml/2006/table">
            <a:tbl>
              <a:tblPr>
                <a:noFill/>
                <a:tableStyleId>{3505BFA0-80D8-4272-80D0-B2370E964C1B}</a:tableStyleId>
              </a:tblPr>
              <a:tblGrid>
                <a:gridCol w="98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5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b="1" u="none" strike="noStrike" cap="none">
                          <a:solidFill>
                            <a:schemeClr val="lt1"/>
                          </a:solidFill>
                        </a:rPr>
                        <a:t>No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3A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b="1" u="none" strike="noStrike" cap="none">
                          <a:solidFill>
                            <a:schemeClr val="lt1"/>
                          </a:solidFill>
                        </a:rPr>
                        <a:t>Factor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803A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3A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b="1" u="none" strike="noStrike" cap="none">
                          <a:solidFill>
                            <a:schemeClr val="lt1"/>
                          </a:solidFill>
                        </a:rPr>
                        <a:t>Porcentaje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0B64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b="1" u="none" strike="noStrike" cap="none">
                          <a:solidFill>
                            <a:schemeClr val="lt1"/>
                          </a:solidFill>
                        </a:rPr>
                        <a:t>Resultado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0B64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u="none" strike="noStrike" cap="none">
                          <a:solidFill>
                            <a:srgbClr val="2E75B5"/>
                          </a:solidFill>
                        </a:rPr>
                        <a:t>1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2E75B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Misión, Visión y Proyecto Institucional y de Programa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u="none" strike="noStrike" cap="none">
                          <a:solidFill>
                            <a:srgbClr val="2E75B5"/>
                          </a:solidFill>
                        </a:rPr>
                        <a:t>2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2E75B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Estudiantes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u="none" strike="noStrike" cap="none">
                          <a:solidFill>
                            <a:srgbClr val="2E75B5"/>
                          </a:solidFill>
                        </a:rPr>
                        <a:t>3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2E75B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Profesores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u="none" strike="noStrike" cap="none">
                          <a:solidFill>
                            <a:srgbClr val="2E75B5"/>
                          </a:solidFill>
                        </a:rPr>
                        <a:t>4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2E75B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Procesos Académicos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u="none" strike="noStrike" cap="none">
                          <a:solidFill>
                            <a:srgbClr val="2E75B5"/>
                          </a:solidFill>
                        </a:rPr>
                        <a:t>5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2E75B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Visibilidad nacional e internacional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u="none" strike="noStrike" cap="none">
                          <a:solidFill>
                            <a:srgbClr val="2E75B5"/>
                          </a:solidFill>
                        </a:rPr>
                        <a:t>6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2E75B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Investigación Innovación y creación artística y cultural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u="none" strike="noStrike" cap="none">
                          <a:solidFill>
                            <a:srgbClr val="2E75B5"/>
                          </a:solidFill>
                        </a:rPr>
                        <a:t>7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2E75B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Bienestar Institucional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u="none" strike="noStrike" cap="none">
                          <a:solidFill>
                            <a:srgbClr val="2E75B5"/>
                          </a:solidFill>
                        </a:rPr>
                        <a:t>8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2E75B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Organización, Administración y Gestión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u="none" strike="noStrike" cap="none">
                          <a:solidFill>
                            <a:srgbClr val="2E75B5"/>
                          </a:solidFill>
                        </a:rPr>
                        <a:t>9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2E75B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Impacto de los egresados en el medio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u="none" strike="noStrike" cap="none">
                          <a:solidFill>
                            <a:srgbClr val="2E75B5"/>
                          </a:solidFill>
                        </a:rPr>
                        <a:t>10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2E75B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Recursos Físicos y Financieros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2E75B5"/>
                        </a:solidFill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23" name="Google Shape;42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39</a:t>
            </a:fld>
            <a:endParaRPr/>
          </a:p>
        </p:txBody>
      </p:sp>
      <p:sp>
        <p:nvSpPr>
          <p:cNvPr id="424" name="Google Shape;424;p36"/>
          <p:cNvSpPr/>
          <p:nvPr/>
        </p:nvSpPr>
        <p:spPr>
          <a:xfrm>
            <a:off x="10141269" y="2451100"/>
            <a:ext cx="1850644" cy="123511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70C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97.7</a:t>
            </a:r>
            <a:endParaRPr/>
          </a:p>
        </p:txBody>
      </p:sp>
      <p:sp>
        <p:nvSpPr>
          <p:cNvPr id="425" name="Google Shape;425;p36"/>
          <p:cNvSpPr/>
          <p:nvPr/>
        </p:nvSpPr>
        <p:spPr>
          <a:xfrm>
            <a:off x="10141269" y="3660818"/>
            <a:ext cx="1850644" cy="123511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>
            <a:spLocks noGrp="1"/>
          </p:cNvSpPr>
          <p:nvPr>
            <p:ph type="title"/>
          </p:nvPr>
        </p:nvSpPr>
        <p:spPr>
          <a:xfrm>
            <a:off x="2036027" y="943103"/>
            <a:ext cx="7893423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LÍNEA DE TIEMPO DEL PROGRAMA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" name="Google Shape;430;p37"/>
          <p:cNvGraphicFramePr/>
          <p:nvPr/>
        </p:nvGraphicFramePr>
        <p:xfrm>
          <a:off x="3789363" y="1116132"/>
          <a:ext cx="4686325" cy="2286000"/>
        </p:xfrm>
        <a:graphic>
          <a:graphicData uri="http://schemas.openxmlformats.org/drawingml/2006/table">
            <a:tbl>
              <a:tblPr firstRow="1" firstCol="1" bandRow="1">
                <a:noFill/>
                <a:tableStyleId>{55CAAC3C-3229-49B0-80B3-17D56F56428E}</a:tableStyleId>
              </a:tblPr>
              <a:tblGrid>
                <a:gridCol w="211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GRADO DE CUMPLIMIENTO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41275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CALIFICACIÓN ORDINAL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CALIFICACIÓN NÚMERICA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Se cumple plenamente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45021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A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90-100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Se cumple satisfactoriamente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45021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B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70-89.9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Se cumple aceptablemente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45021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C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50 – 69.9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Se cumple deficientemente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45021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D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20. – 49.9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45021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No se cumple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450215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E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500" u="none" strike="noStrike" cap="none"/>
                        <a:t>0,0 – 19.9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1" name="Google Shape;431;p37"/>
          <p:cNvSpPr/>
          <p:nvPr/>
        </p:nvSpPr>
        <p:spPr>
          <a:xfrm>
            <a:off x="4036251" y="729944"/>
            <a:ext cx="39358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rgbClr val="1E4E79"/>
                </a:solidFill>
                <a:latin typeface="Arial Black"/>
                <a:ea typeface="Arial Black"/>
                <a:cs typeface="Arial Black"/>
                <a:sym typeface="Arial Black"/>
              </a:rPr>
              <a:t>ESCALA DE CALIFICACIÓN</a:t>
            </a:r>
            <a:endParaRPr sz="2000" b="1">
              <a:solidFill>
                <a:srgbClr val="1E4E7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2" name="Google Shape;432;p37"/>
          <p:cNvSpPr txBox="1"/>
          <p:nvPr/>
        </p:nvSpPr>
        <p:spPr>
          <a:xfrm>
            <a:off x="3053284" y="5798276"/>
            <a:ext cx="60579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Centro de Gestión de la Calidad y la Acreditación Institucional, 2019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40</a:t>
            </a:fld>
            <a:endParaRPr/>
          </a:p>
        </p:txBody>
      </p:sp>
      <p:sp>
        <p:nvSpPr>
          <p:cNvPr id="434" name="Google Shape;434;p37"/>
          <p:cNvSpPr/>
          <p:nvPr/>
        </p:nvSpPr>
        <p:spPr>
          <a:xfrm>
            <a:off x="3607571" y="4989549"/>
            <a:ext cx="5049887" cy="496923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90.0 a 100.     FORTALEZA </a:t>
            </a:r>
            <a:endParaRPr/>
          </a:p>
        </p:txBody>
      </p:sp>
      <p:sp>
        <p:nvSpPr>
          <p:cNvPr id="435" name="Google Shape;435;p37"/>
          <p:cNvSpPr/>
          <p:nvPr/>
        </p:nvSpPr>
        <p:spPr>
          <a:xfrm>
            <a:off x="3607571" y="4432332"/>
            <a:ext cx="5049886" cy="496923"/>
          </a:xfrm>
          <a:prstGeom prst="rect">
            <a:avLst/>
          </a:prstGeom>
          <a:solidFill>
            <a:srgbClr val="548135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20.0 a 49.9     OPORTUNIDAD DE MEJORA BÁSICA  </a:t>
            </a:r>
            <a:endParaRPr/>
          </a:p>
        </p:txBody>
      </p:sp>
      <p:sp>
        <p:nvSpPr>
          <p:cNvPr id="436" name="Google Shape;436;p37"/>
          <p:cNvSpPr/>
          <p:nvPr/>
        </p:nvSpPr>
        <p:spPr>
          <a:xfrm>
            <a:off x="3607570" y="3877997"/>
            <a:ext cx="5049887" cy="496923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00.0 a 19.9      OPORTUNIDAD DE MEJORA PRIORITARIA</a:t>
            </a:r>
            <a:endParaRPr/>
          </a:p>
        </p:txBody>
      </p:sp>
      <p:pic>
        <p:nvPicPr>
          <p:cNvPr id="437" name="Google Shape;43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1688" y="3682681"/>
            <a:ext cx="1554036" cy="1824303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7"/>
          <p:cNvSpPr txBox="1">
            <a:spLocks noGrp="1"/>
          </p:cNvSpPr>
          <p:nvPr>
            <p:ph type="title"/>
          </p:nvPr>
        </p:nvSpPr>
        <p:spPr>
          <a:xfrm>
            <a:off x="885592" y="0"/>
            <a:ext cx="109696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s-CO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PROCESO DE AUTOEVALUACIÓN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8"/>
          <p:cNvSpPr txBox="1"/>
          <p:nvPr/>
        </p:nvSpPr>
        <p:spPr>
          <a:xfrm>
            <a:off x="2303416" y="402337"/>
            <a:ext cx="7585167" cy="950975"/>
          </a:xfrm>
          <a:prstGeom prst="rect">
            <a:avLst/>
          </a:prstGeom>
          <a:noFill/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s-CO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PLAN DE MEJORA</a:t>
            </a:r>
            <a:r>
              <a:rPr lang="es-CO" sz="2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 </a:t>
            </a:r>
            <a:endParaRPr sz="280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444" name="Google Shape;444;p38"/>
          <p:cNvGraphicFramePr/>
          <p:nvPr/>
        </p:nvGraphicFramePr>
        <p:xfrm>
          <a:off x="1510736" y="2000276"/>
          <a:ext cx="9170525" cy="1721755"/>
        </p:xfrm>
        <a:graphic>
          <a:graphicData uri="http://schemas.openxmlformats.org/drawingml/2006/table">
            <a:tbl>
              <a:tblPr>
                <a:noFill/>
                <a:tableStyleId>{3505BFA0-80D8-4272-80D0-B2370E964C1B}</a:tableStyleId>
              </a:tblPr>
              <a:tblGrid>
                <a:gridCol w="344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s-CO" sz="1900" u="none" strike="noStrike" cap="none"/>
                        <a:t>ASPECTO</a:t>
                      </a:r>
                      <a:endParaRPr sz="19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s-CO" sz="1900" u="none" strike="noStrike" cap="none"/>
                        <a:t>RESPONSABLE</a:t>
                      </a:r>
                      <a:endParaRPr sz="19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s-CO" sz="1900" u="none" strike="noStrike" cap="none"/>
                        <a:t>ACCIÓN </a:t>
                      </a:r>
                      <a:endParaRPr sz="19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s-CO" sz="1900" u="none" strike="noStrike" cap="none"/>
                        <a:t>Ejemplo: Divulgación y socialización del PEP </a:t>
                      </a:r>
                      <a:endParaRPr sz="19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s-CO" sz="1900" u="none" strike="noStrike" cap="none"/>
                        <a:t>Coordinador de programa</a:t>
                      </a:r>
                      <a:endParaRPr sz="19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s-CO" sz="1900" u="none" strike="noStrike" cap="none"/>
                        <a:t>Reuniones, eventos o concursos sobre conocimiento del PEP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9"/>
          <p:cNvSpPr txBox="1"/>
          <p:nvPr/>
        </p:nvSpPr>
        <p:spPr>
          <a:xfrm>
            <a:off x="2303416" y="402337"/>
            <a:ext cx="7585167" cy="950975"/>
          </a:xfrm>
          <a:prstGeom prst="rect">
            <a:avLst/>
          </a:prstGeom>
          <a:noFill/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s-CO" sz="2800" b="1" dirty="0" smtClean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CONTROL DE CAMBIOS</a:t>
            </a:r>
            <a:r>
              <a:rPr lang="es-CO" sz="2800" dirty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 </a:t>
            </a:r>
            <a:endParaRPr sz="2800" dirty="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628103" y="2182761"/>
            <a:ext cx="62604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PLANTILLA GUÍA ISO PARA PROGRAMAS ACADÉMICOS</a:t>
            </a:r>
          </a:p>
          <a:p>
            <a:pPr algn="ctr"/>
            <a:r>
              <a:rPr lang="es-CO" dirty="0" smtClean="0"/>
              <a:t>VERSIÓN </a:t>
            </a:r>
            <a:r>
              <a:rPr lang="es-CO" dirty="0" smtClean="0"/>
              <a:t>1</a:t>
            </a:r>
            <a:endParaRPr lang="es-CO" dirty="0" smtClean="0"/>
          </a:p>
          <a:p>
            <a:pPr algn="ctr"/>
            <a:endParaRPr lang="es-CO" dirty="0" smtClean="0"/>
          </a:p>
          <a:p>
            <a:r>
              <a:rPr lang="es-CO" dirty="0" smtClean="0"/>
              <a:t>REVISADO POR: CLARA INÉS TOBAR TENJO</a:t>
            </a:r>
          </a:p>
          <a:p>
            <a:r>
              <a:rPr lang="es-CO" dirty="0" smtClean="0"/>
              <a:t>PROFESIONAL UNIVERSITARIO</a:t>
            </a:r>
          </a:p>
          <a:p>
            <a:r>
              <a:rPr lang="es-CO" dirty="0" smtClean="0"/>
              <a:t>CENTRO </a:t>
            </a:r>
            <a:r>
              <a:rPr lang="es-CO" dirty="0"/>
              <a:t>DE GESTIÓN DE CALIDAD Y ACREDITACIÓN </a:t>
            </a:r>
            <a:r>
              <a:rPr lang="es-CO" dirty="0" smtClean="0"/>
              <a:t>INSTITUCIONAL</a:t>
            </a:r>
          </a:p>
          <a:p>
            <a:r>
              <a:rPr lang="es-CO" dirty="0" smtClean="0"/>
              <a:t>FECHA: 25/01/2023</a:t>
            </a:r>
            <a:endParaRPr lang="es-CO" dirty="0"/>
          </a:p>
          <a:p>
            <a:endParaRPr lang="es-CO" dirty="0" smtClean="0"/>
          </a:p>
          <a:p>
            <a:r>
              <a:rPr lang="es-CO" dirty="0" smtClean="0"/>
              <a:t>APROBADO POR: MIGUEL HUGO CORCHUELO MORA</a:t>
            </a:r>
          </a:p>
          <a:p>
            <a:r>
              <a:rPr lang="es-CO" dirty="0" smtClean="0"/>
              <a:t>DIRECTOR</a:t>
            </a:r>
          </a:p>
          <a:p>
            <a:r>
              <a:rPr lang="es-CO" dirty="0" smtClean="0"/>
              <a:t>CENTRO </a:t>
            </a:r>
            <a:r>
              <a:rPr lang="es-CO" dirty="0"/>
              <a:t>DE GESTIÓN DE CALIDAD Y ACREDITACIÓN INSTITUCIONAL</a:t>
            </a:r>
          </a:p>
          <a:p>
            <a:r>
              <a:rPr lang="es-CO" dirty="0"/>
              <a:t>FECHA: </a:t>
            </a:r>
            <a:r>
              <a:rPr lang="es-CO" dirty="0" smtClean="0"/>
              <a:t>25/01/2023</a:t>
            </a:r>
          </a:p>
          <a:p>
            <a:endParaRPr lang="es-CO" dirty="0"/>
          </a:p>
          <a:p>
            <a:r>
              <a:rPr lang="es-CO" dirty="0" smtClean="0"/>
              <a:t>CAMBIOS REALIZADOS: USO DE LA PLANTILLA VIGENTE INSTITUCIONAL</a:t>
            </a:r>
            <a:endParaRPr lang="es-CO" dirty="0"/>
          </a:p>
          <a:p>
            <a:endParaRPr lang="es-CO" dirty="0" smtClean="0"/>
          </a:p>
          <a:p>
            <a:r>
              <a:rPr lang="es-CO" dirty="0" smtClean="0"/>
              <a:t>NOTA: </a:t>
            </a:r>
            <a:r>
              <a:rPr lang="es-CO" dirty="0" smtClean="0"/>
              <a:t>SE PREVEE EL USO DE E</a:t>
            </a:r>
            <a:r>
              <a:rPr lang="es-CO" dirty="0" smtClean="0"/>
              <a:t>STE DOCUMENTO 15 DÍAS DESPÚES DE SU APROBACIÓN.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2284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00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5</a:t>
            </a:fld>
            <a:endParaRPr/>
          </a:p>
        </p:txBody>
      </p:sp>
      <p:sp>
        <p:nvSpPr>
          <p:cNvPr id="169" name="Google Shape;169;p4"/>
          <p:cNvSpPr/>
          <p:nvPr/>
        </p:nvSpPr>
        <p:spPr>
          <a:xfrm>
            <a:off x="2567312" y="646839"/>
            <a:ext cx="73152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MISIÓN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6</a:t>
            </a:fld>
            <a:endParaRPr/>
          </a:p>
        </p:txBody>
      </p:sp>
      <p:sp>
        <p:nvSpPr>
          <p:cNvPr id="175" name="Google Shape;175;p5"/>
          <p:cNvSpPr/>
          <p:nvPr/>
        </p:nvSpPr>
        <p:spPr>
          <a:xfrm>
            <a:off x="2598485" y="511757"/>
            <a:ext cx="73152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VISIÓN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7</a:t>
            </a:fld>
            <a:endParaRPr/>
          </a:p>
        </p:txBody>
      </p:sp>
      <p:sp>
        <p:nvSpPr>
          <p:cNvPr id="181" name="Google Shape;181;p6"/>
          <p:cNvSpPr/>
          <p:nvPr/>
        </p:nvSpPr>
        <p:spPr>
          <a:xfrm>
            <a:off x="2598485" y="511757"/>
            <a:ext cx="73152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PERFIL DE FORMACIÓN</a:t>
            </a:r>
            <a:endParaRPr sz="24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8</a:t>
            </a:fld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2598485" y="511757"/>
            <a:ext cx="73152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OBJETIVOS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2569836" y="335503"/>
            <a:ext cx="7309103" cy="996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75" tIns="46775" rIns="93575" bIns="467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es-CO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OPERACIÓN DEL PROGRAMA</a:t>
            </a:r>
            <a:endParaRPr/>
          </a:p>
        </p:txBody>
      </p:sp>
      <p:pic>
        <p:nvPicPr>
          <p:cNvPr id="193" name="Google Shape;193;p8" descr="Muñeco-flujograma-III-copy.png (375×500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0801" y="1809428"/>
            <a:ext cx="3085625" cy="4114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8"/>
          <p:cNvGrpSpPr/>
          <p:nvPr/>
        </p:nvGrpSpPr>
        <p:grpSpPr>
          <a:xfrm>
            <a:off x="844130" y="2056754"/>
            <a:ext cx="8638536" cy="4159956"/>
            <a:chOff x="6458" y="0"/>
            <a:chExt cx="8638536" cy="4159956"/>
          </a:xfrm>
        </p:grpSpPr>
        <p:sp>
          <p:nvSpPr>
            <p:cNvPr id="195" name="Google Shape;195;p8"/>
            <p:cNvSpPr/>
            <p:nvPr/>
          </p:nvSpPr>
          <p:spPr>
            <a:xfrm>
              <a:off x="648374" y="0"/>
              <a:ext cx="7348245" cy="4159956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8DCD4"/>
                </a:gs>
                <a:gs pos="50000">
                  <a:srgbClr val="F9D3C8"/>
                </a:gs>
                <a:gs pos="100000">
                  <a:srgbClr val="DFB8AD"/>
                </a:gs>
              </a:gsLst>
              <a:lin ang="5400000" scaled="0"/>
            </a:gradFill>
            <a:ln>
              <a:noFill/>
            </a:ln>
            <a:effectLst>
              <a:outerShdw blurRad="419100" dist="88900" dir="13500000" algn="b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6458" y="1248003"/>
              <a:ext cx="2166501" cy="166398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3A277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 txBox="1"/>
            <p:nvPr/>
          </p:nvSpPr>
          <p:spPr>
            <a:xfrm>
              <a:off x="87687" y="1329232"/>
              <a:ext cx="2004043" cy="1501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PLANIFICAR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2450292" y="1247986"/>
              <a:ext cx="1663992" cy="166398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0B0B0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 txBox="1"/>
            <p:nvPr/>
          </p:nvSpPr>
          <p:spPr>
            <a:xfrm>
              <a:off x="2531521" y="1329215"/>
              <a:ext cx="1501534" cy="1501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HACER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414477" y="1202260"/>
              <a:ext cx="2180762" cy="166398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D47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 txBox="1"/>
            <p:nvPr/>
          </p:nvSpPr>
          <p:spPr>
            <a:xfrm>
              <a:off x="4495706" y="1283489"/>
              <a:ext cx="2018304" cy="1501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VERIFICAR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856169" y="1247986"/>
              <a:ext cx="1788825" cy="166398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F9AD4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6937398" y="1329215"/>
              <a:ext cx="1626367" cy="1501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AJUSTAR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2022</Words>
  <Application>Microsoft Office PowerPoint</Application>
  <PresentationFormat>Panorámica</PresentationFormat>
  <Paragraphs>351</Paragraphs>
  <Slides>43</Slides>
  <Notes>43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43</vt:i4>
      </vt:variant>
    </vt:vector>
  </HeadingPairs>
  <TitlesOfParts>
    <vt:vector size="52" baseType="lpstr">
      <vt:lpstr>Times New Roman</vt:lpstr>
      <vt:lpstr>Arial Black</vt:lpstr>
      <vt:lpstr>Calibri</vt:lpstr>
      <vt:lpstr>Libre Franklin Medium</vt:lpstr>
      <vt:lpstr>Libre Franklin</vt:lpstr>
      <vt:lpstr>Arial</vt:lpstr>
      <vt:lpstr>Tema de Office</vt:lpstr>
      <vt:lpstr>1_Tema de Office</vt:lpstr>
      <vt:lpstr>2_Tema de Office</vt:lpstr>
      <vt:lpstr>Presentación de PowerPoint</vt:lpstr>
      <vt:lpstr>Presentación de PowerPoint</vt:lpstr>
      <vt:lpstr>PROGRAMA:</vt:lpstr>
      <vt:lpstr>LÍNEA DE TIEMPO DEL PROGRAMA</vt:lpstr>
      <vt:lpstr>Presentación de PowerPoint</vt:lpstr>
      <vt:lpstr>Presentación de PowerPoint</vt:lpstr>
      <vt:lpstr>Presentación de PowerPoint</vt:lpstr>
      <vt:lpstr>Presentación de PowerPoint</vt:lpstr>
      <vt:lpstr>OPERACIÓN DEL PROGRAMA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INFRAESTRUCTURA</vt:lpstr>
      <vt:lpstr>BIOSEGURIDAD</vt:lpstr>
      <vt:lpstr>ORGANIZACIÓN DE LA INFORMACIÓN</vt:lpstr>
      <vt:lpstr>Presentación de PowerPoint</vt:lpstr>
      <vt:lpstr>Presentación de PowerPoint</vt:lpstr>
      <vt:lpstr>ANÁLISIS DE LAS ACTIVIDADES DE CLASE (FORTALEZAS Y OPORTUNIDADES)</vt:lpstr>
      <vt:lpstr>ACTIVIDADES DE INVESTIGACIÓN</vt:lpstr>
      <vt:lpstr>CAPACITACIÓN DOCENTE</vt:lpstr>
      <vt:lpstr>EVENTOS</vt:lpstr>
      <vt:lpstr>Presentación de PowerPoint</vt:lpstr>
      <vt:lpstr>EVALUACIÓN DE ESTUDIANTES (SE PUEDE INCLUIR RESULTADOS SABER PRO)</vt:lpstr>
      <vt:lpstr>ALERTAS TEMPRANAS DESERCIÓN Y PERMANENCIA</vt:lpstr>
      <vt:lpstr>EVALUACIÓN DOCENTE</vt:lpstr>
      <vt:lpstr>APORTES DEL ENCUENTRO DE EGRESADOS</vt:lpstr>
      <vt:lpstr>EVALUACIÓN DE ACTIVIDADES  INDICADORES AVANCE DE LAS ACCIONES EFICACIA DE LAS ACCIONES </vt:lpstr>
      <vt:lpstr>Presentación de PowerPoint</vt:lpstr>
      <vt:lpstr>Presentación de PowerPoint</vt:lpstr>
      <vt:lpstr>PERCEPCIÓN DE ESTUDIANTES</vt:lpstr>
      <vt:lpstr>Presentación de PowerPoint</vt:lpstr>
      <vt:lpstr>Presentación de PowerPoint</vt:lpstr>
      <vt:lpstr>PROCESO DE AUTOEVALUACIÓN</vt:lpstr>
      <vt:lpstr>PROCESO DE AUTOEVALUACIÓN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573155799342</dc:creator>
  <cp:lastModifiedBy>PAOLA</cp:lastModifiedBy>
  <cp:revision>6</cp:revision>
  <dcterms:created xsi:type="dcterms:W3CDTF">2021-03-27T16:42:20Z</dcterms:created>
  <dcterms:modified xsi:type="dcterms:W3CDTF">2023-01-25T17:29:41Z</dcterms:modified>
</cp:coreProperties>
</file>