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omments/comment1.xml" ContentType="application/vnd.openxmlformats-officedocument.presentationml.comments+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chart1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hartEx1.xml" ContentType="application/vnd.ms-office.chartex+xml"/>
  <Override PartName="/ppt/charts/colors100.xml" ContentType="application/vnd.ms-office.chartcolorstyle+xml"/>
  <Override PartName="/ppt/charts/style100.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sldIdLst>
    <p:sldId id="256" r:id="rId3"/>
    <p:sldId id="329" r:id="rId4"/>
    <p:sldId id="328" r:id="rId5"/>
    <p:sldId id="341" r:id="rId6"/>
    <p:sldId id="352" r:id="rId7"/>
    <p:sldId id="353" r:id="rId8"/>
    <p:sldId id="354" r:id="rId9"/>
    <p:sldId id="355" r:id="rId10"/>
    <p:sldId id="356" r:id="rId11"/>
    <p:sldId id="357" r:id="rId12"/>
    <p:sldId id="358" r:id="rId13"/>
    <p:sldId id="359" r:id="rId14"/>
    <p:sldId id="360" r:id="rId15"/>
    <p:sldId id="361" r:id="rId16"/>
    <p:sldId id="362" r:id="rId17"/>
    <p:sldId id="363" r:id="rId18"/>
    <p:sldId id="364" r:id="rId19"/>
    <p:sldId id="365" r:id="rId20"/>
    <p:sldId id="366" r:id="rId21"/>
    <p:sldId id="367" r:id="rId22"/>
    <p:sldId id="368" r:id="rId23"/>
    <p:sldId id="369" r:id="rId24"/>
    <p:sldId id="334" r:id="rId25"/>
    <p:sldId id="265" r:id="rId26"/>
    <p:sldId id="266" r:id="rId27"/>
    <p:sldId id="344" r:id="rId28"/>
    <p:sldId id="267" r:id="rId29"/>
    <p:sldId id="342" r:id="rId30"/>
    <p:sldId id="336" r:id="rId31"/>
    <p:sldId id="349" r:id="rId32"/>
    <p:sldId id="346" r:id="rId33"/>
    <p:sldId id="270" r:id="rId34"/>
    <p:sldId id="281" r:id="rId35"/>
    <p:sldId id="274" r:id="rId36"/>
    <p:sldId id="343" r:id="rId37"/>
    <p:sldId id="283" r:id="rId38"/>
    <p:sldId id="345" r:id="rId39"/>
    <p:sldId id="351" r:id="rId40"/>
    <p:sldId id="339" r:id="rId41"/>
    <p:sldId id="340" r:id="rId42"/>
    <p:sldId id="298" r:id="rId43"/>
    <p:sldId id="300" r:id="rId44"/>
    <p:sldId id="305" r:id="rId45"/>
    <p:sldId id="347" r:id="rId46"/>
    <p:sldId id="348" r:id="rId47"/>
    <p:sldId id="317" r:id="rId48"/>
    <p:sldId id="261" r:id="rId49"/>
  </p:sldIdLst>
  <p:sldSz cx="12188825" cy="6858000"/>
  <p:notesSz cx="6858000" cy="9144000"/>
  <p:defaultTextStyle>
    <a:defPPr>
      <a:defRPr lang="es-E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DVER B. HERMOSA CAMACHO" initials="RBHC" lastIdx="1" clrIdx="0">
    <p:extLst>
      <p:ext uri="{19B8F6BF-5375-455C-9EA6-DF929625EA0E}">
        <p15:presenceInfo xmlns:p15="http://schemas.microsoft.com/office/powerpoint/2012/main" userId="RUDVER B. HERMOSA CAMACH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napToObjects="1" showGuides="1">
      <p:cViewPr varScale="1">
        <p:scale>
          <a:sx n="109" d="100"/>
          <a:sy n="109" d="100"/>
        </p:scale>
        <p:origin x="618" y="102"/>
      </p:cViewPr>
      <p:guideLst>
        <p:guide orient="horz" pos="2160"/>
        <p:guide pos="3839"/>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charts/_rels/chart1.xml.rels><?xml version="1.0" encoding="UTF-8" standalone="yes"?>
<Relationships xmlns="http://schemas.openxmlformats.org/package/2006/relationships"><Relationship Id="rId3" Type="http://schemas.openxmlformats.org/officeDocument/2006/relationships/oleObject" Target="file:///D:\SUBDIRECCION\RENDICION%202018\IPS%20POR%20COMPLEJIDAD%20UNISALUD%202019.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D:\SUBDIRECCION\1.%20INFORMES%20DIRECTIVOS\CANCER\BASE%20CANCER%20ACTUALIZADA.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D:\SUBDIRECCION\1.%20INFORMES%20DIRECTIVOS\CANCER\BASE%20CANCER%20ACTUALIZADA.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D:\SUBDIRECCION\1.%20INFORMES%20DIRECTIVOS\CANCER\BASE%20CANCER%20ACTUALIZADA.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D:\SUBDIRECCION\1.%20INFORMES%20DIRECTIVOS\CONSULTAS\DX%20X%20POR%20ATENCIONES.xls"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file:///D:\SUBDIRECCION\1.%20INFORMES%20DIRECTIVOS\CONSULTAS\DX%20X%20POR%20ATENCIONES.xls"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MJ03K310\Desktop\RENDICION%20DE%20CUENTAS%20VIGENCIA%202020\TUTELAS%202018%20Y%202019%20Comparativo.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_rels/chart18.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SUBDIRECCION\1.%20INFORMES%20DIRECTIVOS\CARACTERIZACION\BD%20AFIL-DIC2019_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SUBDIRECCION\1.%20INFORMES%20DIRECTIVOS\CARACTERIZACION\Poblacion%20otras%20ciudad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SUBDIRECCION\1.%20INFORMES%20DIRECTIVOS\CARACTERIZACION\Poblacion%20otras%20ciudade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oleObject" Target="file:///D:\SUBDIRECCION\1.%20INFORMES%20DIRECTIVOS\CARACTERIZACION\15.Plantillas%20para%20caracterizaci&#243;n%20corte%20Septiembre%202019.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Ex1.xml.rels><?xml version="1.0" encoding="UTF-8" standalone="yes"?>
<Relationships xmlns="http://schemas.openxmlformats.org/package/2006/relationships"><Relationship Id="rId3" Type="http://schemas.microsoft.com/office/2011/relationships/chartColorStyle" Target="colors100.xml"/><Relationship Id="rId2" Type="http://schemas.microsoft.com/office/2011/relationships/chartStyle" Target="style100.xml"/><Relationship Id="rId1" Type="http://schemas.openxmlformats.org/officeDocument/2006/relationships/oleObject" Target="file:///D:\SUBDIRECCION\1.%20INFORMES%20DIRECTIVOS\CANCER\BASE%20CANCER%20ACTUALIZAD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Hoja1!$A$16:$A$23</c:f>
              <c:strCache>
                <c:ptCount val="8"/>
                <c:pt idx="0">
                  <c:v>ALTA</c:v>
                </c:pt>
                <c:pt idx="1">
                  <c:v>BAJA </c:v>
                </c:pt>
                <c:pt idx="2">
                  <c:v>BAJA, MEDIANA</c:v>
                </c:pt>
                <c:pt idx="3">
                  <c:v>BAJA, MEDIANA, ALTA</c:v>
                </c:pt>
                <c:pt idx="4">
                  <c:v>BASICA Y MEDICALIZADA</c:v>
                </c:pt>
                <c:pt idx="5">
                  <c:v>MEDIANA</c:v>
                </c:pt>
                <c:pt idx="6">
                  <c:v>MEDIANA, ALTA</c:v>
                </c:pt>
                <c:pt idx="7">
                  <c:v>NO APLICA</c:v>
                </c:pt>
              </c:strCache>
            </c:strRef>
          </c:cat>
          <c:val>
            <c:numRef>
              <c:f>Hoja1!$B$16:$B$23</c:f>
              <c:numCache>
                <c:formatCode>General</c:formatCode>
                <c:ptCount val="8"/>
                <c:pt idx="0">
                  <c:v>10</c:v>
                </c:pt>
                <c:pt idx="1">
                  <c:v>8</c:v>
                </c:pt>
                <c:pt idx="2">
                  <c:v>3</c:v>
                </c:pt>
                <c:pt idx="3">
                  <c:v>5</c:v>
                </c:pt>
                <c:pt idx="4">
                  <c:v>1</c:v>
                </c:pt>
                <c:pt idx="5">
                  <c:v>31</c:v>
                </c:pt>
                <c:pt idx="6">
                  <c:v>4</c:v>
                </c:pt>
                <c:pt idx="7">
                  <c:v>24</c:v>
                </c:pt>
              </c:numCache>
            </c:numRef>
          </c:val>
          <c:extLst>
            <c:ext xmlns:c16="http://schemas.microsoft.com/office/drawing/2014/chart" uri="{C3380CC4-5D6E-409C-BE32-E72D297353CC}">
              <c16:uniqueId val="{00000000-1B19-44E9-AA91-3E60D314CC61}"/>
            </c:ext>
          </c:extLst>
        </c:ser>
        <c:dLbls>
          <c:showLegendKey val="0"/>
          <c:showVal val="0"/>
          <c:showCatName val="0"/>
          <c:showSerName val="0"/>
          <c:showPercent val="0"/>
          <c:showBubbleSize val="0"/>
        </c:dLbls>
        <c:gapWidth val="182"/>
        <c:axId val="457997000"/>
        <c:axId val="457996608"/>
      </c:barChart>
      <c:catAx>
        <c:axId val="457997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7996608"/>
        <c:crosses val="autoZero"/>
        <c:auto val="1"/>
        <c:lblAlgn val="ctr"/>
        <c:lblOffset val="100"/>
        <c:noMultiLvlLbl val="0"/>
      </c:catAx>
      <c:valAx>
        <c:axId val="4579966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799700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Hoja1!$A$3</c:f>
              <c:strCache>
                <c:ptCount val="1"/>
                <c:pt idx="0">
                  <c:v> VALOR </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ln>
              <a:effectLst/>
            </c:spPr>
            <c:trendlineType val="linear"/>
            <c:dispRSqr val="0"/>
            <c:dispEq val="0"/>
          </c:trendline>
          <c:cat>
            <c:numRef>
              <c:f>Hoja1!$B$2:$K$2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Hoja1!$B$3:$K$3</c:f>
              <c:numCache>
                <c:formatCode>_(* #,##0_);_(* \(#,##0\);_(* "-"_);_(@_)</c:formatCode>
                <c:ptCount val="10"/>
                <c:pt idx="0">
                  <c:v>1431100000</c:v>
                </c:pt>
                <c:pt idx="1">
                  <c:v>649496000</c:v>
                </c:pt>
                <c:pt idx="2">
                  <c:v>812443000</c:v>
                </c:pt>
                <c:pt idx="3">
                  <c:v>1219200000</c:v>
                </c:pt>
                <c:pt idx="4">
                  <c:v>2045000000</c:v>
                </c:pt>
                <c:pt idx="5">
                  <c:v>1769800000</c:v>
                </c:pt>
                <c:pt idx="6">
                  <c:v>1742100000</c:v>
                </c:pt>
                <c:pt idx="7">
                  <c:v>2122540000</c:v>
                </c:pt>
                <c:pt idx="8">
                  <c:v>2140010000</c:v>
                </c:pt>
                <c:pt idx="9">
                  <c:v>2645495898</c:v>
                </c:pt>
              </c:numCache>
            </c:numRef>
          </c:val>
          <c:smooth val="0"/>
          <c:extLst>
            <c:ext xmlns:c16="http://schemas.microsoft.com/office/drawing/2014/chart" uri="{C3380CC4-5D6E-409C-BE32-E72D297353CC}">
              <c16:uniqueId val="{00000001-3D97-494A-B9E8-5E6F7F355AD2}"/>
            </c:ext>
          </c:extLst>
        </c:ser>
        <c:dLbls>
          <c:showLegendKey val="0"/>
          <c:showVal val="0"/>
          <c:showCatName val="0"/>
          <c:showSerName val="0"/>
          <c:showPercent val="0"/>
          <c:showBubbleSize val="0"/>
        </c:dLbls>
        <c:smooth val="0"/>
        <c:axId val="457938200"/>
        <c:axId val="457938984"/>
      </c:lineChart>
      <c:catAx>
        <c:axId val="457938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57938984"/>
        <c:crosses val="autoZero"/>
        <c:auto val="1"/>
        <c:lblAlgn val="ctr"/>
        <c:lblOffset val="100"/>
        <c:noMultiLvlLbl val="0"/>
      </c:catAx>
      <c:valAx>
        <c:axId val="45793898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5793820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5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sz="105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43150568684992"/>
          <c:y val="9.1485868150715743E-2"/>
          <c:w val="0.49169132673713262"/>
          <c:h val="0.5740257029942849"/>
        </c:manualLayout>
      </c:layout>
      <c:pieChart>
        <c:varyColors val="1"/>
        <c:ser>
          <c:idx val="0"/>
          <c:order val="0"/>
          <c:tx>
            <c:strRef>
              <c:f>TDBS2!$B$14</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716-4F2B-994B-8E2B64269B6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716-4F2B-994B-8E2B64269B6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16-4F2B-994B-8E2B64269B6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16-4F2B-994B-8E2B64269B6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716-4F2B-994B-8E2B64269B6B}"/>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TDBS2!$A$15:$A$19</c:f>
              <c:strCache>
                <c:ptCount val="5"/>
                <c:pt idx="0">
                  <c:v>5-14 AÑOS</c:v>
                </c:pt>
                <c:pt idx="1">
                  <c:v>15-44 AÑOS</c:v>
                </c:pt>
                <c:pt idx="2">
                  <c:v>45-59 AÑOS</c:v>
                </c:pt>
                <c:pt idx="3">
                  <c:v>&gt; 60 AÑOS</c:v>
                </c:pt>
                <c:pt idx="4">
                  <c:v>Total general</c:v>
                </c:pt>
              </c:strCache>
            </c:strRef>
          </c:cat>
          <c:val>
            <c:numRef>
              <c:f>TDBS2!$B$15:$B$19</c:f>
              <c:numCache>
                <c:formatCode>General</c:formatCode>
                <c:ptCount val="5"/>
                <c:pt idx="0">
                  <c:v>1</c:v>
                </c:pt>
                <c:pt idx="1">
                  <c:v>3</c:v>
                </c:pt>
                <c:pt idx="2">
                  <c:v>16</c:v>
                </c:pt>
                <c:pt idx="3">
                  <c:v>107</c:v>
                </c:pt>
                <c:pt idx="4">
                  <c:v>127</c:v>
                </c:pt>
              </c:numCache>
            </c:numRef>
          </c:val>
          <c:extLst>
            <c:ext xmlns:c16="http://schemas.microsoft.com/office/drawing/2014/chart" uri="{C3380CC4-5D6E-409C-BE32-E72D297353CC}">
              <c16:uniqueId val="{0000000A-A716-4F2B-994B-8E2B64269B6B}"/>
            </c:ext>
          </c:extLst>
        </c:ser>
        <c:ser>
          <c:idx val="1"/>
          <c:order val="1"/>
          <c:tx>
            <c:strRef>
              <c:f>TDBS2!$C$14</c:f>
              <c:strCache>
                <c:ptCount val="1"/>
                <c:pt idx="0">
                  <c: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C-A716-4F2B-994B-8E2B64269B6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A716-4F2B-994B-8E2B64269B6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A716-4F2B-994B-8E2B64269B6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A716-4F2B-994B-8E2B64269B6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A716-4F2B-994B-8E2B64269B6B}"/>
              </c:ext>
            </c:extLst>
          </c:dPt>
          <c:cat>
            <c:strRef>
              <c:f>TDBS2!$A$15:$A$19</c:f>
              <c:strCache>
                <c:ptCount val="5"/>
                <c:pt idx="0">
                  <c:v>5-14 AÑOS</c:v>
                </c:pt>
                <c:pt idx="1">
                  <c:v>15-44 AÑOS</c:v>
                </c:pt>
                <c:pt idx="2">
                  <c:v>45-59 AÑOS</c:v>
                </c:pt>
                <c:pt idx="3">
                  <c:v>&gt; 60 AÑOS</c:v>
                </c:pt>
                <c:pt idx="4">
                  <c:v>Total general</c:v>
                </c:pt>
              </c:strCache>
            </c:strRef>
          </c:cat>
          <c:val>
            <c:numRef>
              <c:f>TDBS2!$C$15:$C$19</c:f>
              <c:numCache>
                <c:formatCode>0%</c:formatCode>
                <c:ptCount val="5"/>
                <c:pt idx="0">
                  <c:v>7.874015748031496E-3</c:v>
                </c:pt>
                <c:pt idx="1">
                  <c:v>2.3622047244094488E-2</c:v>
                </c:pt>
                <c:pt idx="2">
                  <c:v>0.12598425196850394</c:v>
                </c:pt>
                <c:pt idx="3">
                  <c:v>0.84251968503937003</c:v>
                </c:pt>
                <c:pt idx="4" formatCode="General">
                  <c:v>100</c:v>
                </c:pt>
              </c:numCache>
            </c:numRef>
          </c:val>
          <c:extLst>
            <c:ext xmlns:c16="http://schemas.microsoft.com/office/drawing/2014/chart" uri="{C3380CC4-5D6E-409C-BE32-E72D297353CC}">
              <c16:uniqueId val="{00000015-A716-4F2B-994B-8E2B64269B6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FFC000"/>
              </a:solidFill>
              <a:ln>
                <a:noFill/>
              </a:ln>
              <a:effectLst/>
            </c:spPr>
            <c:extLst>
              <c:ext xmlns:c16="http://schemas.microsoft.com/office/drawing/2014/chart" uri="{C3380CC4-5D6E-409C-BE32-E72D297353CC}">
                <c16:uniqueId val="{00000001-A02E-4D8D-B38A-6FC1DAC07EDC}"/>
              </c:ext>
            </c:extLst>
          </c:dPt>
          <c:dLbls>
            <c:dLbl>
              <c:idx val="0"/>
              <c:tx>
                <c:rich>
                  <a:bodyPr/>
                  <a:lstStyle/>
                  <a:p>
                    <a:fld id="{27AEE889-56A2-4127-B472-82145FCB5475}"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EE9-4E1F-A705-AD39E03CC2F0}"/>
                </c:ext>
              </c:extLst>
            </c:dLbl>
            <c:dLbl>
              <c:idx val="1"/>
              <c:tx>
                <c:rich>
                  <a:bodyPr/>
                  <a:lstStyle/>
                  <a:p>
                    <a:r>
                      <a:rPr lang="en-US"/>
                      <a:t>68%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02E-4D8D-B38A-6FC1DAC07ED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TDBS2!$A$22:$A$23</c:f>
              <c:strCache>
                <c:ptCount val="2"/>
                <c:pt idx="0">
                  <c:v>F</c:v>
                </c:pt>
                <c:pt idx="1">
                  <c:v>M</c:v>
                </c:pt>
              </c:strCache>
            </c:strRef>
          </c:cat>
          <c:val>
            <c:numRef>
              <c:f>TDBS2!$B$22:$B$23</c:f>
              <c:numCache>
                <c:formatCode>General</c:formatCode>
                <c:ptCount val="2"/>
                <c:pt idx="0">
                  <c:v>59</c:v>
                </c:pt>
                <c:pt idx="1">
                  <c:v>68</c:v>
                </c:pt>
              </c:numCache>
            </c:numRef>
          </c:val>
          <c:extLst>
            <c:ext xmlns:c16="http://schemas.microsoft.com/office/drawing/2014/chart" uri="{C3380CC4-5D6E-409C-BE32-E72D297353CC}">
              <c16:uniqueId val="{00000000-A02E-4D8D-B38A-6FC1DAC07EDC}"/>
            </c:ext>
          </c:extLst>
        </c:ser>
        <c:dLbls>
          <c:showLegendKey val="0"/>
          <c:showVal val="0"/>
          <c:showCatName val="0"/>
          <c:showSerName val="0"/>
          <c:showPercent val="0"/>
          <c:showBubbleSize val="0"/>
        </c:dLbls>
        <c:gapWidth val="219"/>
        <c:overlap val="-27"/>
        <c:axId val="457939376"/>
        <c:axId val="457939768"/>
      </c:barChart>
      <c:catAx>
        <c:axId val="45793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57939768"/>
        <c:crosses val="autoZero"/>
        <c:auto val="1"/>
        <c:lblAlgn val="ctr"/>
        <c:lblOffset val="100"/>
        <c:noMultiLvlLbl val="0"/>
      </c:catAx>
      <c:valAx>
        <c:axId val="457939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7939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numRef>
              <c:f>TDBS2!$A$53:$A$73</c:f>
              <c:numCache>
                <c:formatCode>General</c:formatCode>
                <c:ptCount val="21"/>
                <c:pt idx="0">
                  <c:v>1987</c:v>
                </c:pt>
                <c:pt idx="1">
                  <c:v>1992</c:v>
                </c:pt>
                <c:pt idx="2">
                  <c:v>1995</c:v>
                </c:pt>
                <c:pt idx="3">
                  <c:v>2001</c:v>
                </c:pt>
                <c:pt idx="4">
                  <c:v>2002</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TDBS2!$B$53:$B$73</c:f>
              <c:numCache>
                <c:formatCode>General</c:formatCode>
                <c:ptCount val="21"/>
                <c:pt idx="0">
                  <c:v>1</c:v>
                </c:pt>
                <c:pt idx="1">
                  <c:v>1</c:v>
                </c:pt>
                <c:pt idx="2">
                  <c:v>1</c:v>
                </c:pt>
                <c:pt idx="3">
                  <c:v>1</c:v>
                </c:pt>
                <c:pt idx="4">
                  <c:v>2</c:v>
                </c:pt>
                <c:pt idx="5">
                  <c:v>1</c:v>
                </c:pt>
                <c:pt idx="6">
                  <c:v>1</c:v>
                </c:pt>
                <c:pt idx="7">
                  <c:v>1</c:v>
                </c:pt>
                <c:pt idx="8">
                  <c:v>3</c:v>
                </c:pt>
                <c:pt idx="9">
                  <c:v>3</c:v>
                </c:pt>
                <c:pt idx="10">
                  <c:v>6</c:v>
                </c:pt>
                <c:pt idx="11">
                  <c:v>2</c:v>
                </c:pt>
                <c:pt idx="12">
                  <c:v>9</c:v>
                </c:pt>
                <c:pt idx="13">
                  <c:v>9</c:v>
                </c:pt>
                <c:pt idx="14">
                  <c:v>8</c:v>
                </c:pt>
                <c:pt idx="15">
                  <c:v>12</c:v>
                </c:pt>
                <c:pt idx="16">
                  <c:v>7</c:v>
                </c:pt>
                <c:pt idx="17">
                  <c:v>12</c:v>
                </c:pt>
                <c:pt idx="18">
                  <c:v>12</c:v>
                </c:pt>
                <c:pt idx="19">
                  <c:v>18</c:v>
                </c:pt>
                <c:pt idx="20">
                  <c:v>17</c:v>
                </c:pt>
              </c:numCache>
            </c:numRef>
          </c:val>
          <c:extLst>
            <c:ext xmlns:c16="http://schemas.microsoft.com/office/drawing/2014/chart" uri="{C3380CC4-5D6E-409C-BE32-E72D297353CC}">
              <c16:uniqueId val="{00000000-2B7A-4ECA-99F0-865273432877}"/>
            </c:ext>
          </c:extLst>
        </c:ser>
        <c:dLbls>
          <c:showLegendKey val="0"/>
          <c:showVal val="0"/>
          <c:showCatName val="0"/>
          <c:showSerName val="0"/>
          <c:showPercent val="0"/>
          <c:showBubbleSize val="0"/>
        </c:dLbls>
        <c:gapWidth val="219"/>
        <c:overlap val="-27"/>
        <c:axId val="457940160"/>
        <c:axId val="457933496"/>
      </c:barChart>
      <c:catAx>
        <c:axId val="457940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7933496"/>
        <c:crosses val="autoZero"/>
        <c:auto val="1"/>
        <c:lblAlgn val="ctr"/>
        <c:lblOffset val="100"/>
        <c:noMultiLvlLbl val="0"/>
      </c:catAx>
      <c:valAx>
        <c:axId val="457933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7940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DIEZ PRIMERAS CAUSAS</a:t>
            </a:r>
            <a:r>
              <a:rPr lang="en-US" baseline="0"/>
              <a:t> DE ATENCION UNISALUD 2019</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993280991829711"/>
          <c:y val="9.5657653409893115E-2"/>
          <c:w val="0.68580648837129798"/>
          <c:h val="0.83082915171865079"/>
        </c:manualLayout>
      </c:layout>
      <c:barChart>
        <c:barDir val="bar"/>
        <c:grouping val="clustered"/>
        <c:varyColors val="0"/>
        <c:ser>
          <c:idx val="0"/>
          <c:order val="0"/>
          <c:tx>
            <c:strRef>
              <c:f>fig!$C$3</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fig!$B$4:$B$13</c:f>
              <c:strCache>
                <c:ptCount val="10"/>
                <c:pt idx="0">
                  <c:v>HIPERTENSION ESENCIAL (PRIMARIA)</c:v>
                </c:pt>
                <c:pt idx="1">
                  <c:v>INFECCION AGUDA DE LAS VIAS RESPIRATORIAS </c:v>
                </c:pt>
                <c:pt idx="2">
                  <c:v>DIARREA Y GASTROENTERITIS </c:v>
                </c:pt>
                <c:pt idx="3">
                  <c:v>TRASTORNO DE LA REFRACCION </c:v>
                </c:pt>
                <c:pt idx="4">
                  <c:v>HIPOTIROIDISMO</c:v>
                </c:pt>
                <c:pt idx="5">
                  <c:v>LUMBAGO</c:v>
                </c:pt>
                <c:pt idx="6">
                  <c:v>DOLOR EN ARTICULACION</c:v>
                </c:pt>
                <c:pt idx="7">
                  <c:v>INFECCION DE VIAS URINARIAS</c:v>
                </c:pt>
                <c:pt idx="8">
                  <c:v>HIPERPLASIA DE LA PROSTATA</c:v>
                </c:pt>
                <c:pt idx="9">
                  <c:v>ENTESOPATIA NO ESPECIFICADA</c:v>
                </c:pt>
              </c:strCache>
            </c:strRef>
          </c:cat>
          <c:val>
            <c:numRef>
              <c:f>fig!$C$4:$C$13</c:f>
              <c:numCache>
                <c:formatCode>General</c:formatCode>
                <c:ptCount val="10"/>
                <c:pt idx="0">
                  <c:v>263</c:v>
                </c:pt>
                <c:pt idx="1">
                  <c:v>238</c:v>
                </c:pt>
                <c:pt idx="2">
                  <c:v>126</c:v>
                </c:pt>
                <c:pt idx="3">
                  <c:v>124</c:v>
                </c:pt>
                <c:pt idx="4">
                  <c:v>107</c:v>
                </c:pt>
                <c:pt idx="5">
                  <c:v>94</c:v>
                </c:pt>
                <c:pt idx="6">
                  <c:v>92</c:v>
                </c:pt>
                <c:pt idx="7">
                  <c:v>92</c:v>
                </c:pt>
                <c:pt idx="8">
                  <c:v>75</c:v>
                </c:pt>
                <c:pt idx="9">
                  <c:v>74</c:v>
                </c:pt>
              </c:numCache>
            </c:numRef>
          </c:val>
          <c:extLst>
            <c:ext xmlns:c16="http://schemas.microsoft.com/office/drawing/2014/chart" uri="{C3380CC4-5D6E-409C-BE32-E72D297353CC}">
              <c16:uniqueId val="{00000000-6522-4E97-B1EE-21EF36E47C5E}"/>
            </c:ext>
          </c:extLst>
        </c:ser>
        <c:dLbls>
          <c:showLegendKey val="0"/>
          <c:showVal val="0"/>
          <c:showCatName val="0"/>
          <c:showSerName val="0"/>
          <c:showPercent val="0"/>
          <c:showBubbleSize val="0"/>
        </c:dLbls>
        <c:gapWidth val="182"/>
        <c:axId val="457940552"/>
        <c:axId val="457935848"/>
      </c:barChart>
      <c:catAx>
        <c:axId val="457940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57935848"/>
        <c:crosses val="autoZero"/>
        <c:auto val="1"/>
        <c:lblAlgn val="ctr"/>
        <c:lblOffset val="100"/>
        <c:noMultiLvlLbl val="0"/>
      </c:catAx>
      <c:valAx>
        <c:axId val="457935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7940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fig!$B$28</c:f>
              <c:strCache>
                <c:ptCount val="1"/>
                <c:pt idx="0">
                  <c:v>&lt; 1 AÑO</c:v>
                </c:pt>
              </c:strCache>
            </c:strRef>
          </c:tx>
          <c:spPr>
            <a:solidFill>
              <a:schemeClr val="accent1"/>
            </a:solidFill>
            <a:ln>
              <a:noFill/>
            </a:ln>
            <a:effectLst/>
          </c:spPr>
          <c:invertIfNegative val="0"/>
          <c:cat>
            <c:strRef>
              <c:f>fig!$C$27:$H$27</c:f>
              <c:strCache>
                <c:ptCount val="6"/>
                <c:pt idx="0">
                  <c:v>FEM</c:v>
                </c:pt>
                <c:pt idx="1">
                  <c:v>%</c:v>
                </c:pt>
                <c:pt idx="2">
                  <c:v>MAS</c:v>
                </c:pt>
                <c:pt idx="3">
                  <c:v>%</c:v>
                </c:pt>
                <c:pt idx="4">
                  <c:v>TOTAL   </c:v>
                </c:pt>
                <c:pt idx="5">
                  <c:v>%</c:v>
                </c:pt>
              </c:strCache>
            </c:strRef>
          </c:cat>
          <c:val>
            <c:numRef>
              <c:f>fig!$C$28:$H$28</c:f>
              <c:numCache>
                <c:formatCode>0%</c:formatCode>
                <c:ptCount val="6"/>
                <c:pt idx="0" formatCode="General">
                  <c:v>2</c:v>
                </c:pt>
                <c:pt idx="1">
                  <c:v>3.7327360955580441E-4</c:v>
                </c:pt>
                <c:pt idx="2" formatCode="General">
                  <c:v>3</c:v>
                </c:pt>
                <c:pt idx="3">
                  <c:v>5.5991041433370661E-4</c:v>
                </c:pt>
                <c:pt idx="4" formatCode="General">
                  <c:v>5</c:v>
                </c:pt>
                <c:pt idx="5">
                  <c:v>9.3318402388951102E-4</c:v>
                </c:pt>
              </c:numCache>
            </c:numRef>
          </c:val>
          <c:extLst>
            <c:ext xmlns:c16="http://schemas.microsoft.com/office/drawing/2014/chart" uri="{C3380CC4-5D6E-409C-BE32-E72D297353CC}">
              <c16:uniqueId val="{00000000-4BF3-4AB8-811B-2B84A4E7B51D}"/>
            </c:ext>
          </c:extLst>
        </c:ser>
        <c:ser>
          <c:idx val="1"/>
          <c:order val="1"/>
          <c:tx>
            <c:strRef>
              <c:f>fig!$B$29</c:f>
              <c:strCache>
                <c:ptCount val="1"/>
                <c:pt idx="0">
                  <c:v>1-4 AÑOS</c:v>
                </c:pt>
              </c:strCache>
            </c:strRef>
          </c:tx>
          <c:spPr>
            <a:solidFill>
              <a:schemeClr val="accent2"/>
            </a:solidFill>
            <a:ln>
              <a:noFill/>
            </a:ln>
            <a:effectLst/>
          </c:spPr>
          <c:invertIfNegative val="0"/>
          <c:cat>
            <c:strRef>
              <c:f>fig!$C$27:$H$27</c:f>
              <c:strCache>
                <c:ptCount val="6"/>
                <c:pt idx="0">
                  <c:v>FEM</c:v>
                </c:pt>
                <c:pt idx="1">
                  <c:v>%</c:v>
                </c:pt>
                <c:pt idx="2">
                  <c:v>MAS</c:v>
                </c:pt>
                <c:pt idx="3">
                  <c:v>%</c:v>
                </c:pt>
                <c:pt idx="4">
                  <c:v>TOTAL   </c:v>
                </c:pt>
                <c:pt idx="5">
                  <c:v>%</c:v>
                </c:pt>
              </c:strCache>
            </c:strRef>
          </c:cat>
          <c:val>
            <c:numRef>
              <c:f>fig!$C$29:$H$29</c:f>
              <c:numCache>
                <c:formatCode>0%</c:formatCode>
                <c:ptCount val="6"/>
                <c:pt idx="0" formatCode="General">
                  <c:v>8</c:v>
                </c:pt>
                <c:pt idx="1">
                  <c:v>1.4930944382232176E-3</c:v>
                </c:pt>
                <c:pt idx="2" formatCode="General">
                  <c:v>22</c:v>
                </c:pt>
                <c:pt idx="3">
                  <c:v>4.1060097051138483E-3</c:v>
                </c:pt>
                <c:pt idx="4" formatCode="General">
                  <c:v>30</c:v>
                </c:pt>
                <c:pt idx="5">
                  <c:v>5.5991041433370659E-3</c:v>
                </c:pt>
              </c:numCache>
            </c:numRef>
          </c:val>
          <c:extLst>
            <c:ext xmlns:c16="http://schemas.microsoft.com/office/drawing/2014/chart" uri="{C3380CC4-5D6E-409C-BE32-E72D297353CC}">
              <c16:uniqueId val="{00000001-4BF3-4AB8-811B-2B84A4E7B51D}"/>
            </c:ext>
          </c:extLst>
        </c:ser>
        <c:ser>
          <c:idx val="2"/>
          <c:order val="2"/>
          <c:tx>
            <c:strRef>
              <c:f>fig!$B$30</c:f>
              <c:strCache>
                <c:ptCount val="1"/>
                <c:pt idx="0">
                  <c:v>5-14 AÑOS</c:v>
                </c:pt>
              </c:strCache>
            </c:strRef>
          </c:tx>
          <c:spPr>
            <a:solidFill>
              <a:schemeClr val="accent3"/>
            </a:solidFill>
            <a:ln>
              <a:noFill/>
            </a:ln>
            <a:effectLst/>
          </c:spPr>
          <c:invertIfNegative val="0"/>
          <c:cat>
            <c:strRef>
              <c:f>fig!$C$27:$H$27</c:f>
              <c:strCache>
                <c:ptCount val="6"/>
                <c:pt idx="0">
                  <c:v>FEM</c:v>
                </c:pt>
                <c:pt idx="1">
                  <c:v>%</c:v>
                </c:pt>
                <c:pt idx="2">
                  <c:v>MAS</c:v>
                </c:pt>
                <c:pt idx="3">
                  <c:v>%</c:v>
                </c:pt>
                <c:pt idx="4">
                  <c:v>TOTAL   </c:v>
                </c:pt>
                <c:pt idx="5">
                  <c:v>%</c:v>
                </c:pt>
              </c:strCache>
            </c:strRef>
          </c:cat>
          <c:val>
            <c:numRef>
              <c:f>fig!$C$30:$H$30</c:f>
              <c:numCache>
                <c:formatCode>0%</c:formatCode>
                <c:ptCount val="6"/>
                <c:pt idx="0" formatCode="General">
                  <c:v>77</c:v>
                </c:pt>
                <c:pt idx="1">
                  <c:v>1.437103396789847E-2</c:v>
                </c:pt>
                <c:pt idx="2" formatCode="General">
                  <c:v>88</c:v>
                </c:pt>
                <c:pt idx="3">
                  <c:v>1.6424038820455393E-2</c:v>
                </c:pt>
                <c:pt idx="4" formatCode="General">
                  <c:v>165</c:v>
                </c:pt>
                <c:pt idx="5">
                  <c:v>3.0795072788353865E-2</c:v>
                </c:pt>
              </c:numCache>
            </c:numRef>
          </c:val>
          <c:extLst>
            <c:ext xmlns:c16="http://schemas.microsoft.com/office/drawing/2014/chart" uri="{C3380CC4-5D6E-409C-BE32-E72D297353CC}">
              <c16:uniqueId val="{00000002-4BF3-4AB8-811B-2B84A4E7B51D}"/>
            </c:ext>
          </c:extLst>
        </c:ser>
        <c:ser>
          <c:idx val="3"/>
          <c:order val="3"/>
          <c:tx>
            <c:strRef>
              <c:f>fig!$B$31</c:f>
              <c:strCache>
                <c:ptCount val="1"/>
                <c:pt idx="0">
                  <c:v>15-44 AÑOS</c:v>
                </c:pt>
              </c:strCache>
            </c:strRef>
          </c:tx>
          <c:spPr>
            <a:solidFill>
              <a:schemeClr val="accent4"/>
            </a:solidFill>
            <a:ln>
              <a:noFill/>
            </a:ln>
            <a:effectLst/>
          </c:spPr>
          <c:invertIfNegative val="0"/>
          <c:cat>
            <c:strRef>
              <c:f>fig!$C$27:$H$27</c:f>
              <c:strCache>
                <c:ptCount val="6"/>
                <c:pt idx="0">
                  <c:v>FEM</c:v>
                </c:pt>
                <c:pt idx="1">
                  <c:v>%</c:v>
                </c:pt>
                <c:pt idx="2">
                  <c:v>MAS</c:v>
                </c:pt>
                <c:pt idx="3">
                  <c:v>%</c:v>
                </c:pt>
                <c:pt idx="4">
                  <c:v>TOTAL   </c:v>
                </c:pt>
                <c:pt idx="5">
                  <c:v>%</c:v>
                </c:pt>
              </c:strCache>
            </c:strRef>
          </c:cat>
          <c:val>
            <c:numRef>
              <c:f>fig!$C$31:$H$31</c:f>
              <c:numCache>
                <c:formatCode>0%</c:formatCode>
                <c:ptCount val="6"/>
                <c:pt idx="0" formatCode="General">
                  <c:v>738</c:v>
                </c:pt>
                <c:pt idx="1">
                  <c:v>0.13773796192609183</c:v>
                </c:pt>
                <c:pt idx="2" formatCode="General">
                  <c:v>499</c:v>
                </c:pt>
                <c:pt idx="3">
                  <c:v>9.3131765584173201E-2</c:v>
                </c:pt>
                <c:pt idx="4" formatCode="General">
                  <c:v>1237</c:v>
                </c:pt>
                <c:pt idx="5">
                  <c:v>0.23086972751026502</c:v>
                </c:pt>
              </c:numCache>
            </c:numRef>
          </c:val>
          <c:extLst>
            <c:ext xmlns:c16="http://schemas.microsoft.com/office/drawing/2014/chart" uri="{C3380CC4-5D6E-409C-BE32-E72D297353CC}">
              <c16:uniqueId val="{00000003-4BF3-4AB8-811B-2B84A4E7B51D}"/>
            </c:ext>
          </c:extLst>
        </c:ser>
        <c:ser>
          <c:idx val="4"/>
          <c:order val="4"/>
          <c:tx>
            <c:strRef>
              <c:f>fig!$B$32</c:f>
              <c:strCache>
                <c:ptCount val="1"/>
                <c:pt idx="0">
                  <c:v>45-59 AÑOS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fig!$C$27:$H$27</c:f>
              <c:strCache>
                <c:ptCount val="6"/>
                <c:pt idx="0">
                  <c:v>FEM</c:v>
                </c:pt>
                <c:pt idx="1">
                  <c:v>%</c:v>
                </c:pt>
                <c:pt idx="2">
                  <c:v>MAS</c:v>
                </c:pt>
                <c:pt idx="3">
                  <c:v>%</c:v>
                </c:pt>
                <c:pt idx="4">
                  <c:v>TOTAL   </c:v>
                </c:pt>
                <c:pt idx="5">
                  <c:v>%</c:v>
                </c:pt>
              </c:strCache>
            </c:strRef>
          </c:cat>
          <c:val>
            <c:numRef>
              <c:f>fig!$C$32:$H$32</c:f>
              <c:numCache>
                <c:formatCode>0%</c:formatCode>
                <c:ptCount val="6"/>
                <c:pt idx="0" formatCode="General">
                  <c:v>936</c:v>
                </c:pt>
                <c:pt idx="1">
                  <c:v>0.17469204927211646</c:v>
                </c:pt>
                <c:pt idx="2" formatCode="General">
                  <c:v>573</c:v>
                </c:pt>
                <c:pt idx="3">
                  <c:v>0.10694288913773796</c:v>
                </c:pt>
                <c:pt idx="4" formatCode="General">
                  <c:v>1509</c:v>
                </c:pt>
                <c:pt idx="5">
                  <c:v>0.28163493840985443</c:v>
                </c:pt>
              </c:numCache>
            </c:numRef>
          </c:val>
          <c:extLst>
            <c:ext xmlns:c16="http://schemas.microsoft.com/office/drawing/2014/chart" uri="{C3380CC4-5D6E-409C-BE32-E72D297353CC}">
              <c16:uniqueId val="{00000004-4BF3-4AB8-811B-2B84A4E7B51D}"/>
            </c:ext>
          </c:extLst>
        </c:ser>
        <c:ser>
          <c:idx val="5"/>
          <c:order val="5"/>
          <c:tx>
            <c:strRef>
              <c:f>fig!$B$33</c:f>
              <c:strCache>
                <c:ptCount val="1"/>
                <c:pt idx="0">
                  <c:v>&gt; 60 AÑOS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fig!$C$27:$H$27</c:f>
              <c:strCache>
                <c:ptCount val="6"/>
                <c:pt idx="0">
                  <c:v>FEM</c:v>
                </c:pt>
                <c:pt idx="1">
                  <c:v>%</c:v>
                </c:pt>
                <c:pt idx="2">
                  <c:v>MAS</c:v>
                </c:pt>
                <c:pt idx="3">
                  <c:v>%</c:v>
                </c:pt>
                <c:pt idx="4">
                  <c:v>TOTAL   </c:v>
                </c:pt>
                <c:pt idx="5">
                  <c:v>%</c:v>
                </c:pt>
              </c:strCache>
            </c:strRef>
          </c:cat>
          <c:val>
            <c:numRef>
              <c:f>fig!$C$33:$H$33</c:f>
              <c:numCache>
                <c:formatCode>0%</c:formatCode>
                <c:ptCount val="6"/>
                <c:pt idx="0" formatCode="General">
                  <c:v>1354</c:v>
                </c:pt>
                <c:pt idx="1">
                  <c:v>0.25270623366927958</c:v>
                </c:pt>
                <c:pt idx="2" formatCode="General">
                  <c:v>1058</c:v>
                </c:pt>
                <c:pt idx="3">
                  <c:v>0.19746173945502052</c:v>
                </c:pt>
                <c:pt idx="4" formatCode="General">
                  <c:v>2412</c:v>
                </c:pt>
                <c:pt idx="5">
                  <c:v>0.45016797312430012</c:v>
                </c:pt>
              </c:numCache>
            </c:numRef>
          </c:val>
          <c:extLst>
            <c:ext xmlns:c16="http://schemas.microsoft.com/office/drawing/2014/chart" uri="{C3380CC4-5D6E-409C-BE32-E72D297353CC}">
              <c16:uniqueId val="{00000005-4BF3-4AB8-811B-2B84A4E7B51D}"/>
            </c:ext>
          </c:extLst>
        </c:ser>
        <c:dLbls>
          <c:showLegendKey val="0"/>
          <c:showVal val="0"/>
          <c:showCatName val="0"/>
          <c:showSerName val="0"/>
          <c:showPercent val="0"/>
          <c:showBubbleSize val="0"/>
        </c:dLbls>
        <c:gapWidth val="219"/>
        <c:overlap val="-27"/>
        <c:axId val="457941336"/>
        <c:axId val="457942512"/>
      </c:barChart>
      <c:catAx>
        <c:axId val="457941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7942512"/>
        <c:crosses val="autoZero"/>
        <c:auto val="1"/>
        <c:lblAlgn val="ctr"/>
        <c:lblOffset val="100"/>
        <c:noMultiLvlLbl val="0"/>
      </c:catAx>
      <c:valAx>
        <c:axId val="457942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7941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s-CO"/>
              <a:t>COMPARATIVO TUTELAS AÑO 2018 VS. 2019</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'COMPARATIVO T 2018-2019'!$I$1</c:f>
              <c:strCache>
                <c:ptCount val="1"/>
                <c:pt idx="0">
                  <c:v>2018</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'COMPARATIVO T 2018-2019'!$H$2:$H$5</c:f>
              <c:strCache>
                <c:ptCount val="3"/>
                <c:pt idx="0">
                  <c:v>HECHO SUPERADO</c:v>
                </c:pt>
                <c:pt idx="1">
                  <c:v>A FAVOR</c:v>
                </c:pt>
                <c:pt idx="2">
                  <c:v>EN CONTRA</c:v>
                </c:pt>
              </c:strCache>
            </c:strRef>
          </c:cat>
          <c:val>
            <c:numRef>
              <c:f>'COMPARATIVO T 2018-2019'!$I$2:$I$5</c:f>
              <c:numCache>
                <c:formatCode>General</c:formatCode>
                <c:ptCount val="3"/>
                <c:pt idx="0">
                  <c:v>2</c:v>
                </c:pt>
                <c:pt idx="1">
                  <c:v>1</c:v>
                </c:pt>
                <c:pt idx="2">
                  <c:v>2</c:v>
                </c:pt>
              </c:numCache>
            </c:numRef>
          </c:val>
          <c:extLst>
            <c:ext xmlns:c16="http://schemas.microsoft.com/office/drawing/2014/chart" uri="{C3380CC4-5D6E-409C-BE32-E72D297353CC}">
              <c16:uniqueId val="{00000000-71DE-4702-A64B-C3E5702A8F64}"/>
            </c:ext>
          </c:extLst>
        </c:ser>
        <c:ser>
          <c:idx val="1"/>
          <c:order val="1"/>
          <c:tx>
            <c:strRef>
              <c:f>'COMPARATIVO T 2018-2019'!$J$1</c:f>
              <c:strCache>
                <c:ptCount val="1"/>
                <c:pt idx="0">
                  <c:v>2019</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'COMPARATIVO T 2018-2019'!$H$2:$H$5</c:f>
              <c:strCache>
                <c:ptCount val="3"/>
                <c:pt idx="0">
                  <c:v>HECHO SUPERADO</c:v>
                </c:pt>
                <c:pt idx="1">
                  <c:v>A FAVOR</c:v>
                </c:pt>
                <c:pt idx="2">
                  <c:v>EN CONTRA</c:v>
                </c:pt>
              </c:strCache>
            </c:strRef>
          </c:cat>
          <c:val>
            <c:numRef>
              <c:f>'COMPARATIVO T 2018-2019'!$J$2:$J$5</c:f>
              <c:numCache>
                <c:formatCode>General</c:formatCode>
                <c:ptCount val="3"/>
                <c:pt idx="0">
                  <c:v>1</c:v>
                </c:pt>
                <c:pt idx="1">
                  <c:v>0</c:v>
                </c:pt>
                <c:pt idx="2">
                  <c:v>1</c:v>
                </c:pt>
              </c:numCache>
            </c:numRef>
          </c:val>
          <c:extLst>
            <c:ext xmlns:c16="http://schemas.microsoft.com/office/drawing/2014/chart" uri="{C3380CC4-5D6E-409C-BE32-E72D297353CC}">
              <c16:uniqueId val="{00000001-71DE-4702-A64B-C3E5702A8F64}"/>
            </c:ext>
          </c:extLst>
        </c:ser>
        <c:dLbls>
          <c:dLblPos val="outEnd"/>
          <c:showLegendKey val="0"/>
          <c:showVal val="1"/>
          <c:showCatName val="0"/>
          <c:showSerName val="0"/>
          <c:showPercent val="0"/>
          <c:showBubbleSize val="0"/>
        </c:dLbls>
        <c:gapWidth val="444"/>
        <c:overlap val="-90"/>
        <c:axId val="457942904"/>
        <c:axId val="457943296"/>
      </c:barChart>
      <c:catAx>
        <c:axId val="4579429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457943296"/>
        <c:crosses val="autoZero"/>
        <c:auto val="1"/>
        <c:lblAlgn val="ctr"/>
        <c:lblOffset val="100"/>
        <c:noMultiLvlLbl val="0"/>
      </c:catAx>
      <c:valAx>
        <c:axId val="457943296"/>
        <c:scaling>
          <c:orientation val="minMax"/>
        </c:scaling>
        <c:delete val="1"/>
        <c:axPos val="l"/>
        <c:numFmt formatCode="General" sourceLinked="1"/>
        <c:majorTickMark val="none"/>
        <c:minorTickMark val="none"/>
        <c:tickLblPos val="nextTo"/>
        <c:crossAx val="457942904"/>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dLbl>
              <c:idx val="0"/>
              <c:layout>
                <c:manualLayout>
                  <c:x val="-8.3333333333333332E-3"/>
                  <c:y val="0.185185185185185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F2-4FB1-AF5E-E27F348AC195}"/>
                </c:ext>
              </c:extLst>
            </c:dLbl>
            <c:dLbl>
              <c:idx val="1"/>
              <c:layout>
                <c:manualLayout>
                  <c:x val="5.0925337632079971E-17"/>
                  <c:y val="0.14351851851851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F2-4FB1-AF5E-E27F348AC195}"/>
                </c:ext>
              </c:extLst>
            </c:dLbl>
            <c:dLbl>
              <c:idx val="2"/>
              <c:layout>
                <c:manualLayout>
                  <c:x val="0"/>
                  <c:y val="0.180555555555555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4F2-4FB1-AF5E-E27F348AC195}"/>
                </c:ext>
              </c:extLst>
            </c:dLbl>
            <c:spPr>
              <a:noFill/>
              <a:ln>
                <a:noFill/>
              </a:ln>
              <a:effectLst/>
            </c:spPr>
            <c:txPr>
              <a:bodyPr wrap="square" lIns="38100" tIns="19050" rIns="38100" bIns="19050" anchor="ctr">
                <a:spAutoFit/>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Hoja3!$D$3:$D$5</c:f>
              <c:strCache>
                <c:ptCount val="3"/>
                <c:pt idx="0">
                  <c:v>Quejas </c:v>
                </c:pt>
                <c:pt idx="1">
                  <c:v>Reclamos  </c:v>
                </c:pt>
                <c:pt idx="2">
                  <c:v>Peticiones  </c:v>
                </c:pt>
              </c:strCache>
            </c:strRef>
          </c:cat>
          <c:val>
            <c:numRef>
              <c:f>Hoja3!$E$3:$E$5</c:f>
              <c:numCache>
                <c:formatCode>0%</c:formatCode>
                <c:ptCount val="3"/>
                <c:pt idx="0">
                  <c:v>0.42</c:v>
                </c:pt>
                <c:pt idx="1">
                  <c:v>0.19</c:v>
                </c:pt>
                <c:pt idx="2">
                  <c:v>0.39</c:v>
                </c:pt>
              </c:numCache>
            </c:numRef>
          </c:val>
          <c:extLst>
            <c:ext xmlns:c16="http://schemas.microsoft.com/office/drawing/2014/chart" uri="{C3380CC4-5D6E-409C-BE32-E72D297353CC}">
              <c16:uniqueId val="{00000003-14F2-4FB1-AF5E-E27F348AC195}"/>
            </c:ext>
          </c:extLst>
        </c:ser>
        <c:dLbls>
          <c:showLegendKey val="0"/>
          <c:showVal val="0"/>
          <c:showCatName val="0"/>
          <c:showSerName val="0"/>
          <c:showPercent val="0"/>
          <c:showBubbleSize val="0"/>
        </c:dLbls>
        <c:gapWidth val="150"/>
        <c:shape val="box"/>
        <c:axId val="457960544"/>
        <c:axId val="457959368"/>
        <c:axId val="0"/>
      </c:bar3DChart>
      <c:catAx>
        <c:axId val="457960544"/>
        <c:scaling>
          <c:orientation val="minMax"/>
        </c:scaling>
        <c:delete val="0"/>
        <c:axPos val="b"/>
        <c:numFmt formatCode="General" sourceLinked="0"/>
        <c:majorTickMark val="out"/>
        <c:minorTickMark val="none"/>
        <c:tickLblPos val="nextTo"/>
        <c:crossAx val="457959368"/>
        <c:crosses val="autoZero"/>
        <c:auto val="1"/>
        <c:lblAlgn val="ctr"/>
        <c:lblOffset val="100"/>
        <c:noMultiLvlLbl val="0"/>
      </c:catAx>
      <c:valAx>
        <c:axId val="457959368"/>
        <c:scaling>
          <c:orientation val="minMax"/>
        </c:scaling>
        <c:delete val="0"/>
        <c:axPos val="l"/>
        <c:majorGridlines/>
        <c:numFmt formatCode="0%" sourceLinked="1"/>
        <c:majorTickMark val="out"/>
        <c:minorTickMark val="none"/>
        <c:tickLblPos val="nextTo"/>
        <c:crossAx val="457960544"/>
        <c:crosses val="autoZero"/>
        <c:crossBetween val="between"/>
      </c:valAx>
    </c:plotArea>
    <c:legend>
      <c:legendPos val="r"/>
      <c:overlay val="0"/>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view3D>
      <c:rotX val="15"/>
      <c:rotY val="20"/>
      <c:rAngAx val="0"/>
    </c:view3D>
    <c:floor>
      <c:thickness val="0"/>
    </c:floor>
    <c:sideWall>
      <c:thickness val="0"/>
    </c:sideWall>
    <c:backWall>
      <c:thickness val="0"/>
    </c:backWall>
    <c:plotArea>
      <c:layout>
        <c:manualLayout>
          <c:layoutTarget val="inner"/>
          <c:xMode val="edge"/>
          <c:yMode val="edge"/>
          <c:x val="0.14933114610673665"/>
          <c:y val="0.12986876640419948"/>
          <c:w val="0.72208639545056863"/>
          <c:h val="0.8326195683872849"/>
        </c:manualLayout>
      </c:layout>
      <c:bar3DChart>
        <c:barDir val="col"/>
        <c:grouping val="stacked"/>
        <c:varyColors val="0"/>
        <c:ser>
          <c:idx val="0"/>
          <c:order val="0"/>
          <c:invertIfNegative val="0"/>
          <c:dLbls>
            <c:dLbl>
              <c:idx val="4"/>
              <c:layout>
                <c:manualLayout>
                  <c:x val="1.1111111111111112E-2"/>
                  <c:y val="-1.8518883056284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E70-45F5-A37E-9595039A41B8}"/>
                </c:ext>
              </c:extLst>
            </c:dLbl>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Hoja4!$B$2:$B$6</c:f>
              <c:strCache>
                <c:ptCount val="5"/>
                <c:pt idx="0">
                  <c:v>Ventanilla Unica -Unicauca </c:v>
                </c:pt>
                <c:pt idx="3">
                  <c:v>Unisalud - directamente</c:v>
                </c:pt>
                <c:pt idx="4">
                  <c:v>Supersalud</c:v>
                </c:pt>
              </c:strCache>
            </c:strRef>
          </c:cat>
          <c:val>
            <c:numRef>
              <c:f>Hoja4!$C$2:$C$6</c:f>
              <c:numCache>
                <c:formatCode>0%</c:formatCode>
                <c:ptCount val="5"/>
                <c:pt idx="1">
                  <c:v>0.81</c:v>
                </c:pt>
                <c:pt idx="3">
                  <c:v>0.09</c:v>
                </c:pt>
                <c:pt idx="4">
                  <c:v>0.1</c:v>
                </c:pt>
              </c:numCache>
            </c:numRef>
          </c:val>
          <c:extLst>
            <c:ext xmlns:c16="http://schemas.microsoft.com/office/drawing/2014/chart" uri="{C3380CC4-5D6E-409C-BE32-E72D297353CC}">
              <c16:uniqueId val="{00000001-4E70-45F5-A37E-9595039A41B8}"/>
            </c:ext>
          </c:extLst>
        </c:ser>
        <c:dLbls>
          <c:showLegendKey val="0"/>
          <c:showVal val="0"/>
          <c:showCatName val="0"/>
          <c:showSerName val="0"/>
          <c:showPercent val="0"/>
          <c:showBubbleSize val="0"/>
        </c:dLbls>
        <c:gapWidth val="150"/>
        <c:shape val="box"/>
        <c:axId val="457965640"/>
        <c:axId val="457964464"/>
        <c:axId val="0"/>
      </c:bar3DChart>
      <c:catAx>
        <c:axId val="457965640"/>
        <c:scaling>
          <c:orientation val="minMax"/>
        </c:scaling>
        <c:delete val="1"/>
        <c:axPos val="b"/>
        <c:numFmt formatCode="General" sourceLinked="0"/>
        <c:majorTickMark val="out"/>
        <c:minorTickMark val="none"/>
        <c:tickLblPos val="high"/>
        <c:crossAx val="457964464"/>
        <c:crosses val="autoZero"/>
        <c:auto val="0"/>
        <c:lblAlgn val="ctr"/>
        <c:lblOffset val="100"/>
        <c:noMultiLvlLbl val="0"/>
      </c:catAx>
      <c:valAx>
        <c:axId val="457964464"/>
        <c:scaling>
          <c:orientation val="minMax"/>
        </c:scaling>
        <c:delete val="0"/>
        <c:axPos val="l"/>
        <c:majorGridlines/>
        <c:numFmt formatCode="0%" sourceLinked="1"/>
        <c:majorTickMark val="out"/>
        <c:minorTickMark val="none"/>
        <c:tickLblPos val="nextTo"/>
        <c:crossAx val="457965640"/>
        <c:crossesAt val="1"/>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'[EJECUCION DE INGRESOS 2019.xlsx]EN MILES'!$B$25</c:f>
              <c:strCache>
                <c:ptCount val="1"/>
                <c:pt idx="0">
                  <c:v>APROPIACION DEFINITIVA 2019</c:v>
                </c:pt>
              </c:strCache>
            </c:strRef>
          </c:tx>
          <c: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tx2">
                  <a:lumMod val="75000"/>
                </a:schemeClr>
              </a:solidFill>
            </a:ln>
            <a:effectLst/>
            <a:sp3d>
              <a:contourClr>
                <a:schemeClr val="tx2">
                  <a:lumMod val="75000"/>
                </a:schemeClr>
              </a:contourClr>
            </a:sp3d>
          </c:spPr>
          <c:invertIfNegative val="0"/>
          <c:dLbls>
            <c:dLbl>
              <c:idx val="0"/>
              <c:layout>
                <c:manualLayout>
                  <c:x val="-1.6374269005847954E-2"/>
                  <c:y val="-4.16791838857318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1DC-4B79-8243-7C6253A8638F}"/>
                </c:ext>
              </c:extLst>
            </c:dLbl>
            <c:dLbl>
              <c:idx val="1"/>
              <c:layout>
                <c:manualLayout>
                  <c:x val="-4.5614035087719343E-2"/>
                  <c:y val="-2.88548196131990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1DC-4B79-8243-7C6253A8638F}"/>
                </c:ext>
              </c:extLst>
            </c:dLbl>
            <c:dLbl>
              <c:idx val="2"/>
              <c:layout>
                <c:manualLayout>
                  <c:x val="-1.674844584395806E-2"/>
                  <c:y val="-3.33573832456228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1DC-4B79-8243-7C6253A8638F}"/>
                </c:ext>
              </c:extLst>
            </c:dLbl>
            <c:dLbl>
              <c:idx val="3"/>
              <c:layout>
                <c:manualLayout>
                  <c:x val="1.5129478022210183E-3"/>
                  <c:y val="-6.50812731481866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1DC-4B79-8243-7C6253A8638F}"/>
                </c:ext>
              </c:extLst>
            </c:dLbl>
            <c:dLbl>
              <c:idx val="4"/>
              <c:layout>
                <c:manualLayout>
                  <c:x val="-1.2865497076023392E-2"/>
                  <c:y val="-3.5267001749465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1DC-4B79-8243-7C6253A8638F}"/>
                </c:ext>
              </c:extLst>
            </c:dLbl>
            <c:dLbl>
              <c:idx val="5"/>
              <c:layout>
                <c:manualLayout>
                  <c:x val="-2.3391812865497076E-3"/>
                  <c:y val="-3.20609106813321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1DC-4B79-8243-7C6253A8638F}"/>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'[EJECUCION DE INGRESOS 2019.xlsx]EN MILES'!$A$26:$A$31</c:f>
              <c:strCache>
                <c:ptCount val="6"/>
                <c:pt idx="0">
                  <c:v>VENTA DE BIENES Y SERVICIOS</c:v>
                </c:pt>
                <c:pt idx="1">
                  <c:v>APORTES PATRONALES</c:v>
                </c:pt>
                <c:pt idx="2">
                  <c:v>APORTES AFILIADOS</c:v>
                </c:pt>
                <c:pt idx="3">
                  <c:v>OTROS INGRESOS</c:v>
                </c:pt>
                <c:pt idx="4">
                  <c:v>RENDIMIENTO FINANCIERO</c:v>
                </c:pt>
                <c:pt idx="5">
                  <c:v>RECURSOS DEL BALANCE</c:v>
                </c:pt>
              </c:strCache>
            </c:strRef>
          </c:cat>
          <c:val>
            <c:numRef>
              <c:f>'[EJECUCION DE INGRESOS 2019.xlsx]EN MILES'!$B$26:$B$31</c:f>
              <c:numCache>
                <c:formatCode>_(* #,##0.00_);_(* \(#,##0.00\);_(* "-"??_);_(@_)</c:formatCode>
                <c:ptCount val="6"/>
                <c:pt idx="0">
                  <c:v>599262315</c:v>
                </c:pt>
                <c:pt idx="1">
                  <c:v>3900199206</c:v>
                </c:pt>
                <c:pt idx="2">
                  <c:v>4987465674</c:v>
                </c:pt>
                <c:pt idx="3">
                  <c:v>1320053374</c:v>
                </c:pt>
                <c:pt idx="4">
                  <c:v>556622983</c:v>
                </c:pt>
                <c:pt idx="5">
                  <c:v>1770223749</c:v>
                </c:pt>
              </c:numCache>
            </c:numRef>
          </c:val>
          <c:extLst>
            <c:ext xmlns:c16="http://schemas.microsoft.com/office/drawing/2014/chart" uri="{C3380CC4-5D6E-409C-BE32-E72D297353CC}">
              <c16:uniqueId val="{00000000-B1DC-4B79-8243-7C6253A8638F}"/>
            </c:ext>
          </c:extLst>
        </c:ser>
        <c:ser>
          <c:idx val="1"/>
          <c:order val="1"/>
          <c:tx>
            <c:strRef>
              <c:f>'[EJECUCION DE INGRESOS 2019.xlsx]EN MILES'!$C$25</c:f>
              <c:strCache>
                <c:ptCount val="1"/>
                <c:pt idx="0">
                  <c:v>EJECUCIONES 2019</c:v>
                </c:pt>
              </c:strCache>
            </c:strRef>
          </c:tx>
          <c:spPr>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6200000" scaled="1"/>
              <a:tileRect/>
            </a:gradFill>
            <a:ln>
              <a:solidFill>
                <a:srgbClr val="C00000"/>
              </a:solidFill>
            </a:ln>
            <a:effectLst/>
            <a:sp3d>
              <a:contourClr>
                <a:srgbClr val="C00000"/>
              </a:contourClr>
            </a:sp3d>
          </c:spPr>
          <c:invertIfNegative val="0"/>
          <c:dLbls>
            <c:dLbl>
              <c:idx val="0"/>
              <c:layout>
                <c:manualLayout>
                  <c:x val="9.3567251461988306E-3"/>
                  <c:y val="-9.61827320439967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1DC-4B79-8243-7C6253A8638F}"/>
                </c:ext>
              </c:extLst>
            </c:dLbl>
            <c:dLbl>
              <c:idx val="1"/>
              <c:layout>
                <c:manualLayout>
                  <c:x val="1.1787434260995511E-2"/>
                  <c:y val="-6.2975190777546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1DC-4B79-8243-7C6253A8638F}"/>
                </c:ext>
              </c:extLst>
            </c:dLbl>
            <c:dLbl>
              <c:idx val="2"/>
              <c:layout>
                <c:manualLayout>
                  <c:x val="6.14618495465288E-2"/>
                  <c:y val="-8.45285430022323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1DC-4B79-8243-7C6253A8638F}"/>
                </c:ext>
              </c:extLst>
            </c:dLbl>
            <c:dLbl>
              <c:idx val="3"/>
              <c:layout>
                <c:manualLayout>
                  <c:x val="2.9285535212444612E-2"/>
                  <c:y val="-0.134866526435493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1DC-4B79-8243-7C6253A8638F}"/>
                </c:ext>
              </c:extLst>
            </c:dLbl>
            <c:dLbl>
              <c:idx val="4"/>
              <c:layout>
                <c:manualLayout>
                  <c:x val="1.2865497076023477E-2"/>
                  <c:y val="-9.6182732043996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1DC-4B79-8243-7C6253A8638F}"/>
                </c:ext>
              </c:extLst>
            </c:dLbl>
            <c:dLbl>
              <c:idx val="5"/>
              <c:layout>
                <c:manualLayout>
                  <c:x val="5.0292397660818715E-2"/>
                  <c:y val="-7.05340034989308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1DC-4B79-8243-7C6253A8638F}"/>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'[EJECUCION DE INGRESOS 2019.xlsx]EN MILES'!$A$26:$A$31</c:f>
              <c:strCache>
                <c:ptCount val="6"/>
                <c:pt idx="0">
                  <c:v>VENTA DE BIENES Y SERVICIOS</c:v>
                </c:pt>
                <c:pt idx="1">
                  <c:v>APORTES PATRONALES</c:v>
                </c:pt>
                <c:pt idx="2">
                  <c:v>APORTES AFILIADOS</c:v>
                </c:pt>
                <c:pt idx="3">
                  <c:v>OTROS INGRESOS</c:v>
                </c:pt>
                <c:pt idx="4">
                  <c:v>RENDIMIENTO FINANCIERO</c:v>
                </c:pt>
                <c:pt idx="5">
                  <c:v>RECURSOS DEL BALANCE</c:v>
                </c:pt>
              </c:strCache>
            </c:strRef>
          </c:cat>
          <c:val>
            <c:numRef>
              <c:f>'[EJECUCION DE INGRESOS 2019.xlsx]EN MILES'!$C$26:$C$31</c:f>
              <c:numCache>
                <c:formatCode>_(* #,##0.00_);_(* \(#,##0.00\);_(* "-"??_);_(@_)</c:formatCode>
                <c:ptCount val="6"/>
                <c:pt idx="0">
                  <c:v>599176315</c:v>
                </c:pt>
                <c:pt idx="1">
                  <c:v>3894104995</c:v>
                </c:pt>
                <c:pt idx="2">
                  <c:v>4947205874</c:v>
                </c:pt>
                <c:pt idx="3">
                  <c:v>1310738743</c:v>
                </c:pt>
                <c:pt idx="4">
                  <c:v>556622983</c:v>
                </c:pt>
                <c:pt idx="5">
                  <c:v>1770223749</c:v>
                </c:pt>
              </c:numCache>
            </c:numRef>
          </c:val>
          <c:extLst>
            <c:ext xmlns:c16="http://schemas.microsoft.com/office/drawing/2014/chart" uri="{C3380CC4-5D6E-409C-BE32-E72D297353CC}">
              <c16:uniqueId val="{00000001-B1DC-4B79-8243-7C6253A8638F}"/>
            </c:ext>
          </c:extLst>
        </c:ser>
        <c:dLbls>
          <c:showLegendKey val="0"/>
          <c:showVal val="0"/>
          <c:showCatName val="0"/>
          <c:showSerName val="0"/>
          <c:showPercent val="0"/>
          <c:showBubbleSize val="0"/>
        </c:dLbls>
        <c:gapWidth val="150"/>
        <c:shape val="box"/>
        <c:axId val="515456448"/>
        <c:axId val="515454096"/>
        <c:axId val="0"/>
        <c:extLst>
          <c:ext xmlns:c15="http://schemas.microsoft.com/office/drawing/2012/chart" uri="{02D57815-91ED-43cb-92C2-25804820EDAC}">
            <c15:filteredBarSeries>
              <c15:ser>
                <c:idx val="2"/>
                <c:order val="2"/>
                <c:tx>
                  <c:strRef>
                    <c:extLst>
                      <c:ext uri="{02D57815-91ED-43cb-92C2-25804820EDAC}">
                        <c15:formulaRef>
                          <c15:sqref>'[EJECUCION DE INGRESOS 2019.xlsx]EN MILES'!$D$25</c15:sqref>
                        </c15:formulaRef>
                      </c:ext>
                    </c:extLst>
                    <c:strCache>
                      <c:ptCount val="1"/>
                      <c:pt idx="0">
                        <c:v>% DE EJECUCION </c:v>
                      </c:pt>
                    </c:strCache>
                  </c:strRef>
                </c:tx>
                <c:spPr>
                  <a:solidFill>
                    <a:schemeClr val="accent3"/>
                  </a:solidFill>
                  <a:ln>
                    <a:noFill/>
                  </a:ln>
                  <a:effectLst/>
                  <a:sp3d/>
                </c:spPr>
                <c:invertIfNegative val="0"/>
                <c:cat>
                  <c:strRef>
                    <c:extLst>
                      <c:ext uri="{02D57815-91ED-43cb-92C2-25804820EDAC}">
                        <c15:formulaRef>
                          <c15:sqref>'[EJECUCION DE INGRESOS 2019.xlsx]EN MILES'!$A$26:$A$31</c15:sqref>
                        </c15:formulaRef>
                      </c:ext>
                    </c:extLst>
                    <c:strCache>
                      <c:ptCount val="6"/>
                      <c:pt idx="0">
                        <c:v>VENTA DE BIENES Y SERVICIOS</c:v>
                      </c:pt>
                      <c:pt idx="1">
                        <c:v>APORTES PATRONALES</c:v>
                      </c:pt>
                      <c:pt idx="2">
                        <c:v>APORTES AFILIADOS</c:v>
                      </c:pt>
                      <c:pt idx="3">
                        <c:v>OTROS INGRESOS</c:v>
                      </c:pt>
                      <c:pt idx="4">
                        <c:v>RENDIMIENTO FINANCIERO</c:v>
                      </c:pt>
                      <c:pt idx="5">
                        <c:v>RECURSOS DEL BALANCE</c:v>
                      </c:pt>
                    </c:strCache>
                  </c:strRef>
                </c:cat>
                <c:val>
                  <c:numRef>
                    <c:extLst>
                      <c:ext uri="{02D57815-91ED-43cb-92C2-25804820EDAC}">
                        <c15:formulaRef>
                          <c15:sqref>'[EJECUCION DE INGRESOS 2019.xlsx]EN MILES'!$D$26:$D$31</c15:sqref>
                        </c15:formulaRef>
                      </c:ext>
                    </c:extLst>
                    <c:numCache>
                      <c:formatCode>0.00%</c:formatCode>
                      <c:ptCount val="6"/>
                      <c:pt idx="0">
                        <c:v>0.99985649022498602</c:v>
                      </c:pt>
                      <c:pt idx="1">
                        <c:v>0.99843746160692903</c:v>
                      </c:pt>
                      <c:pt idx="2">
                        <c:v>0.99192780409299319</c:v>
                      </c:pt>
                      <c:pt idx="3">
                        <c:v>0.99294374668217011</c:v>
                      </c:pt>
                      <c:pt idx="4">
                        <c:v>1</c:v>
                      </c:pt>
                      <c:pt idx="5">
                        <c:v>1</c:v>
                      </c:pt>
                    </c:numCache>
                  </c:numRef>
                </c:val>
                <c:extLst>
                  <c:ext xmlns:c16="http://schemas.microsoft.com/office/drawing/2014/chart" uri="{C3380CC4-5D6E-409C-BE32-E72D297353CC}">
                    <c16:uniqueId val="{00000002-B1DC-4B79-8243-7C6253A8638F}"/>
                  </c:ext>
                </c:extLst>
              </c15:ser>
            </c15:filteredBarSeries>
          </c:ext>
        </c:extLst>
      </c:bar3DChart>
      <c:catAx>
        <c:axId val="5154564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515454096"/>
        <c:crosses val="autoZero"/>
        <c:auto val="1"/>
        <c:lblAlgn val="ctr"/>
        <c:lblOffset val="100"/>
        <c:noMultiLvlLbl val="0"/>
      </c:catAx>
      <c:valAx>
        <c:axId val="515454096"/>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5456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57150" cap="flat" cmpd="sng" algn="ctr">
      <a:solidFill>
        <a:sysClr val="windowText" lastClr="000000"/>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8514792635508796E-2"/>
          <c:y val="3.0866359269839369E-2"/>
          <c:w val="0.97148520736449118"/>
          <c:h val="0.86024101390135099"/>
        </c:manualLayout>
      </c:layout>
      <c:bar3DChart>
        <c:barDir val="col"/>
        <c:grouping val="clustered"/>
        <c:varyColors val="0"/>
        <c:ser>
          <c:idx val="0"/>
          <c:order val="0"/>
          <c:tx>
            <c:strRef>
              <c:f>'[EJECUCION DE GASTOS 2019.xlsx]MILES'!$A$30</c:f>
              <c:strCache>
                <c:ptCount val="1"/>
                <c:pt idx="0">
                  <c:v>FUNCIONAMIENTO</c:v>
                </c:pt>
              </c:strCache>
            </c:strRef>
          </c:tx>
          <c:spPr>
            <a:solidFill>
              <a:schemeClr val="tx2">
                <a:lumMod val="40000"/>
                <a:lumOff val="60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dLbl>
              <c:idx val="0"/>
              <c:layout>
                <c:manualLayout>
                  <c:x val="-2.9284524869536864E-3"/>
                  <c:y val="-2.3215494893505148E-2"/>
                </c:manualLayout>
              </c:layout>
              <c:tx>
                <c:rich>
                  <a:bodyPr/>
                  <a:lstStyle/>
                  <a:p>
                    <a:fld id="{24C52E21-24E7-4298-B914-0CAA5BC0C15F}" type="VALUE">
                      <a:rPr lang="en-US" sz="1050"/>
                      <a:pPr/>
                      <a:t>[VALOR]</a:t>
                    </a:fld>
                    <a:endParaRPr lang="en-US" sz="1050"/>
                  </a:p>
                  <a:p>
                    <a:r>
                      <a:rPr lang="en-US" sz="1050"/>
                      <a:t>100%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001-43BB-B825-74B1C386CF24}"/>
                </c:ext>
              </c:extLst>
            </c:dLbl>
            <c:dLbl>
              <c:idx val="1"/>
              <c:layout>
                <c:manualLayout>
                  <c:x val="1.4642262434768432E-3"/>
                  <c:y val="-3.3164992705007341E-2"/>
                </c:manualLayout>
              </c:layout>
              <c:tx>
                <c:rich>
                  <a:bodyPr/>
                  <a:lstStyle/>
                  <a:p>
                    <a:fld id="{CC91A397-8B7C-4C29-87F4-16756FF134AE}" type="VALUE">
                      <a:rPr lang="en-US" sz="1050"/>
                      <a:pPr/>
                      <a:t>[VALOR]</a:t>
                    </a:fld>
                    <a:endParaRPr lang="en-US" sz="1050"/>
                  </a:p>
                  <a:p>
                    <a:r>
                      <a:rPr lang="en-US" sz="1050"/>
                      <a:t>94,66%</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9001-43BB-B825-74B1C386CF24}"/>
                </c:ext>
              </c:extLst>
            </c:dLbl>
            <c:dLbl>
              <c:idx val="2"/>
              <c:layout>
                <c:manualLayout>
                  <c:x val="0"/>
                  <c:y val="-3.6481491975508103E-2"/>
                </c:manualLayout>
              </c:layout>
              <c:tx>
                <c:rich>
                  <a:bodyPr/>
                  <a:lstStyle/>
                  <a:p>
                    <a:fld id="{DCB08401-483C-440D-96E5-A046701A2764}" type="VALUE">
                      <a:rPr lang="en-US" sz="1050"/>
                      <a:pPr/>
                      <a:t>[VALOR]</a:t>
                    </a:fld>
                    <a:endParaRPr lang="en-US" sz="1050"/>
                  </a:p>
                  <a:p>
                    <a:r>
                      <a:rPr lang="en-US" sz="1050"/>
                      <a:t>98,79%</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001-43BB-B825-74B1C386CF24}"/>
                </c:ext>
              </c:extLst>
            </c:dLbl>
            <c:dLbl>
              <c:idx val="3"/>
              <c:layout>
                <c:manualLayout>
                  <c:x val="1.4642262434768432E-3"/>
                  <c:y val="-3.9797991246008836E-2"/>
                </c:manualLayout>
              </c:layout>
              <c:tx>
                <c:rich>
                  <a:bodyPr/>
                  <a:lstStyle/>
                  <a:p>
                    <a:fld id="{D5D519AC-909D-4A2A-BE09-154977F14466}" type="VALUE">
                      <a:rPr lang="en-US" sz="1050"/>
                      <a:pPr/>
                      <a:t>[VALOR]</a:t>
                    </a:fld>
                    <a:endParaRPr lang="en-US" sz="1050"/>
                  </a:p>
                  <a:p>
                    <a:r>
                      <a:rPr lang="en-US" sz="1050"/>
                      <a:t>95,59%</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9001-43BB-B825-74B1C386CF24}"/>
                </c:ext>
              </c:extLst>
            </c:dLbl>
            <c:dLbl>
              <c:idx val="4"/>
              <c:layout>
                <c:manualLayout>
                  <c:x val="5.856904973907266E-3"/>
                  <c:y val="-4.3114490516509507E-2"/>
                </c:manualLayout>
              </c:layout>
              <c:tx>
                <c:rich>
                  <a:bodyPr/>
                  <a:lstStyle/>
                  <a:p>
                    <a:fld id="{C9B47E69-4A26-49FC-8B3C-9088C4450A44}" type="VALUE">
                      <a:rPr lang="en-US" sz="1050"/>
                      <a:pPr/>
                      <a:t>[VALOR]</a:t>
                    </a:fld>
                    <a:endParaRPr lang="en-US" sz="1050"/>
                  </a:p>
                  <a:p>
                    <a:r>
                      <a:rPr lang="en-US" sz="1050"/>
                      <a:t>96,69%</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9001-43BB-B825-74B1C386CF24}"/>
                </c:ext>
              </c:extLst>
            </c:dLbl>
            <c:dLbl>
              <c:idx val="5"/>
              <c:layout>
                <c:manualLayout>
                  <c:x val="1.7366136034732273E-2"/>
                  <c:y val="-5.0508587896100889E-2"/>
                </c:manualLayout>
              </c:layout>
              <c:tx>
                <c:rich>
                  <a:bodyPr/>
                  <a:lstStyle/>
                  <a:p>
                    <a:fld id="{E9C9925C-6351-42F3-8E8F-B07C2CD6A733}" type="VALUE">
                      <a:rPr lang="en-US" sz="1050"/>
                      <a:pPr/>
                      <a:t>[VALOR]</a:t>
                    </a:fld>
                    <a:endParaRPr lang="en-US" sz="1050" dirty="0"/>
                  </a:p>
                  <a:p>
                    <a:r>
                      <a:rPr lang="en-US" sz="1050" dirty="0"/>
                      <a:t>4,41%</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9001-43BB-B825-74B1C386CF24}"/>
                </c:ext>
              </c:extLst>
            </c:dLbl>
            <c:dLbl>
              <c:idx val="6"/>
              <c:layout>
                <c:manualLayout>
                  <c:x val="1.8523878437047756E-2"/>
                  <c:y val="-5.6120653217889865E-2"/>
                </c:manualLayout>
              </c:layout>
              <c:tx>
                <c:rich>
                  <a:bodyPr/>
                  <a:lstStyle/>
                  <a:p>
                    <a:fld id="{53A11FB0-766A-4202-9F84-43E7DA1C378C}" type="VALUE">
                      <a:rPr lang="en-US" sz="1050"/>
                      <a:pPr/>
                      <a:t>[VALOR]</a:t>
                    </a:fld>
                    <a:endParaRPr lang="en-US" sz="1050"/>
                  </a:p>
                  <a:p>
                    <a:r>
                      <a:rPr lang="en-US" sz="1050"/>
                      <a:t>3,31%</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9001-43BB-B825-74B1C386CF24}"/>
                </c:ext>
              </c:extLst>
            </c:dLbl>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'[EJECUCION DE GASTOS 2019.xlsx]MILES'!$B$29:$H$29</c:f>
              <c:strCache>
                <c:ptCount val="7"/>
                <c:pt idx="0">
                  <c:v>APROPIACION DEFINITIVA 2019</c:v>
                </c:pt>
                <c:pt idx="1">
                  <c:v>CERTIFICADOS 2019</c:v>
                </c:pt>
                <c:pt idx="2">
                  <c:v>REGISTROS 2019</c:v>
                </c:pt>
                <c:pt idx="3">
                  <c:v>EJECUCIONES 2019</c:v>
                </c:pt>
                <c:pt idx="4">
                  <c:v>PAGOS 2019</c:v>
                </c:pt>
                <c:pt idx="5">
                  <c:v>RESERVAS 2019</c:v>
                </c:pt>
                <c:pt idx="6">
                  <c:v>EJECUCIONES POR PAGAR 2019</c:v>
                </c:pt>
              </c:strCache>
            </c:strRef>
          </c:cat>
          <c:val>
            <c:numRef>
              <c:f>'[EJECUCION DE GASTOS 2019.xlsx]MILES'!$B$30:$H$30</c:f>
              <c:numCache>
                <c:formatCode>#,##0</c:formatCode>
                <c:ptCount val="7"/>
                <c:pt idx="0">
                  <c:v>13133827301</c:v>
                </c:pt>
                <c:pt idx="1">
                  <c:v>12432567648</c:v>
                </c:pt>
                <c:pt idx="2">
                  <c:v>12281619200</c:v>
                </c:pt>
                <c:pt idx="3">
                  <c:v>11740536806</c:v>
                </c:pt>
                <c:pt idx="4">
                  <c:v>11352199651</c:v>
                </c:pt>
                <c:pt idx="5">
                  <c:v>541082394</c:v>
                </c:pt>
                <c:pt idx="6">
                  <c:v>388337155</c:v>
                </c:pt>
              </c:numCache>
            </c:numRef>
          </c:val>
          <c:extLst>
            <c:ext xmlns:c16="http://schemas.microsoft.com/office/drawing/2014/chart" uri="{C3380CC4-5D6E-409C-BE32-E72D297353CC}">
              <c16:uniqueId val="{00000000-9001-43BB-B825-74B1C386CF24}"/>
            </c:ext>
          </c:extLst>
        </c:ser>
        <c:dLbls>
          <c:showLegendKey val="0"/>
          <c:showVal val="1"/>
          <c:showCatName val="0"/>
          <c:showSerName val="0"/>
          <c:showPercent val="0"/>
          <c:showBubbleSize val="0"/>
        </c:dLbls>
        <c:gapWidth val="84"/>
        <c:gapDepth val="53"/>
        <c:shape val="box"/>
        <c:axId val="515455664"/>
        <c:axId val="515455272"/>
        <c:axId val="0"/>
        <c:extLst>
          <c:ext xmlns:c15="http://schemas.microsoft.com/office/drawing/2012/chart" uri="{02D57815-91ED-43cb-92C2-25804820EDAC}">
            <c15:filteredBarSeries>
              <c15:ser>
                <c:idx val="1"/>
                <c:order val="1"/>
                <c:tx>
                  <c:strRef>
                    <c:extLst>
                      <c:ext uri="{02D57815-91ED-43cb-92C2-25804820EDAC}">
                        <c15:formulaRef>
                          <c15:sqref>'[EJECUCION DE GASTOS 2019.xlsx]MILES'!$A$31</c15:sqref>
                        </c15:formulaRef>
                      </c:ext>
                    </c:extLst>
                    <c:strCache>
                      <c:ptCount val="1"/>
                      <c:pt idx="0">
                        <c:v>% DE EJECUCION</c:v>
                      </c:pt>
                    </c:strCache>
                  </c:strRef>
                </c:tx>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Lbls>
                  <c:spPr>
                    <a:solidFill>
                      <a:schemeClr val="accent2">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a:solidFill>
                              <a:schemeClr val="lt1">
                                <a:lumMod val="50000"/>
                              </a:schemeClr>
                            </a:solidFill>
                            <a:round/>
                          </a:ln>
                          <a:effectLst/>
                        </c:spPr>
                      </c15:leaderLines>
                    </c:ext>
                  </c:extLst>
                </c:dLbls>
                <c:cat>
                  <c:strRef>
                    <c:extLst>
                      <c:ext uri="{02D57815-91ED-43cb-92C2-25804820EDAC}">
                        <c15:formulaRef>
                          <c15:sqref>'[EJECUCION DE GASTOS 2019.xlsx]MILES'!$B$29:$H$29</c15:sqref>
                        </c15:formulaRef>
                      </c:ext>
                    </c:extLst>
                    <c:strCache>
                      <c:ptCount val="7"/>
                      <c:pt idx="0">
                        <c:v>APROPIACION DEFINITIVA 2019</c:v>
                      </c:pt>
                      <c:pt idx="1">
                        <c:v>CERTIFICADOS 2019</c:v>
                      </c:pt>
                      <c:pt idx="2">
                        <c:v>REGISTROS 2019</c:v>
                      </c:pt>
                      <c:pt idx="3">
                        <c:v>EJECUCIONES 2019</c:v>
                      </c:pt>
                      <c:pt idx="4">
                        <c:v>PAGOS 2019</c:v>
                      </c:pt>
                      <c:pt idx="5">
                        <c:v>RESERVAS 2019</c:v>
                      </c:pt>
                      <c:pt idx="6">
                        <c:v>EJECUCIONES POR PAGAR 2019</c:v>
                      </c:pt>
                    </c:strCache>
                  </c:strRef>
                </c:cat>
                <c:val>
                  <c:numRef>
                    <c:extLst>
                      <c:ext uri="{02D57815-91ED-43cb-92C2-25804820EDAC}">
                        <c15:formulaRef>
                          <c15:sqref>'[EJECUCION DE GASTOS 2019.xlsx]MILES'!$B$31:$H$31</c15:sqref>
                        </c15:formulaRef>
                      </c:ext>
                    </c:extLst>
                    <c:numCache>
                      <c:formatCode>0.00%</c:formatCode>
                      <c:ptCount val="7"/>
                      <c:pt idx="0">
                        <c:v>1</c:v>
                      </c:pt>
                      <c:pt idx="1">
                        <c:v>0.9466</c:v>
                      </c:pt>
                      <c:pt idx="2">
                        <c:v>0.9879</c:v>
                      </c:pt>
                      <c:pt idx="3">
                        <c:v>0.95589999999999997</c:v>
                      </c:pt>
                      <c:pt idx="4">
                        <c:v>0.96689999999999998</c:v>
                      </c:pt>
                      <c:pt idx="5">
                        <c:v>4.41E-2</c:v>
                      </c:pt>
                      <c:pt idx="6">
                        <c:v>3.3099999999999997E-2</c:v>
                      </c:pt>
                    </c:numCache>
                  </c:numRef>
                </c:val>
                <c:extLst>
                  <c:ext xmlns:c16="http://schemas.microsoft.com/office/drawing/2014/chart" uri="{C3380CC4-5D6E-409C-BE32-E72D297353CC}">
                    <c16:uniqueId val="{00000001-9001-43BB-B825-74B1C386CF24}"/>
                  </c:ext>
                </c:extLst>
              </c15:ser>
            </c15:filteredBarSeries>
          </c:ext>
        </c:extLst>
      </c:bar3DChart>
      <c:catAx>
        <c:axId val="5154556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endParaRPr lang="en-US"/>
          </a:p>
        </c:txPr>
        <c:crossAx val="515455272"/>
        <c:crosses val="autoZero"/>
        <c:auto val="1"/>
        <c:lblAlgn val="ctr"/>
        <c:lblOffset val="100"/>
        <c:noMultiLvlLbl val="0"/>
      </c:catAx>
      <c:valAx>
        <c:axId val="515455272"/>
        <c:scaling>
          <c:orientation val="minMax"/>
        </c:scaling>
        <c:delete val="1"/>
        <c:axPos val="l"/>
        <c:numFmt formatCode="#,##0" sourceLinked="1"/>
        <c:majorTickMark val="out"/>
        <c:minorTickMark val="none"/>
        <c:tickLblPos val="nextTo"/>
        <c:crossAx val="515455664"/>
        <c:crosses val="autoZero"/>
        <c:crossBetween val="between"/>
      </c:valAx>
      <c:spPr>
        <a:noFill/>
        <a:ln>
          <a:noFill/>
        </a:ln>
        <a:effectLst/>
      </c:spPr>
    </c:plotArea>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s-CO" sz="1600" b="1"/>
              <a:t>TIPO</a:t>
            </a:r>
            <a:r>
              <a:rPr lang="es-CO" sz="1600" b="1" baseline="0"/>
              <a:t> DE AFILIADO 2019</a:t>
            </a:r>
            <a:endParaRPr lang="es-CO" sz="1600" b="1"/>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1-A10C-443A-B457-D79E565006CF}"/>
              </c:ext>
            </c:extLst>
          </c:dPt>
          <c:dPt>
            <c:idx val="1"/>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3-A10C-443A-B457-D79E565006CF}"/>
              </c:ext>
            </c:extLst>
          </c:dPt>
          <c:dPt>
            <c:idx val="2"/>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5-A10C-443A-B457-D79E565006CF}"/>
              </c:ext>
            </c:extLst>
          </c:dPt>
          <c:dLbls>
            <c:dLbl>
              <c:idx val="0"/>
              <c:layout>
                <c:manualLayout>
                  <c:x val="-1.5628650303070219E-2"/>
                  <c:y val="5.6403128180406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0C-443A-B457-D79E565006CF}"/>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Hoja2!$B$2:$B$4</c:f>
              <c:strCache>
                <c:ptCount val="3"/>
                <c:pt idx="0">
                  <c:v>Adicional</c:v>
                </c:pt>
                <c:pt idx="1">
                  <c:v>Beneficiario</c:v>
                </c:pt>
                <c:pt idx="2">
                  <c:v>Cotizante</c:v>
                </c:pt>
              </c:strCache>
            </c:strRef>
          </c:cat>
          <c:val>
            <c:numRef>
              <c:f>Hoja2!$C$2:$C$4</c:f>
              <c:numCache>
                <c:formatCode>0%</c:formatCode>
                <c:ptCount val="3"/>
                <c:pt idx="0">
                  <c:v>3.0097817908201655E-2</c:v>
                </c:pt>
                <c:pt idx="1">
                  <c:v>0.41798344620015049</c:v>
                </c:pt>
                <c:pt idx="2">
                  <c:v>0.55191873589164786</c:v>
                </c:pt>
              </c:numCache>
            </c:numRef>
          </c:val>
          <c:extLst>
            <c:ext xmlns:c16="http://schemas.microsoft.com/office/drawing/2014/chart" uri="{C3380CC4-5D6E-409C-BE32-E72D297353CC}">
              <c16:uniqueId val="{00000006-A10C-443A-B457-D79E565006CF}"/>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975477561118975E-2"/>
          <c:y val="7.3052785797780129E-2"/>
          <c:w val="0.90900075571048977"/>
          <c:h val="0.8373500807389056"/>
        </c:manualLayout>
      </c:layout>
      <c:lineChart>
        <c:grouping val="standard"/>
        <c:varyColors val="0"/>
        <c:ser>
          <c:idx val="0"/>
          <c:order val="0"/>
          <c:tx>
            <c:strRef>
              <c:f>Hoja2!$C$1</c:f>
              <c:strCache>
                <c:ptCount val="1"/>
                <c:pt idx="0">
                  <c:v>AFILIADOS</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dLbl>
              <c:idx val="0"/>
              <c:layout>
                <c:manualLayout>
                  <c:x val="-4.1813829029508842E-3"/>
                  <c:y val="-1.5660220081581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D4-4CB6-89EC-94CDDCA76D3A}"/>
                </c:ext>
              </c:extLst>
            </c:dLbl>
            <c:dLbl>
              <c:idx val="1"/>
              <c:layout>
                <c:manualLayout>
                  <c:x val="1.3937943009836237E-3"/>
                  <c:y val="2.08802934421081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D4-4CB6-89EC-94CDDCA76D3A}"/>
                </c:ext>
              </c:extLst>
            </c:dLbl>
            <c:dLbl>
              <c:idx val="2"/>
              <c:layout>
                <c:manualLayout>
                  <c:x val="-5.1105200664427152E-17"/>
                  <c:y val="-7.830110040790582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D4-4CB6-89EC-94CDDCA76D3A}"/>
                </c:ext>
              </c:extLst>
            </c:dLbl>
            <c:dLbl>
              <c:idx val="3"/>
              <c:layout>
                <c:manualLayout>
                  <c:x val="0"/>
                  <c:y val="-1.04401467210540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D4-4CB6-89EC-94CDDCA76D3A}"/>
                </c:ext>
              </c:extLst>
            </c:dLbl>
            <c:dLbl>
              <c:idx val="4"/>
              <c:layout>
                <c:manualLayout>
                  <c:x val="0"/>
                  <c:y val="-2.08802934421082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3D4-4CB6-89EC-94CDDCA76D3A}"/>
                </c:ext>
              </c:extLst>
            </c:dLbl>
            <c:dLbl>
              <c:idx val="5"/>
              <c:layout>
                <c:manualLayout>
                  <c:x val="0"/>
                  <c:y val="-7.83011004079060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3D4-4CB6-89EC-94CDDCA76D3A}"/>
                </c:ext>
              </c:extLst>
            </c:dLbl>
            <c:dLbl>
              <c:idx val="6"/>
              <c:layout>
                <c:manualLayout>
                  <c:x val="0"/>
                  <c:y val="-2.34903301223716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3D4-4CB6-89EC-94CDDCA76D3A}"/>
                </c:ext>
              </c:extLst>
            </c:dLbl>
            <c:dLbl>
              <c:idx val="7"/>
              <c:layout>
                <c:manualLayout>
                  <c:x val="0"/>
                  <c:y val="-2.8710403482898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3D4-4CB6-89EC-94CDDCA76D3A}"/>
                </c:ext>
              </c:extLst>
            </c:dLbl>
            <c:dLbl>
              <c:idx val="8"/>
              <c:layout>
                <c:manualLayout>
                  <c:x val="-8.3627658059017423E-3"/>
                  <c:y val="2.0880293442108153E-2"/>
                </c:manualLayout>
              </c:layout>
              <c:tx>
                <c:rich>
                  <a:bodyPr/>
                  <a:lstStyle/>
                  <a:p>
                    <a:r>
                      <a:rPr lang="en-US" dirty="0"/>
                      <a:t>2658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3D4-4CB6-89EC-94CDDCA76D3A}"/>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19050" cap="rnd">
                <a:solidFill>
                  <a:schemeClr val="accent1"/>
                </a:solidFill>
                <a:prstDash val="sysDash"/>
              </a:ln>
              <a:effectLst/>
            </c:spPr>
            <c:trendlineType val="linear"/>
            <c:dispRSqr val="0"/>
            <c:dispEq val="0"/>
          </c:trendline>
          <c:cat>
            <c:numRef>
              <c:f>Hoja2!$B$2:$B$10</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Hoja2!$C$2:$C$10</c:f>
              <c:numCache>
                <c:formatCode>General</c:formatCode>
                <c:ptCount val="9"/>
                <c:pt idx="0">
                  <c:v>2865</c:v>
                </c:pt>
                <c:pt idx="1">
                  <c:v>2838</c:v>
                </c:pt>
                <c:pt idx="2">
                  <c:v>2866</c:v>
                </c:pt>
                <c:pt idx="3">
                  <c:v>2796</c:v>
                </c:pt>
                <c:pt idx="4">
                  <c:v>2739</c:v>
                </c:pt>
                <c:pt idx="5">
                  <c:v>2719</c:v>
                </c:pt>
                <c:pt idx="6">
                  <c:v>2642</c:v>
                </c:pt>
                <c:pt idx="7">
                  <c:v>2619</c:v>
                </c:pt>
                <c:pt idx="8">
                  <c:v>2611</c:v>
                </c:pt>
              </c:numCache>
            </c:numRef>
          </c:val>
          <c:smooth val="0"/>
          <c:extLst>
            <c:ext xmlns:c16="http://schemas.microsoft.com/office/drawing/2014/chart" uri="{C3380CC4-5D6E-409C-BE32-E72D297353CC}">
              <c16:uniqueId val="{00000009-63D4-4CB6-89EC-94CDDCA76D3A}"/>
            </c:ext>
          </c:extLst>
        </c:ser>
        <c:dLbls>
          <c:showLegendKey val="0"/>
          <c:showVal val="0"/>
          <c:showCatName val="0"/>
          <c:showSerName val="0"/>
          <c:showPercent val="0"/>
          <c:showBubbleSize val="0"/>
        </c:dLbls>
        <c:marker val="1"/>
        <c:smooth val="0"/>
        <c:axId val="457938592"/>
        <c:axId val="457936632"/>
      </c:lineChart>
      <c:catAx>
        <c:axId val="4579385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en-US"/>
          </a:p>
        </c:txPr>
        <c:crossAx val="457936632"/>
        <c:crosses val="autoZero"/>
        <c:auto val="1"/>
        <c:lblAlgn val="ctr"/>
        <c:lblOffset val="100"/>
        <c:noMultiLvlLbl val="0"/>
      </c:catAx>
      <c:valAx>
        <c:axId val="457936632"/>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5793859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Hoja1!$B$2:$B$14</c:f>
              <c:strCache>
                <c:ptCount val="13"/>
                <c:pt idx="0">
                  <c:v>CALI</c:v>
                </c:pt>
                <c:pt idx="1">
                  <c:v>BOGOTA</c:v>
                </c:pt>
                <c:pt idx="2">
                  <c:v>MEDELLIN</c:v>
                </c:pt>
                <c:pt idx="3">
                  <c:v>PALMIRA</c:v>
                </c:pt>
                <c:pt idx="4">
                  <c:v>ARMENIA</c:v>
                </c:pt>
                <c:pt idx="5">
                  <c:v>BUCARAMANGA</c:v>
                </c:pt>
                <c:pt idx="6">
                  <c:v>MANIZALEZ</c:v>
                </c:pt>
                <c:pt idx="7">
                  <c:v>JAMUNDI</c:v>
                </c:pt>
                <c:pt idx="8">
                  <c:v>PASTO</c:v>
                </c:pt>
                <c:pt idx="9">
                  <c:v>GINEBRA </c:v>
                </c:pt>
                <c:pt idx="10">
                  <c:v>PEREIRA</c:v>
                </c:pt>
                <c:pt idx="11">
                  <c:v>SANTA ROSA DE CABAL</c:v>
                </c:pt>
                <c:pt idx="12">
                  <c:v>PAMPLONA</c:v>
                </c:pt>
              </c:strCache>
            </c:strRef>
          </c:cat>
          <c:val>
            <c:numRef>
              <c:f>Hoja1!$C$2:$C$14</c:f>
              <c:numCache>
                <c:formatCode>General</c:formatCode>
                <c:ptCount val="13"/>
                <c:pt idx="0">
                  <c:v>96</c:v>
                </c:pt>
                <c:pt idx="1">
                  <c:v>59</c:v>
                </c:pt>
                <c:pt idx="2">
                  <c:v>21</c:v>
                </c:pt>
                <c:pt idx="3">
                  <c:v>8</c:v>
                </c:pt>
                <c:pt idx="4">
                  <c:v>6</c:v>
                </c:pt>
                <c:pt idx="5">
                  <c:v>6</c:v>
                </c:pt>
                <c:pt idx="6">
                  <c:v>5</c:v>
                </c:pt>
                <c:pt idx="7">
                  <c:v>3</c:v>
                </c:pt>
                <c:pt idx="8">
                  <c:v>2</c:v>
                </c:pt>
                <c:pt idx="9">
                  <c:v>2</c:v>
                </c:pt>
                <c:pt idx="10">
                  <c:v>1</c:v>
                </c:pt>
                <c:pt idx="11">
                  <c:v>1</c:v>
                </c:pt>
                <c:pt idx="12">
                  <c:v>1</c:v>
                </c:pt>
              </c:numCache>
            </c:numRef>
          </c:val>
          <c:extLst>
            <c:ext xmlns:c16="http://schemas.microsoft.com/office/drawing/2014/chart" uri="{C3380CC4-5D6E-409C-BE32-E72D297353CC}">
              <c16:uniqueId val="{00000000-9ACC-48BB-9E8C-AB8B229D6015}"/>
            </c:ext>
          </c:extLst>
        </c:ser>
        <c:dLbls>
          <c:showLegendKey val="0"/>
          <c:showVal val="0"/>
          <c:showCatName val="0"/>
          <c:showSerName val="0"/>
          <c:showPercent val="0"/>
          <c:showBubbleSize val="0"/>
        </c:dLbls>
        <c:gapWidth val="182"/>
        <c:axId val="457932712"/>
        <c:axId val="457933888"/>
      </c:barChart>
      <c:catAx>
        <c:axId val="4579327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57933888"/>
        <c:crosses val="autoZero"/>
        <c:auto val="1"/>
        <c:lblAlgn val="ctr"/>
        <c:lblOffset val="100"/>
        <c:noMultiLvlLbl val="0"/>
      </c:catAx>
      <c:valAx>
        <c:axId val="4579338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57932712"/>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AD2-47B0-8193-60271D05B606}"/>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AD2-47B0-8193-60271D05B606}"/>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'BASE DATOS UNICAUCA'!$G$11:$G$12</c:f>
              <c:strCache>
                <c:ptCount val="2"/>
                <c:pt idx="0">
                  <c:v>F</c:v>
                </c:pt>
                <c:pt idx="1">
                  <c:v>M</c:v>
                </c:pt>
              </c:strCache>
            </c:strRef>
          </c:cat>
          <c:val>
            <c:numRef>
              <c:f>'BASE DATOS UNICAUCA'!$H$11:$H$12</c:f>
              <c:numCache>
                <c:formatCode>0%</c:formatCode>
                <c:ptCount val="2"/>
                <c:pt idx="0">
                  <c:v>0.58293838862559244</c:v>
                </c:pt>
                <c:pt idx="1">
                  <c:v>0.41706161137440756</c:v>
                </c:pt>
              </c:numCache>
            </c:numRef>
          </c:val>
          <c:extLst>
            <c:ext xmlns:c16="http://schemas.microsoft.com/office/drawing/2014/chart" uri="{C3380CC4-5D6E-409C-BE32-E72D297353CC}">
              <c16:uniqueId val="{00000004-FAD2-47B0-8193-60271D05B606}"/>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563506074380571"/>
          <c:y val="5.4129995395768793E-2"/>
          <c:w val="0.77193092666490826"/>
          <c:h val="0.87682672233820713"/>
        </c:manualLayout>
      </c:layout>
      <c:barChart>
        <c:barDir val="bar"/>
        <c:grouping val="clustered"/>
        <c:varyColors val="0"/>
        <c:ser>
          <c:idx val="2"/>
          <c:order val="0"/>
          <c:tx>
            <c:strRef>
              <c:f>'4'!$BF$38</c:f>
              <c:strCache>
                <c:ptCount val="1"/>
                <c:pt idx="0">
                  <c:v>EAPB</c:v>
                </c:pt>
              </c:strCache>
            </c:strRef>
          </c:tx>
          <c:spPr>
            <a:solidFill>
              <a:schemeClr val="bg1">
                <a:lumMod val="65000"/>
              </a:schemeClr>
            </a:solidFill>
            <a:ln w="25400">
              <a:solidFill>
                <a:schemeClr val="bg1">
                  <a:lumMod val="50000"/>
                  <a:alpha val="39000"/>
                </a:schemeClr>
              </a:solidFill>
              <a:prstDash val="solid"/>
            </a:ln>
          </c:spPr>
          <c:invertIfNegative val="0"/>
          <c:cat>
            <c:strRef>
              <c:f>'4'!$BC$39:$BC$55</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 Y MÁS</c:v>
                </c:pt>
              </c:strCache>
            </c:strRef>
          </c:cat>
          <c:val>
            <c:numRef>
              <c:f>'4'!$BF$39:$BF$55</c:f>
              <c:numCache>
                <c:formatCode>0%</c:formatCode>
                <c:ptCount val="17"/>
                <c:pt idx="0">
                  <c:v>-1.3544018058690745E-2</c:v>
                </c:pt>
                <c:pt idx="1">
                  <c:v>-1.8811136192626036E-2</c:v>
                </c:pt>
                <c:pt idx="2">
                  <c:v>-2.8592927012791574E-2</c:v>
                </c:pt>
                <c:pt idx="3">
                  <c:v>-4.0632054176072234E-2</c:v>
                </c:pt>
                <c:pt idx="4">
                  <c:v>-3.8750940556809631E-2</c:v>
                </c:pt>
                <c:pt idx="5">
                  <c:v>-1.7682468021068473E-2</c:v>
                </c:pt>
                <c:pt idx="6">
                  <c:v>-2.257336343115124E-3</c:v>
                </c:pt>
                <c:pt idx="7">
                  <c:v>-6.7720090293453723E-3</c:v>
                </c:pt>
                <c:pt idx="8">
                  <c:v>-2.4830699774266364E-2</c:v>
                </c:pt>
                <c:pt idx="9">
                  <c:v>-3.6117381489841983E-2</c:v>
                </c:pt>
                <c:pt idx="10">
                  <c:v>-3.3860045146726865E-2</c:v>
                </c:pt>
                <c:pt idx="11">
                  <c:v>-4.2513167795334837E-2</c:v>
                </c:pt>
                <c:pt idx="12">
                  <c:v>-4.2889390519187359E-2</c:v>
                </c:pt>
                <c:pt idx="13">
                  <c:v>-3.4612490594431902E-2</c:v>
                </c:pt>
                <c:pt idx="14">
                  <c:v>-5.3423626787057941E-2</c:v>
                </c:pt>
                <c:pt idx="15">
                  <c:v>-2.5206922498118886E-2</c:v>
                </c:pt>
                <c:pt idx="16">
                  <c:v>-2.8592927012791574E-2</c:v>
                </c:pt>
              </c:numCache>
            </c:numRef>
          </c:val>
          <c:extLst>
            <c:ext xmlns:c16="http://schemas.microsoft.com/office/drawing/2014/chart" uri="{C3380CC4-5D6E-409C-BE32-E72D297353CC}">
              <c16:uniqueId val="{00000000-B042-4F0B-8480-BB15235623D9}"/>
            </c:ext>
          </c:extLst>
        </c:ser>
        <c:ser>
          <c:idx val="3"/>
          <c:order val="1"/>
          <c:spPr>
            <a:solidFill>
              <a:schemeClr val="bg1">
                <a:lumMod val="65000"/>
              </a:schemeClr>
            </a:solidFill>
            <a:ln w="25400">
              <a:solidFill>
                <a:schemeClr val="bg1">
                  <a:lumMod val="50000"/>
                  <a:alpha val="39000"/>
                </a:schemeClr>
              </a:solidFill>
              <a:prstDash val="solid"/>
            </a:ln>
          </c:spPr>
          <c:invertIfNegative val="0"/>
          <c:cat>
            <c:strRef>
              <c:f>'4'!$BC$39:$BC$55</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 Y MÁS</c:v>
                </c:pt>
              </c:strCache>
            </c:strRef>
          </c:cat>
          <c:val>
            <c:numRef>
              <c:f>'4'!$BG$39:$BG$55</c:f>
              <c:numCache>
                <c:formatCode>0%</c:formatCode>
                <c:ptCount val="17"/>
                <c:pt idx="0">
                  <c:v>6.7720090293453723E-3</c:v>
                </c:pt>
                <c:pt idx="1">
                  <c:v>1.2791572610985704E-2</c:v>
                </c:pt>
                <c:pt idx="2">
                  <c:v>2.8216704288939052E-2</c:v>
                </c:pt>
                <c:pt idx="3">
                  <c:v>3.4988713318284424E-2</c:v>
                </c:pt>
                <c:pt idx="4">
                  <c:v>3.724604966139955E-2</c:v>
                </c:pt>
                <c:pt idx="5">
                  <c:v>1.1662904439428141E-2</c:v>
                </c:pt>
                <c:pt idx="6">
                  <c:v>5.6433408577878106E-3</c:v>
                </c:pt>
                <c:pt idx="7">
                  <c:v>1.3920240782543265E-2</c:v>
                </c:pt>
                <c:pt idx="8">
                  <c:v>2.7464258841234011E-2</c:v>
                </c:pt>
                <c:pt idx="9">
                  <c:v>3.7998495109104587E-2</c:v>
                </c:pt>
                <c:pt idx="10">
                  <c:v>4.3641835966892403E-2</c:v>
                </c:pt>
                <c:pt idx="11">
                  <c:v>5.1542513167795338E-2</c:v>
                </c:pt>
                <c:pt idx="12">
                  <c:v>5.0790067720090294E-2</c:v>
                </c:pt>
                <c:pt idx="13">
                  <c:v>4.1008276899924756E-2</c:v>
                </c:pt>
                <c:pt idx="14">
                  <c:v>4.3265613243039881E-2</c:v>
                </c:pt>
                <c:pt idx="15">
                  <c:v>3.1978931527464262E-2</c:v>
                </c:pt>
                <c:pt idx="16">
                  <c:v>3.1978931527464262E-2</c:v>
                </c:pt>
              </c:numCache>
            </c:numRef>
          </c:val>
          <c:extLst>
            <c:ext xmlns:c16="http://schemas.microsoft.com/office/drawing/2014/chart" uri="{C3380CC4-5D6E-409C-BE32-E72D297353CC}">
              <c16:uniqueId val="{00000001-B042-4F0B-8480-BB15235623D9}"/>
            </c:ext>
          </c:extLst>
        </c:ser>
        <c:ser>
          <c:idx val="1"/>
          <c:order val="2"/>
          <c:spPr>
            <a:noFill/>
            <a:ln w="28575">
              <a:solidFill>
                <a:srgbClr val="FF0000"/>
              </a:solidFill>
              <a:prstDash val="solid"/>
            </a:ln>
          </c:spPr>
          <c:invertIfNegative val="0"/>
          <c:cat>
            <c:strRef>
              <c:f>'4'!$BC$39:$BC$55</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 Y MÁS</c:v>
                </c:pt>
              </c:strCache>
            </c:strRef>
          </c:cat>
          <c:val>
            <c:numRef>
              <c:f>'4'!$BE$39:$BE$55</c:f>
              <c:numCache>
                <c:formatCode>0%</c:formatCode>
                <c:ptCount val="17"/>
                <c:pt idx="0">
                  <c:v>4.7005048967712453E-2</c:v>
                </c:pt>
                <c:pt idx="1">
                  <c:v>4.322662159862084E-2</c:v>
                </c:pt>
                <c:pt idx="2">
                  <c:v>4.2566279619162768E-2</c:v>
                </c:pt>
                <c:pt idx="3">
                  <c:v>4.4507049415473753E-2</c:v>
                </c:pt>
                <c:pt idx="4">
                  <c:v>4.465536151781193E-2</c:v>
                </c:pt>
                <c:pt idx="5">
                  <c:v>4.0513922622044972E-2</c:v>
                </c:pt>
                <c:pt idx="6">
                  <c:v>3.553346097590776E-2</c:v>
                </c:pt>
                <c:pt idx="7">
                  <c:v>3.2881499336479901E-2</c:v>
                </c:pt>
                <c:pt idx="8">
                  <c:v>2.9194177973110309E-2</c:v>
                </c:pt>
                <c:pt idx="9">
                  <c:v>2.5932724217883191E-2</c:v>
                </c:pt>
                <c:pt idx="10">
                  <c:v>2.49750517856424E-2</c:v>
                </c:pt>
                <c:pt idx="11">
                  <c:v>2.2146528119621478E-2</c:v>
                </c:pt>
                <c:pt idx="12">
                  <c:v>1.8144926348916228E-2</c:v>
                </c:pt>
                <c:pt idx="13">
                  <c:v>1.4393336407866756E-2</c:v>
                </c:pt>
                <c:pt idx="14">
                  <c:v>1.1074676556023485E-2</c:v>
                </c:pt>
                <c:pt idx="15">
                  <c:v>8.0837158255369426E-3</c:v>
                </c:pt>
                <c:pt idx="16">
                  <c:v>8.7405265644631483E-3</c:v>
                </c:pt>
              </c:numCache>
            </c:numRef>
          </c:val>
          <c:extLst>
            <c:ext xmlns:c16="http://schemas.microsoft.com/office/drawing/2014/chart" uri="{C3380CC4-5D6E-409C-BE32-E72D297353CC}">
              <c16:uniqueId val="{00000002-B042-4F0B-8480-BB15235623D9}"/>
            </c:ext>
          </c:extLst>
        </c:ser>
        <c:ser>
          <c:idx val="0"/>
          <c:order val="3"/>
          <c:tx>
            <c:strRef>
              <c:f>'4'!$BD$38</c:f>
              <c:strCache>
                <c:ptCount val="1"/>
                <c:pt idx="0">
                  <c:v>Departamento</c:v>
                </c:pt>
              </c:strCache>
            </c:strRef>
          </c:tx>
          <c:spPr>
            <a:noFill/>
            <a:ln w="28575" cmpd="sng">
              <a:solidFill>
                <a:srgbClr val="FF0000"/>
              </a:solidFill>
              <a:prstDash val="solid"/>
            </a:ln>
          </c:spPr>
          <c:invertIfNegative val="0"/>
          <c:cat>
            <c:strRef>
              <c:f>'4'!$BC$39:$BC$55</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 Y MÁS</c:v>
                </c:pt>
              </c:strCache>
            </c:strRef>
          </c:cat>
          <c:val>
            <c:numRef>
              <c:f>'4'!$BD$39:$BD$55</c:f>
              <c:numCache>
                <c:formatCode>0%</c:formatCode>
                <c:ptCount val="17"/>
                <c:pt idx="0">
                  <c:v>-4.8816575360557314E-2</c:v>
                </c:pt>
                <c:pt idx="1">
                  <c:v>-4.4966110684615729E-2</c:v>
                </c:pt>
                <c:pt idx="2">
                  <c:v>-4.4770479959150608E-2</c:v>
                </c:pt>
                <c:pt idx="3">
                  <c:v>-4.7257179541687351E-2</c:v>
                </c:pt>
                <c:pt idx="4">
                  <c:v>-4.7979671354506183E-2</c:v>
                </c:pt>
                <c:pt idx="5">
                  <c:v>-4.3595989358253533E-2</c:v>
                </c:pt>
                <c:pt idx="6">
                  <c:v>-3.8410715761268366E-2</c:v>
                </c:pt>
                <c:pt idx="7">
                  <c:v>-3.5461423669057787E-2</c:v>
                </c:pt>
                <c:pt idx="8">
                  <c:v>-2.9997182070055573E-2</c:v>
                </c:pt>
                <c:pt idx="9">
                  <c:v>-2.5544994007484816E-2</c:v>
                </c:pt>
                <c:pt idx="10">
                  <c:v>-2.4071054209485902E-2</c:v>
                </c:pt>
                <c:pt idx="11">
                  <c:v>-2.1007349924043017E-2</c:v>
                </c:pt>
                <c:pt idx="12">
                  <c:v>-1.7226803810632282E-2</c:v>
                </c:pt>
                <c:pt idx="13">
                  <c:v>-1.3675788331792536E-2</c:v>
                </c:pt>
                <c:pt idx="14">
                  <c:v>-1.0184097693888058E-2</c:v>
                </c:pt>
                <c:pt idx="15">
                  <c:v>-6.9240564348736844E-3</c:v>
                </c:pt>
                <c:pt idx="16">
                  <c:v>-6.5356199763689383E-3</c:v>
                </c:pt>
              </c:numCache>
            </c:numRef>
          </c:val>
          <c:extLst>
            <c:ext xmlns:c16="http://schemas.microsoft.com/office/drawing/2014/chart" uri="{C3380CC4-5D6E-409C-BE32-E72D297353CC}">
              <c16:uniqueId val="{00000003-B042-4F0B-8480-BB15235623D9}"/>
            </c:ext>
          </c:extLst>
        </c:ser>
        <c:ser>
          <c:idx val="4"/>
          <c:order val="4"/>
          <c:tx>
            <c:strRef>
              <c:f>'4'!$BH$38</c:f>
              <c:strCache>
                <c:ptCount val="1"/>
                <c:pt idx="0">
                  <c:v>Municipio</c:v>
                </c:pt>
              </c:strCache>
            </c:strRef>
          </c:tx>
          <c:spPr>
            <a:noFill/>
            <a:ln w="28575" cmpd="sng">
              <a:solidFill>
                <a:srgbClr val="0070C0"/>
              </a:solidFill>
            </a:ln>
          </c:spPr>
          <c:invertIfNegative val="0"/>
          <c:cat>
            <c:strRef>
              <c:f>'4'!$BC$39:$BC$55</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 Y MÁS</c:v>
                </c:pt>
              </c:strCache>
            </c:strRef>
          </c:cat>
          <c:val>
            <c:numRef>
              <c:f>'4'!$BH$39:$BH$55</c:f>
              <c:numCache>
                <c:formatCode>0%</c:formatCode>
                <c:ptCount val="17"/>
                <c:pt idx="0">
                  <c:v>-3.2809223950522763E-2</c:v>
                </c:pt>
                <c:pt idx="1">
                  <c:v>-3.3206081401433607E-2</c:v>
                </c:pt>
                <c:pt idx="2">
                  <c:v>-3.610700400720665E-2</c:v>
                </c:pt>
                <c:pt idx="3">
                  <c:v>-3.9123823036697022E-2</c:v>
                </c:pt>
                <c:pt idx="4">
                  <c:v>-4.1838608961954363E-2</c:v>
                </c:pt>
                <c:pt idx="5">
                  <c:v>-4.2038793693829742E-2</c:v>
                </c:pt>
                <c:pt idx="6">
                  <c:v>-4.2600715748216778E-2</c:v>
                </c:pt>
                <c:pt idx="7">
                  <c:v>-4.2249514464224883E-2</c:v>
                </c:pt>
                <c:pt idx="8">
                  <c:v>-3.4586302447521748E-2</c:v>
                </c:pt>
                <c:pt idx="9">
                  <c:v>-2.9241018905165117E-2</c:v>
                </c:pt>
                <c:pt idx="10">
                  <c:v>-2.853510432434141E-2</c:v>
                </c:pt>
                <c:pt idx="11">
                  <c:v>-2.5033627522942224E-2</c:v>
                </c:pt>
                <c:pt idx="12">
                  <c:v>-1.9280950491154997E-2</c:v>
                </c:pt>
                <c:pt idx="13">
                  <c:v>-1.4999806839293804E-2</c:v>
                </c:pt>
                <c:pt idx="14">
                  <c:v>-1.053252650691691E-2</c:v>
                </c:pt>
                <c:pt idx="15">
                  <c:v>-6.9678334743991828E-3</c:v>
                </c:pt>
                <c:pt idx="16">
                  <c:v>-6.2584068807355559E-3</c:v>
                </c:pt>
              </c:numCache>
            </c:numRef>
          </c:val>
          <c:extLst>
            <c:ext xmlns:c16="http://schemas.microsoft.com/office/drawing/2014/chart" uri="{C3380CC4-5D6E-409C-BE32-E72D297353CC}">
              <c16:uniqueId val="{00000004-B042-4F0B-8480-BB15235623D9}"/>
            </c:ext>
          </c:extLst>
        </c:ser>
        <c:ser>
          <c:idx val="5"/>
          <c:order val="5"/>
          <c:spPr>
            <a:noFill/>
            <a:ln w="28575" cmpd="sng">
              <a:solidFill>
                <a:srgbClr val="0070C0"/>
              </a:solidFill>
            </a:ln>
          </c:spPr>
          <c:invertIfNegative val="0"/>
          <c:cat>
            <c:strRef>
              <c:f>'4'!$BC$39:$BC$55</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 Y MÁS</c:v>
                </c:pt>
              </c:strCache>
            </c:strRef>
          </c:cat>
          <c:val>
            <c:numRef>
              <c:f>'4'!$BI$39:$BI$55</c:f>
              <c:numCache>
                <c:formatCode>0%</c:formatCode>
                <c:ptCount val="17"/>
                <c:pt idx="0">
                  <c:v>3.1608115559270483E-2</c:v>
                </c:pt>
                <c:pt idx="1">
                  <c:v>3.2321054165774028E-2</c:v>
                </c:pt>
                <c:pt idx="2">
                  <c:v>3.427022129192904E-2</c:v>
                </c:pt>
                <c:pt idx="3">
                  <c:v>3.8491660725511613E-2</c:v>
                </c:pt>
                <c:pt idx="4">
                  <c:v>4.1115134316931062E-2</c:v>
                </c:pt>
                <c:pt idx="5">
                  <c:v>4.1526039819201582E-2</c:v>
                </c:pt>
                <c:pt idx="6">
                  <c:v>4.3159125789763886E-2</c:v>
                </c:pt>
                <c:pt idx="7">
                  <c:v>4.1469847613762878E-2</c:v>
                </c:pt>
                <c:pt idx="8">
                  <c:v>3.5611810196778081E-2</c:v>
                </c:pt>
                <c:pt idx="9">
                  <c:v>3.3062088874996926E-2</c:v>
                </c:pt>
                <c:pt idx="10">
                  <c:v>3.3736395340261363E-2</c:v>
                </c:pt>
                <c:pt idx="11">
                  <c:v>3.1218282134039481E-2</c:v>
                </c:pt>
                <c:pt idx="12">
                  <c:v>2.4334736967798355E-2</c:v>
                </c:pt>
                <c:pt idx="13">
                  <c:v>1.8662836231329263E-2</c:v>
                </c:pt>
                <c:pt idx="14">
                  <c:v>1.4030491295476176E-2</c:v>
                </c:pt>
                <c:pt idx="15">
                  <c:v>9.6334512198976603E-3</c:v>
                </c:pt>
                <c:pt idx="16">
                  <c:v>1.0339365800721367E-2</c:v>
                </c:pt>
              </c:numCache>
            </c:numRef>
          </c:val>
          <c:extLst>
            <c:ext xmlns:c16="http://schemas.microsoft.com/office/drawing/2014/chart" uri="{C3380CC4-5D6E-409C-BE32-E72D297353CC}">
              <c16:uniqueId val="{00000005-B042-4F0B-8480-BB15235623D9}"/>
            </c:ext>
          </c:extLst>
        </c:ser>
        <c:dLbls>
          <c:showLegendKey val="0"/>
          <c:showVal val="0"/>
          <c:showCatName val="0"/>
          <c:showSerName val="0"/>
          <c:showPercent val="0"/>
          <c:showBubbleSize val="0"/>
        </c:dLbls>
        <c:gapWidth val="0"/>
        <c:overlap val="100"/>
        <c:axId val="457937808"/>
        <c:axId val="457933104"/>
      </c:barChart>
      <c:catAx>
        <c:axId val="457937808"/>
        <c:scaling>
          <c:orientation val="minMax"/>
        </c:scaling>
        <c:delete val="0"/>
        <c:axPos val="l"/>
        <c:numFmt formatCode="General" sourceLinked="1"/>
        <c:majorTickMark val="out"/>
        <c:minorTickMark val="in"/>
        <c:tickLblPos val="low"/>
        <c:spPr>
          <a:ln w="3175">
            <a:solidFill>
              <a:srgbClr val="000000"/>
            </a:solidFill>
            <a:prstDash val="solid"/>
          </a:ln>
        </c:spPr>
        <c:txPr>
          <a:bodyPr rot="0" vert="horz"/>
          <a:lstStyle/>
          <a:p>
            <a:pPr>
              <a:defRPr/>
            </a:pPr>
            <a:endParaRPr lang="en-US"/>
          </a:p>
        </c:txPr>
        <c:crossAx val="457933104"/>
        <c:crosses val="autoZero"/>
        <c:auto val="1"/>
        <c:lblAlgn val="ctr"/>
        <c:lblOffset val="100"/>
        <c:tickLblSkip val="1"/>
        <c:tickMarkSkip val="1"/>
        <c:noMultiLvlLbl val="0"/>
      </c:catAx>
      <c:valAx>
        <c:axId val="457933104"/>
        <c:scaling>
          <c:orientation val="minMax"/>
        </c:scaling>
        <c:delete val="0"/>
        <c:axPos val="b"/>
        <c:numFmt formatCode="#,###%;[Red]#,###%" sourceLinked="0"/>
        <c:majorTickMark val="out"/>
        <c:minorTickMark val="none"/>
        <c:tickLblPos val="nextTo"/>
        <c:spPr>
          <a:ln w="3175">
            <a:solidFill>
              <a:srgbClr val="000000"/>
            </a:solidFill>
            <a:prstDash val="solid"/>
          </a:ln>
        </c:spPr>
        <c:txPr>
          <a:bodyPr rot="0" vert="horz"/>
          <a:lstStyle/>
          <a:p>
            <a:pPr>
              <a:defRPr/>
            </a:pPr>
            <a:endParaRPr lang="en-US"/>
          </a:p>
        </c:txPr>
        <c:crossAx val="457937808"/>
        <c:crosses val="autoZero"/>
        <c:crossBetween val="between"/>
      </c:valAx>
      <c:spPr>
        <a:noFill/>
        <a:ln w="25400">
          <a:noFill/>
        </a:ln>
      </c:spPr>
    </c:plotArea>
    <c:legend>
      <c:legendPos val="r"/>
      <c:legendEntry>
        <c:idx val="0"/>
        <c:delete val="1"/>
      </c:legendEntry>
      <c:legendEntry>
        <c:idx val="3"/>
        <c:delete val="1"/>
      </c:legendEntry>
      <c:legendEntry>
        <c:idx val="4"/>
        <c:delete val="1"/>
      </c:legendEntry>
      <c:layout>
        <c:manualLayout>
          <c:xMode val="edge"/>
          <c:yMode val="edge"/>
          <c:x val="0.77216743712947378"/>
          <c:y val="1.6923051254308467E-4"/>
          <c:w val="0.22536945812807882"/>
          <c:h val="0.16453923501113005"/>
        </c:manualLayout>
      </c:layout>
      <c:overlay val="0"/>
    </c:legend>
    <c:plotVisOnly val="1"/>
    <c:dispBlanksAs val="gap"/>
    <c:showDLblsOverMax val="0"/>
  </c:chart>
  <c:spPr>
    <a:solidFill>
      <a:srgbClr val="FFFFFF"/>
    </a:solidFill>
    <a:ln w="3175">
      <a:noFill/>
      <a:prstDash val="solid"/>
    </a:ln>
  </c:spPr>
  <c:txPr>
    <a:bodyPr/>
    <a:lstStyle/>
    <a:p>
      <a:pPr>
        <a:defRPr sz="1800" b="0" i="0" u="none" strike="noStrike" baseline="0">
          <a:solidFill>
            <a:srgbClr val="000000"/>
          </a:solidFill>
          <a:latin typeface="Arial Narrow" pitchFamily="34" charset="0"/>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AFILIADOS</a:t>
            </a:r>
            <a:r>
              <a:rPr lang="en-US" b="1" baseline="0" dirty="0"/>
              <a:t> UNIDAD DE SALUD POR GENERO 2019</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Hoja3!$C$2</c:f>
              <c:strCache>
                <c:ptCount val="1"/>
                <c:pt idx="0">
                  <c:v>CANTIDAD</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3323-4D65-A703-66F0EC8D40FF}"/>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3323-4D65-A703-66F0EC8D40FF}"/>
              </c:ext>
            </c:extLst>
          </c:dPt>
          <c:dLbls>
            <c:dLbl>
              <c:idx val="0"/>
              <c:layout>
                <c:manualLayout>
                  <c:x val="-0.25586071207180011"/>
                  <c:y val="-5.2380919569959952E-2"/>
                </c:manualLayout>
              </c:layout>
              <c:tx>
                <c:rich>
                  <a:bodyPr/>
                  <a:lstStyle/>
                  <a:p>
                    <a:r>
                      <a:rPr lang="en-US" dirty="0"/>
                      <a:t>1300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23-4D65-A703-66F0EC8D40FF}"/>
                </c:ext>
              </c:extLst>
            </c:dLbl>
            <c:dLbl>
              <c:idx val="1"/>
              <c:layout>
                <c:manualLayout>
                  <c:x val="0.23744968960281737"/>
                  <c:y val="4.5709775969572396E-2"/>
                </c:manualLayout>
              </c:layout>
              <c:tx>
                <c:rich>
                  <a:bodyPr/>
                  <a:lstStyle/>
                  <a:p>
                    <a:r>
                      <a:rPr lang="en-US" dirty="0"/>
                      <a:t>1358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323-4D65-A703-66F0EC8D40FF}"/>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Hoja3!$B$3:$B$4</c:f>
              <c:strCache>
                <c:ptCount val="2"/>
                <c:pt idx="0">
                  <c:v>FEMENINO</c:v>
                </c:pt>
                <c:pt idx="1">
                  <c:v>MASCULINO</c:v>
                </c:pt>
              </c:strCache>
            </c:strRef>
          </c:cat>
          <c:val>
            <c:numRef>
              <c:f>Hoja3!$C$3:$C$4</c:f>
              <c:numCache>
                <c:formatCode>General</c:formatCode>
                <c:ptCount val="2"/>
                <c:pt idx="0">
                  <c:v>1334</c:v>
                </c:pt>
                <c:pt idx="1">
                  <c:v>1277</c:v>
                </c:pt>
              </c:numCache>
            </c:numRef>
          </c:val>
          <c:extLst>
            <c:ext xmlns:c16="http://schemas.microsoft.com/office/drawing/2014/chart" uri="{C3380CC4-5D6E-409C-BE32-E72D297353CC}">
              <c16:uniqueId val="{00000004-3323-4D65-A703-66F0EC8D40FF}"/>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TDBS2!$D$4:$D$11</cx:f>
        <cx:lvl ptCount="8">
          <cx:pt idx="0">PROSTATA</cx:pt>
          <cx:pt idx="1">MAMA</cx:pt>
          <cx:pt idx="2">TIROIDES</cx:pt>
          <cx:pt idx="3">COLON</cx:pt>
          <cx:pt idx="4">PIEL</cx:pt>
          <cx:pt idx="5">LINFOMA</cx:pt>
          <cx:pt idx="6">ESTOMAGO</cx:pt>
          <cx:pt idx="7">ENDOMETRIO</cx:pt>
        </cx:lvl>
      </cx:strDim>
      <cx:numDim type="val">
        <cx:f>TDBS2!$E$4:$E$11</cx:f>
        <cx:lvl ptCount="8" formatCode="General">
          <cx:pt idx="0">28</cx:pt>
          <cx:pt idx="1">19</cx:pt>
          <cx:pt idx="2">14</cx:pt>
          <cx:pt idx="3">13</cx:pt>
          <cx:pt idx="4">13</cx:pt>
          <cx:pt idx="5">7</cx:pt>
          <cx:pt idx="6">6</cx:pt>
          <cx:pt idx="7">5</cx:pt>
        </cx:lvl>
      </cx:numDim>
    </cx:data>
  </cx:chartData>
  <cx:chart>
    <cx:plotArea>
      <cx:plotAreaRegion>
        <cx:series layoutId="clusteredColumn" uniqueId="{7D393E97-9364-480A-B8BF-AF0CC317E0DD}">
          <cx:dataLabels>
            <cx:txPr>
              <a:bodyPr spcFirstLastPara="1" vertOverflow="ellipsis" horzOverflow="overflow" wrap="square" lIns="0" tIns="0" rIns="0" bIns="0" anchor="ctr" anchorCtr="1"/>
              <a:lstStyle/>
              <a:p>
                <a:pPr algn="ctr" rtl="0">
                  <a:defRPr sz="1600"/>
                </a:pPr>
                <a:endParaRPr lang="es-ES" sz="1600" b="0" i="0" u="none" strike="noStrike" baseline="0">
                  <a:solidFill>
                    <a:prstClr val="black">
                      <a:lumMod val="65000"/>
                      <a:lumOff val="35000"/>
                    </a:prstClr>
                  </a:solidFill>
                  <a:latin typeface="Calibri"/>
                </a:endParaRPr>
              </a:p>
            </cx:txPr>
          </cx:dataLabels>
          <cx:dataId val="0"/>
          <cx:layoutPr>
            <cx:aggregation/>
          </cx:layoutPr>
          <cx:axisId val="0"/>
        </cx:series>
        <cx:series layoutId="paretoLine" ownerIdx="0" uniqueId="{2BD3AECB-084B-4D77-9DE4-D35C5B69A5BA}">
          <cx:axisId val="1"/>
        </cx:series>
      </cx:plotAreaRegion>
      <cx:axis id="0">
        <cx:valScaling/>
        <cx:majorGridlines/>
        <cx:tickLabels/>
        <cx:txPr>
          <a:bodyPr vertOverflow="overflow" horzOverflow="overflow" wrap="square" lIns="0" tIns="0" rIns="0" bIns="0"/>
          <a:lstStyle/>
          <a:p>
            <a:pPr algn="ctr" rtl="0">
              <a:defRPr sz="1600" b="0" i="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es-CO" sz="1600"/>
          </a:p>
        </cx:txPr>
      </cx:axis>
      <cx:axis id="1">
        <cx:valScaling max="1" min="0"/>
        <cx:units unit="percentage"/>
        <cx:tickLabels/>
        <cx:txPr>
          <a:bodyPr vertOverflow="overflow" horzOverflow="overflow" wrap="square" lIns="0" tIns="0" rIns="0" bIns="0"/>
          <a:lstStyle/>
          <a:p>
            <a:pPr algn="ctr" rtl="0">
              <a:defRPr sz="1600" b="0" i="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es-CO" sz="1600"/>
          </a:p>
        </cx:txPr>
      </cx:axis>
      <cx:axis id="2">
        <cx:catScaling/>
        <cx:tickLabels/>
        <cx:txPr>
          <a:bodyPr vertOverflow="overflow" horzOverflow="overflow" wrap="square" lIns="0" tIns="0" rIns="0" bIns="0"/>
          <a:lstStyle/>
          <a:p>
            <a:pPr algn="ctr" rtl="0">
              <a:defRPr sz="1600" b="0" i="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es-CO" sz="1600"/>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08-28T12:26:36.627" idx="1">
    <p:pos x="10" y="10"/>
    <p:text>Esta información debe estar de enero a diciembre de 2019 disgregada por cuenta y valor, el dato lo debe tener Amparo.</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drawing1.xml><?xml version="1.0" encoding="utf-8"?>
<c:userShapes xmlns:c="http://schemas.openxmlformats.org/drawingml/2006/chart">
  <cdr:relSizeAnchor xmlns:cdr="http://schemas.openxmlformats.org/drawingml/2006/chartDrawing">
    <cdr:from>
      <cdr:x>0.68801</cdr:x>
      <cdr:y>0.82538</cdr:y>
    </cdr:from>
    <cdr:to>
      <cdr:x>0.96207</cdr:x>
      <cdr:y>0.90694</cdr:y>
    </cdr:to>
    <cdr:sp macro="" textlink="">
      <cdr:nvSpPr>
        <cdr:cNvPr id="2" name="CuadroTexto 9"/>
        <cdr:cNvSpPr txBox="1"/>
      </cdr:nvSpPr>
      <cdr:spPr>
        <a:xfrm xmlns:a="http://schemas.openxmlformats.org/drawingml/2006/main">
          <a:off x="3063267" y="3114486"/>
          <a:ext cx="1220206"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s-E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xmlns:a="http://schemas.openxmlformats.org/drawingml/2006/main">
          <a:r>
            <a:rPr lang="es-CO" sz="1400" dirty="0"/>
            <a:t>2658 Afiliados</a:t>
          </a:r>
        </a:p>
      </cdr:txBody>
    </cdr:sp>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914162" y="2130426"/>
            <a:ext cx="10360501" cy="1470025"/>
          </a:xfrm>
        </p:spPr>
        <p:txBody>
          <a:bodyPr/>
          <a:lstStyle/>
          <a:p>
            <a:r>
              <a:rPr lang="es-ES"/>
              <a:t>Haga clic para modificar el estilo de título del patrón</a:t>
            </a:r>
          </a:p>
        </p:txBody>
      </p:sp>
      <p:sp>
        <p:nvSpPr>
          <p:cNvPr id="3" name="Subtítulo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lvl1pPr>
              <a:defRPr/>
            </a:lvl1pPr>
          </a:lstStyle>
          <a:p>
            <a:pPr>
              <a:defRPr/>
            </a:pPr>
            <a:fld id="{F2AC1FD6-F879-4730-B35A-A461E39AF201}" type="datetimeFigureOut">
              <a:rPr lang="es-ES"/>
              <a:pPr>
                <a:defRPr/>
              </a:pPr>
              <a:t>07/09/2020</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BC80CB56-E864-4FE3-8732-3DB91219052B}" type="slidenum">
              <a:rPr lang="es-ES"/>
              <a:pPr>
                <a:defRPr/>
              </a:pPr>
              <a:t>‹Nº›</a:t>
            </a:fld>
            <a:endParaRPr lang="es-ES"/>
          </a:p>
        </p:txBody>
      </p:sp>
    </p:spTree>
    <p:extLst>
      <p:ext uri="{BB962C8B-B14F-4D97-AF65-F5344CB8AC3E}">
        <p14:creationId xmlns:p14="http://schemas.microsoft.com/office/powerpoint/2010/main" val="3501911119"/>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3"/>
          <p:cNvSpPr>
            <a:spLocks noGrp="1"/>
          </p:cNvSpPr>
          <p:nvPr>
            <p:ph type="dt" sz="half" idx="10"/>
          </p:nvPr>
        </p:nvSpPr>
        <p:spPr/>
        <p:txBody>
          <a:bodyPr/>
          <a:lstStyle>
            <a:lvl1pPr>
              <a:defRPr/>
            </a:lvl1pPr>
          </a:lstStyle>
          <a:p>
            <a:pPr>
              <a:defRPr/>
            </a:pPr>
            <a:fld id="{CCDC1948-4ADF-4185-8F85-C13A61A63074}" type="datetimeFigureOut">
              <a:rPr lang="es-ES"/>
              <a:pPr>
                <a:defRPr/>
              </a:pPr>
              <a:t>07/09/2020</a:t>
            </a:fld>
            <a:endParaRPr lang="es-ES"/>
          </a:p>
        </p:txBody>
      </p:sp>
      <p:sp>
        <p:nvSpPr>
          <p:cNvPr id="4" name="Marcador de pie de página 4"/>
          <p:cNvSpPr>
            <a:spLocks noGrp="1"/>
          </p:cNvSpPr>
          <p:nvPr>
            <p:ph type="ftr" sz="quarter" idx="11"/>
          </p:nvPr>
        </p:nvSpPr>
        <p:spPr/>
        <p:txBody>
          <a:bodyPr/>
          <a:lstStyle>
            <a:lvl1pPr>
              <a:defRPr/>
            </a:lvl1pPr>
          </a:lstStyle>
          <a:p>
            <a:pPr>
              <a:defRPr/>
            </a:pPr>
            <a:endParaRPr lang="es-ES"/>
          </a:p>
        </p:txBody>
      </p:sp>
      <p:sp>
        <p:nvSpPr>
          <p:cNvPr id="5" name="Marcador de número de diapositiva 5"/>
          <p:cNvSpPr>
            <a:spLocks noGrp="1"/>
          </p:cNvSpPr>
          <p:nvPr>
            <p:ph type="sldNum" sz="quarter" idx="12"/>
          </p:nvPr>
        </p:nvSpPr>
        <p:spPr/>
        <p:txBody>
          <a:bodyPr/>
          <a:lstStyle>
            <a:lvl1pPr>
              <a:defRPr/>
            </a:lvl1pPr>
          </a:lstStyle>
          <a:p>
            <a:pPr>
              <a:defRPr/>
            </a:pPr>
            <a:fld id="{8E71F139-8BFC-465D-94C3-95777973D32B}" type="slidenum">
              <a:rPr lang="es-ES"/>
              <a:pPr>
                <a:defRPr/>
              </a:pPr>
              <a:t>‹Nº›</a:t>
            </a:fld>
            <a:endParaRPr lang="es-ES"/>
          </a:p>
        </p:txBody>
      </p:sp>
    </p:spTree>
    <p:extLst>
      <p:ext uri="{BB962C8B-B14F-4D97-AF65-F5344CB8AC3E}">
        <p14:creationId xmlns:p14="http://schemas.microsoft.com/office/powerpoint/2010/main" val="2263219203"/>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F0220C19-361D-4451-AD85-6A7E4B124CCE}" type="datetimeFigureOut">
              <a:rPr lang="es-ES"/>
              <a:pPr>
                <a:defRPr/>
              </a:pPr>
              <a:t>07/09/2020</a:t>
            </a:fld>
            <a:endParaRPr lang="es-ES"/>
          </a:p>
        </p:txBody>
      </p:sp>
      <p:sp>
        <p:nvSpPr>
          <p:cNvPr id="3" name="Marcador de pie de página 4"/>
          <p:cNvSpPr>
            <a:spLocks noGrp="1"/>
          </p:cNvSpPr>
          <p:nvPr>
            <p:ph type="ftr" sz="quarter" idx="11"/>
          </p:nvPr>
        </p:nvSpPr>
        <p:spPr/>
        <p:txBody>
          <a:bodyPr/>
          <a:lstStyle>
            <a:lvl1pPr>
              <a:defRPr/>
            </a:lvl1pPr>
          </a:lstStyle>
          <a:p>
            <a:pPr>
              <a:defRPr/>
            </a:pPr>
            <a:endParaRPr lang="es-ES"/>
          </a:p>
        </p:txBody>
      </p:sp>
      <p:sp>
        <p:nvSpPr>
          <p:cNvPr id="4" name="Marcador de número de diapositiva 5"/>
          <p:cNvSpPr>
            <a:spLocks noGrp="1"/>
          </p:cNvSpPr>
          <p:nvPr>
            <p:ph type="sldNum" sz="quarter" idx="12"/>
          </p:nvPr>
        </p:nvSpPr>
        <p:spPr/>
        <p:txBody>
          <a:bodyPr/>
          <a:lstStyle>
            <a:lvl1pPr>
              <a:defRPr/>
            </a:lvl1pPr>
          </a:lstStyle>
          <a:p>
            <a:pPr>
              <a:defRPr/>
            </a:pPr>
            <a:fld id="{7EB77A5D-5DAD-4765-BC2E-5507ADF463F8}" type="slidenum">
              <a:rPr lang="es-ES"/>
              <a:pPr>
                <a:defRPr/>
              </a:pPr>
              <a:t>‹Nº›</a:t>
            </a:fld>
            <a:endParaRPr lang="es-ES"/>
          </a:p>
        </p:txBody>
      </p:sp>
    </p:spTree>
    <p:extLst>
      <p:ext uri="{BB962C8B-B14F-4D97-AF65-F5344CB8AC3E}">
        <p14:creationId xmlns:p14="http://schemas.microsoft.com/office/powerpoint/2010/main" val="3267380800"/>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442" y="273050"/>
            <a:ext cx="4010039" cy="1162050"/>
          </a:xfrm>
        </p:spPr>
        <p:txBody>
          <a:bodyPr anchor="b"/>
          <a:lstStyle>
            <a:lvl1pPr algn="l">
              <a:defRPr sz="2000" b="1"/>
            </a:lvl1pPr>
          </a:lstStyle>
          <a:p>
            <a:r>
              <a:rPr lang="es-ES"/>
              <a:t>Haga clic para modificar el estilo de título del patrón</a:t>
            </a:r>
          </a:p>
        </p:txBody>
      </p:sp>
      <p:sp>
        <p:nvSpPr>
          <p:cNvPr id="3" name="Marcador de contenido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B7822A76-281D-467A-A8F2-41AAE871E543}" type="datetimeFigureOut">
              <a:rPr lang="es-ES"/>
              <a:pPr>
                <a:defRPr/>
              </a:pPr>
              <a:t>07/09/2020</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22689DA1-7F0D-4487-923C-A5630D6DFAB3}" type="slidenum">
              <a:rPr lang="es-ES"/>
              <a:pPr>
                <a:defRPr/>
              </a:pPr>
              <a:t>‹Nº›</a:t>
            </a:fld>
            <a:endParaRPr lang="es-ES"/>
          </a:p>
        </p:txBody>
      </p:sp>
    </p:spTree>
    <p:extLst>
      <p:ext uri="{BB962C8B-B14F-4D97-AF65-F5344CB8AC3E}">
        <p14:creationId xmlns:p14="http://schemas.microsoft.com/office/powerpoint/2010/main" val="2305572194"/>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89095" y="4800600"/>
            <a:ext cx="7313295" cy="566738"/>
          </a:xfrm>
        </p:spPr>
        <p:txBody>
          <a:bodyPr anchor="b"/>
          <a:lstStyle>
            <a:lvl1pPr algn="l">
              <a:defRPr sz="2000" b="1"/>
            </a:lvl1pPr>
          </a:lstStyle>
          <a:p>
            <a:r>
              <a:rPr lang="es-ES"/>
              <a:t>Haga clic para modificar el estilo de título del patrón</a:t>
            </a:r>
          </a:p>
        </p:txBody>
      </p:sp>
      <p:sp>
        <p:nvSpPr>
          <p:cNvPr id="3" name="Marcador de posición de imagen 2"/>
          <p:cNvSpPr>
            <a:spLocks noGrp="1"/>
          </p:cNvSpPr>
          <p:nvPr>
            <p:ph type="pic" idx="1"/>
          </p:nvPr>
        </p:nvSpPr>
        <p:spPr>
          <a:xfrm>
            <a:off x="2389095" y="612775"/>
            <a:ext cx="7313295"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p>
        </p:txBody>
      </p:sp>
      <p:sp>
        <p:nvSpPr>
          <p:cNvPr id="4" name="Marcador de texto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F15C2E5D-F067-4230-9F4F-2664F43D18E9}" type="datetimeFigureOut">
              <a:rPr lang="es-ES"/>
              <a:pPr>
                <a:defRPr/>
              </a:pPr>
              <a:t>07/09/2020</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E6B62E66-79E1-4DBC-904B-E8177F4EC194}" type="slidenum">
              <a:rPr lang="es-ES"/>
              <a:pPr>
                <a:defRPr/>
              </a:pPr>
              <a:t>‹Nº›</a:t>
            </a:fld>
            <a:endParaRPr lang="es-ES"/>
          </a:p>
        </p:txBody>
      </p:sp>
    </p:spTree>
    <p:extLst>
      <p:ext uri="{BB962C8B-B14F-4D97-AF65-F5344CB8AC3E}">
        <p14:creationId xmlns:p14="http://schemas.microsoft.com/office/powerpoint/2010/main" val="1911891436"/>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vl1pPr>
          </a:lstStyle>
          <a:p>
            <a:pPr>
              <a:defRPr/>
            </a:pPr>
            <a:fld id="{5B567157-5BAE-4197-9E31-B6E6017EB25F}" type="datetimeFigureOut">
              <a:rPr lang="es-ES"/>
              <a:pPr>
                <a:defRPr/>
              </a:pPr>
              <a:t>07/09/2020</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76596AA6-DBE9-4E9A-B795-312CF9A2A3A0}" type="slidenum">
              <a:rPr lang="es-ES"/>
              <a:pPr>
                <a:defRPr/>
              </a:pPr>
              <a:t>‹Nº›</a:t>
            </a:fld>
            <a:endParaRPr lang="es-ES"/>
          </a:p>
        </p:txBody>
      </p:sp>
    </p:spTree>
    <p:extLst>
      <p:ext uri="{BB962C8B-B14F-4D97-AF65-F5344CB8AC3E}">
        <p14:creationId xmlns:p14="http://schemas.microsoft.com/office/powerpoint/2010/main" val="132218411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0825"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0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A03512CE-1445-4419-993C-18257D880BF3}" type="datetimeFigureOut">
              <a:rPr lang="es-CO" smtClean="0"/>
              <a:t>7/09/2020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52023A6-248A-4BE0-81BB-EB4A5B5238F7}" type="slidenum">
              <a:rPr lang="es-CO" smtClean="0"/>
              <a:t>‹Nº›</a:t>
            </a:fld>
            <a:endParaRPr lang="es-CO"/>
          </a:p>
        </p:txBody>
      </p:sp>
    </p:spTree>
    <p:extLst>
      <p:ext uri="{BB962C8B-B14F-4D97-AF65-F5344CB8AC3E}">
        <p14:creationId xmlns:p14="http://schemas.microsoft.com/office/powerpoint/2010/main" val="1627384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A03512CE-1445-4419-993C-18257D880BF3}" type="datetimeFigureOut">
              <a:rPr lang="es-CO" smtClean="0"/>
              <a:t>7/09/2020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52023A6-248A-4BE0-81BB-EB4A5B5238F7}" type="slidenum">
              <a:rPr lang="es-CO" smtClean="0"/>
              <a:t>‹Nº›</a:t>
            </a:fld>
            <a:endParaRPr lang="es-CO"/>
          </a:p>
        </p:txBody>
      </p:sp>
    </p:spTree>
    <p:extLst>
      <p:ext uri="{BB962C8B-B14F-4D97-AF65-F5344CB8AC3E}">
        <p14:creationId xmlns:p14="http://schemas.microsoft.com/office/powerpoint/2010/main" val="3329984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2425"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24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A03512CE-1445-4419-993C-18257D880BF3}" type="datetimeFigureOut">
              <a:rPr lang="es-CO" smtClean="0"/>
              <a:t>7/09/2020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52023A6-248A-4BE0-81BB-EB4A5B5238F7}" type="slidenum">
              <a:rPr lang="es-CO" smtClean="0"/>
              <a:t>‹Nº›</a:t>
            </a:fld>
            <a:endParaRPr lang="es-CO"/>
          </a:p>
        </p:txBody>
      </p:sp>
    </p:spTree>
    <p:extLst>
      <p:ext uri="{BB962C8B-B14F-4D97-AF65-F5344CB8AC3E}">
        <p14:creationId xmlns:p14="http://schemas.microsoft.com/office/powerpoint/2010/main" val="1042249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0013"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0613" y="1825625"/>
            <a:ext cx="5180012"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A03512CE-1445-4419-993C-18257D880BF3}" type="datetimeFigureOut">
              <a:rPr lang="es-CO" smtClean="0"/>
              <a:t>7/09/2020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A52023A6-248A-4BE0-81BB-EB4A5B5238F7}" type="slidenum">
              <a:rPr lang="es-CO" smtClean="0"/>
              <a:t>‹Nº›</a:t>
            </a:fld>
            <a:endParaRPr lang="es-CO"/>
          </a:p>
        </p:txBody>
      </p:sp>
    </p:spTree>
    <p:extLst>
      <p:ext uri="{BB962C8B-B14F-4D97-AF65-F5344CB8AC3E}">
        <p14:creationId xmlns:p14="http://schemas.microsoft.com/office/powerpoint/2010/main" val="3115742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2425"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6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620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0613" y="1681163"/>
            <a:ext cx="5181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0613" y="2505075"/>
            <a:ext cx="518160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A03512CE-1445-4419-993C-18257D880BF3}" type="datetimeFigureOut">
              <a:rPr lang="es-CO" smtClean="0"/>
              <a:t>7/09/2020</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A52023A6-248A-4BE0-81BB-EB4A5B5238F7}" type="slidenum">
              <a:rPr lang="es-CO" smtClean="0"/>
              <a:t>‹Nº›</a:t>
            </a:fld>
            <a:endParaRPr lang="es-CO"/>
          </a:p>
        </p:txBody>
      </p:sp>
    </p:spTree>
    <p:extLst>
      <p:ext uri="{BB962C8B-B14F-4D97-AF65-F5344CB8AC3E}">
        <p14:creationId xmlns:p14="http://schemas.microsoft.com/office/powerpoint/2010/main" val="2633463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10"/>
          </p:nvPr>
        </p:nvSpPr>
        <p:spPr/>
        <p:txBody>
          <a:bodyPr/>
          <a:lstStyle>
            <a:lvl1pPr>
              <a:defRPr/>
            </a:lvl1pPr>
          </a:lstStyle>
          <a:p>
            <a:pPr>
              <a:defRPr/>
            </a:pPr>
            <a:fld id="{56821A4B-3E31-4733-8105-81898195E6F9}" type="datetimeFigureOut">
              <a:rPr lang="es-ES"/>
              <a:pPr>
                <a:defRPr/>
              </a:pPr>
              <a:t>07/09/2020</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dirty="0"/>
          </a:p>
        </p:txBody>
      </p:sp>
      <p:sp>
        <p:nvSpPr>
          <p:cNvPr id="6" name="Marcador de número de diapositiva 5"/>
          <p:cNvSpPr>
            <a:spLocks noGrp="1"/>
          </p:cNvSpPr>
          <p:nvPr>
            <p:ph type="sldNum" sz="quarter" idx="12"/>
          </p:nvPr>
        </p:nvSpPr>
        <p:spPr/>
        <p:txBody>
          <a:bodyPr/>
          <a:lstStyle>
            <a:lvl1pPr>
              <a:defRPr/>
            </a:lvl1pPr>
          </a:lstStyle>
          <a:p>
            <a:pPr>
              <a:defRPr/>
            </a:pPr>
            <a:fld id="{E87DE42E-0A54-479A-ADE7-6AADD6268C59}" type="slidenum">
              <a:rPr lang="es-ES"/>
              <a:pPr>
                <a:defRPr/>
              </a:pPr>
              <a:t>‹Nº›</a:t>
            </a:fld>
            <a:endParaRPr lang="es-ES"/>
          </a:p>
        </p:txBody>
      </p:sp>
      <p:sp>
        <p:nvSpPr>
          <p:cNvPr id="8" name="Marcador de contenido 7"/>
          <p:cNvSpPr>
            <a:spLocks noGrp="1"/>
          </p:cNvSpPr>
          <p:nvPr>
            <p:ph sz="quarter" idx="13"/>
          </p:nvPr>
        </p:nvSpPr>
        <p:spPr>
          <a:xfrm>
            <a:off x="550863" y="906463"/>
            <a:ext cx="914400" cy="9144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3424811573"/>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A03512CE-1445-4419-993C-18257D880BF3}" type="datetimeFigureOut">
              <a:rPr lang="es-CO" smtClean="0"/>
              <a:t>7/09/2020</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A52023A6-248A-4BE0-81BB-EB4A5B5238F7}" type="slidenum">
              <a:rPr lang="es-CO" smtClean="0"/>
              <a:t>‹Nº›</a:t>
            </a:fld>
            <a:endParaRPr lang="es-CO"/>
          </a:p>
        </p:txBody>
      </p:sp>
    </p:spTree>
    <p:extLst>
      <p:ext uri="{BB962C8B-B14F-4D97-AF65-F5344CB8AC3E}">
        <p14:creationId xmlns:p14="http://schemas.microsoft.com/office/powerpoint/2010/main" val="1045232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03512CE-1445-4419-993C-18257D880BF3}" type="datetimeFigureOut">
              <a:rPr lang="es-CO" smtClean="0"/>
              <a:t>7/09/2020</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A52023A6-248A-4BE0-81BB-EB4A5B5238F7}" type="slidenum">
              <a:rPr lang="es-CO" smtClean="0"/>
              <a:t>‹Nº›</a:t>
            </a:fld>
            <a:endParaRPr lang="es-CO"/>
          </a:p>
        </p:txBody>
      </p:sp>
    </p:spTree>
    <p:extLst>
      <p:ext uri="{BB962C8B-B14F-4D97-AF65-F5344CB8AC3E}">
        <p14:creationId xmlns:p14="http://schemas.microsoft.com/office/powerpoint/2010/main" val="15998229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0650"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1600" y="987425"/>
            <a:ext cx="61706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A03512CE-1445-4419-993C-18257D880BF3}" type="datetimeFigureOut">
              <a:rPr lang="es-CO" smtClean="0"/>
              <a:t>7/09/2020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A52023A6-248A-4BE0-81BB-EB4A5B5238F7}" type="slidenum">
              <a:rPr lang="es-CO" smtClean="0"/>
              <a:t>‹Nº›</a:t>
            </a:fld>
            <a:endParaRPr lang="es-CO"/>
          </a:p>
        </p:txBody>
      </p:sp>
    </p:spTree>
    <p:extLst>
      <p:ext uri="{BB962C8B-B14F-4D97-AF65-F5344CB8AC3E}">
        <p14:creationId xmlns:p14="http://schemas.microsoft.com/office/powerpoint/2010/main" val="2750201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0650"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1600" y="987425"/>
            <a:ext cx="61706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A03512CE-1445-4419-993C-18257D880BF3}" type="datetimeFigureOut">
              <a:rPr lang="es-CO" smtClean="0"/>
              <a:t>7/09/2020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A52023A6-248A-4BE0-81BB-EB4A5B5238F7}" type="slidenum">
              <a:rPr lang="es-CO" smtClean="0"/>
              <a:t>‹Nº›</a:t>
            </a:fld>
            <a:endParaRPr lang="es-CO"/>
          </a:p>
        </p:txBody>
      </p:sp>
    </p:spTree>
    <p:extLst>
      <p:ext uri="{BB962C8B-B14F-4D97-AF65-F5344CB8AC3E}">
        <p14:creationId xmlns:p14="http://schemas.microsoft.com/office/powerpoint/2010/main" val="802252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A03512CE-1445-4419-993C-18257D880BF3}" type="datetimeFigureOut">
              <a:rPr lang="es-CO" smtClean="0"/>
              <a:t>7/09/2020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52023A6-248A-4BE0-81BB-EB4A5B5238F7}" type="slidenum">
              <a:rPr lang="es-CO" smtClean="0"/>
              <a:t>‹Nº›</a:t>
            </a:fld>
            <a:endParaRPr lang="es-CO"/>
          </a:p>
        </p:txBody>
      </p:sp>
    </p:spTree>
    <p:extLst>
      <p:ext uri="{BB962C8B-B14F-4D97-AF65-F5344CB8AC3E}">
        <p14:creationId xmlns:p14="http://schemas.microsoft.com/office/powerpoint/2010/main" val="42439907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3313" y="365125"/>
            <a:ext cx="2627312"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2713"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A03512CE-1445-4419-993C-18257D880BF3}" type="datetimeFigureOut">
              <a:rPr lang="es-CO" smtClean="0"/>
              <a:t>7/09/2020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52023A6-248A-4BE0-81BB-EB4A5B5238F7}" type="slidenum">
              <a:rPr lang="es-CO" smtClean="0"/>
              <a:t>‹Nº›</a:t>
            </a:fld>
            <a:endParaRPr lang="es-CO"/>
          </a:p>
        </p:txBody>
      </p:sp>
    </p:spTree>
    <p:extLst>
      <p:ext uri="{BB962C8B-B14F-4D97-AF65-F5344CB8AC3E}">
        <p14:creationId xmlns:p14="http://schemas.microsoft.com/office/powerpoint/2010/main" val="373524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pPr>
              <a:defRPr/>
            </a:pPr>
            <a:fld id="{A176A7BF-3D53-4C69-A0FF-FAD6D95460F2}" type="datetimeFigureOut">
              <a:rPr lang="es-ES" smtClean="0"/>
              <a:pPr>
                <a:defRPr/>
              </a:pPr>
              <a:t>07/09/2020</a:t>
            </a:fld>
            <a:endParaRPr lang="es-ES"/>
          </a:p>
        </p:txBody>
      </p:sp>
      <p:sp>
        <p:nvSpPr>
          <p:cNvPr id="4" name="Marcador de pie de página 3"/>
          <p:cNvSpPr>
            <a:spLocks noGrp="1"/>
          </p:cNvSpPr>
          <p:nvPr>
            <p:ph type="ftr" sz="quarter" idx="11"/>
          </p:nvPr>
        </p:nvSpPr>
        <p:spPr/>
        <p:txBody>
          <a:bodyPr/>
          <a:lstStyle/>
          <a:p>
            <a:pPr>
              <a:defRPr/>
            </a:pPr>
            <a:endParaRPr lang="es-ES"/>
          </a:p>
        </p:txBody>
      </p:sp>
      <p:sp>
        <p:nvSpPr>
          <p:cNvPr id="5" name="Marcador de número de diapositiva 4"/>
          <p:cNvSpPr>
            <a:spLocks noGrp="1"/>
          </p:cNvSpPr>
          <p:nvPr>
            <p:ph type="sldNum" sz="quarter" idx="12"/>
          </p:nvPr>
        </p:nvSpPr>
        <p:spPr/>
        <p:txBody>
          <a:bodyPr/>
          <a:lstStyle/>
          <a:p>
            <a:pPr>
              <a:defRPr/>
            </a:pPr>
            <a:fld id="{172F1E41-832C-4866-B771-45A69789FF90}" type="slidenum">
              <a:rPr lang="es-ES" smtClean="0"/>
              <a:pPr>
                <a:defRPr/>
              </a:pPr>
              <a:t>‹Nº›</a:t>
            </a:fld>
            <a:endParaRPr lang="es-ES"/>
          </a:p>
        </p:txBody>
      </p:sp>
    </p:spTree>
    <p:extLst>
      <p:ext uri="{BB962C8B-B14F-4D97-AF65-F5344CB8AC3E}">
        <p14:creationId xmlns:p14="http://schemas.microsoft.com/office/powerpoint/2010/main" val="123583211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pPr>
              <a:defRPr/>
            </a:pPr>
            <a:fld id="{A176A7BF-3D53-4C69-A0FF-FAD6D95460F2}" type="datetimeFigureOut">
              <a:rPr lang="es-ES" smtClean="0"/>
              <a:pPr>
                <a:defRPr/>
              </a:pPr>
              <a:t>07/09/2020</a:t>
            </a:fld>
            <a:endParaRPr lang="es-ES"/>
          </a:p>
        </p:txBody>
      </p:sp>
      <p:sp>
        <p:nvSpPr>
          <p:cNvPr id="4" name="Marcador de pie de página 3"/>
          <p:cNvSpPr>
            <a:spLocks noGrp="1"/>
          </p:cNvSpPr>
          <p:nvPr>
            <p:ph type="ftr" sz="quarter" idx="11"/>
          </p:nvPr>
        </p:nvSpPr>
        <p:spPr/>
        <p:txBody>
          <a:bodyPr/>
          <a:lstStyle/>
          <a:p>
            <a:pPr>
              <a:defRPr/>
            </a:pPr>
            <a:endParaRPr lang="es-ES"/>
          </a:p>
        </p:txBody>
      </p:sp>
      <p:sp>
        <p:nvSpPr>
          <p:cNvPr id="5" name="Marcador de número de diapositiva 4"/>
          <p:cNvSpPr>
            <a:spLocks noGrp="1"/>
          </p:cNvSpPr>
          <p:nvPr>
            <p:ph type="sldNum" sz="quarter" idx="12"/>
          </p:nvPr>
        </p:nvSpPr>
        <p:spPr/>
        <p:txBody>
          <a:bodyPr/>
          <a:lstStyle/>
          <a:p>
            <a:pPr>
              <a:defRPr/>
            </a:pPr>
            <a:fld id="{172F1E41-832C-4866-B771-45A69789FF90}" type="slidenum">
              <a:rPr lang="es-ES" smtClean="0"/>
              <a:pPr>
                <a:defRPr/>
              </a:pPr>
              <a:t>‹Nº›</a:t>
            </a:fld>
            <a:endParaRPr lang="es-ES"/>
          </a:p>
        </p:txBody>
      </p:sp>
    </p:spTree>
    <p:extLst>
      <p:ext uri="{BB962C8B-B14F-4D97-AF65-F5344CB8AC3E}">
        <p14:creationId xmlns:p14="http://schemas.microsoft.com/office/powerpoint/2010/main" val="2151152440"/>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pPr>
              <a:defRPr/>
            </a:pPr>
            <a:fld id="{A176A7BF-3D53-4C69-A0FF-FAD6D95460F2}" type="datetimeFigureOut">
              <a:rPr lang="es-ES" smtClean="0"/>
              <a:pPr>
                <a:defRPr/>
              </a:pPr>
              <a:t>07/09/2020</a:t>
            </a:fld>
            <a:endParaRPr lang="es-ES"/>
          </a:p>
        </p:txBody>
      </p:sp>
      <p:sp>
        <p:nvSpPr>
          <p:cNvPr id="4" name="Marcador de pie de página 3"/>
          <p:cNvSpPr>
            <a:spLocks noGrp="1"/>
          </p:cNvSpPr>
          <p:nvPr>
            <p:ph type="ftr" sz="quarter" idx="11"/>
          </p:nvPr>
        </p:nvSpPr>
        <p:spPr/>
        <p:txBody>
          <a:bodyPr/>
          <a:lstStyle/>
          <a:p>
            <a:pPr>
              <a:defRPr/>
            </a:pPr>
            <a:endParaRPr lang="es-ES"/>
          </a:p>
        </p:txBody>
      </p:sp>
      <p:sp>
        <p:nvSpPr>
          <p:cNvPr id="5" name="Marcador de número de diapositiva 4"/>
          <p:cNvSpPr>
            <a:spLocks noGrp="1"/>
          </p:cNvSpPr>
          <p:nvPr>
            <p:ph type="sldNum" sz="quarter" idx="12"/>
          </p:nvPr>
        </p:nvSpPr>
        <p:spPr/>
        <p:txBody>
          <a:bodyPr/>
          <a:lstStyle/>
          <a:p>
            <a:pPr>
              <a:defRPr/>
            </a:pPr>
            <a:fld id="{172F1E41-832C-4866-B771-45A69789FF90}" type="slidenum">
              <a:rPr lang="es-ES" smtClean="0"/>
              <a:pPr>
                <a:defRPr/>
              </a:pPr>
              <a:t>‹Nº›</a:t>
            </a:fld>
            <a:endParaRPr lang="es-ES"/>
          </a:p>
        </p:txBody>
      </p:sp>
    </p:spTree>
    <p:extLst>
      <p:ext uri="{BB962C8B-B14F-4D97-AF65-F5344CB8AC3E}">
        <p14:creationId xmlns:p14="http://schemas.microsoft.com/office/powerpoint/2010/main" val="2444063443"/>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pPr>
              <a:defRPr/>
            </a:pPr>
            <a:fld id="{A176A7BF-3D53-4C69-A0FF-FAD6D95460F2}" type="datetimeFigureOut">
              <a:rPr lang="es-ES" smtClean="0"/>
              <a:pPr>
                <a:defRPr/>
              </a:pPr>
              <a:t>07/09/2020</a:t>
            </a:fld>
            <a:endParaRPr lang="es-ES"/>
          </a:p>
        </p:txBody>
      </p:sp>
      <p:sp>
        <p:nvSpPr>
          <p:cNvPr id="4" name="Marcador de pie de página 3"/>
          <p:cNvSpPr>
            <a:spLocks noGrp="1"/>
          </p:cNvSpPr>
          <p:nvPr>
            <p:ph type="ftr" sz="quarter" idx="11"/>
          </p:nvPr>
        </p:nvSpPr>
        <p:spPr/>
        <p:txBody>
          <a:bodyPr/>
          <a:lstStyle/>
          <a:p>
            <a:pPr>
              <a:defRPr/>
            </a:pPr>
            <a:endParaRPr lang="es-ES"/>
          </a:p>
        </p:txBody>
      </p:sp>
      <p:sp>
        <p:nvSpPr>
          <p:cNvPr id="5" name="Marcador de número de diapositiva 4"/>
          <p:cNvSpPr>
            <a:spLocks noGrp="1"/>
          </p:cNvSpPr>
          <p:nvPr>
            <p:ph type="sldNum" sz="quarter" idx="12"/>
          </p:nvPr>
        </p:nvSpPr>
        <p:spPr/>
        <p:txBody>
          <a:bodyPr/>
          <a:lstStyle/>
          <a:p>
            <a:pPr>
              <a:defRPr/>
            </a:pPr>
            <a:fld id="{172F1E41-832C-4866-B771-45A69789FF90}" type="slidenum">
              <a:rPr lang="es-ES" smtClean="0"/>
              <a:pPr>
                <a:defRPr/>
              </a:pPr>
              <a:t>‹Nº›</a:t>
            </a:fld>
            <a:endParaRPr lang="es-ES"/>
          </a:p>
        </p:txBody>
      </p:sp>
    </p:spTree>
    <p:extLst>
      <p:ext uri="{BB962C8B-B14F-4D97-AF65-F5344CB8AC3E}">
        <p14:creationId xmlns:p14="http://schemas.microsoft.com/office/powerpoint/2010/main" val="3478995781"/>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2833" y="4406901"/>
            <a:ext cx="10360501" cy="1362075"/>
          </a:xfrm>
        </p:spPr>
        <p:txBody>
          <a:bodyPr anchor="t"/>
          <a:lstStyle>
            <a:lvl1pPr algn="l">
              <a:defRPr sz="4000" b="1" cap="all"/>
            </a:lvl1pPr>
          </a:lstStyle>
          <a:p>
            <a:r>
              <a:rPr lang="es-ES"/>
              <a:t>Haga clic para modificar el estilo de título del patrón</a:t>
            </a:r>
          </a:p>
        </p:txBody>
      </p:sp>
      <p:sp>
        <p:nvSpPr>
          <p:cNvPr id="3" name="Marcador de texto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0E9B38D8-33FB-4642-B5F4-567A1FA9A326}" type="datetimeFigureOut">
              <a:rPr lang="es-ES"/>
              <a:pPr>
                <a:defRPr/>
              </a:pPr>
              <a:t>07/09/2020</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F2337285-5C68-4E02-B350-268BCEE8DA12}" type="slidenum">
              <a:rPr lang="es-ES"/>
              <a:pPr>
                <a:defRPr/>
              </a:pPr>
              <a:t>‹Nº›</a:t>
            </a:fld>
            <a:endParaRPr lang="es-ES"/>
          </a:p>
        </p:txBody>
      </p:sp>
    </p:spTree>
    <p:extLst>
      <p:ext uri="{BB962C8B-B14F-4D97-AF65-F5344CB8AC3E}">
        <p14:creationId xmlns:p14="http://schemas.microsoft.com/office/powerpoint/2010/main" val="344061165"/>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12589" y="1600201"/>
            <a:ext cx="720960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8225341" y="1600201"/>
            <a:ext cx="72096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3"/>
          <p:cNvSpPr>
            <a:spLocks noGrp="1"/>
          </p:cNvSpPr>
          <p:nvPr>
            <p:ph type="dt" sz="half" idx="10"/>
          </p:nvPr>
        </p:nvSpPr>
        <p:spPr/>
        <p:txBody>
          <a:bodyPr/>
          <a:lstStyle>
            <a:lvl1pPr>
              <a:defRPr/>
            </a:lvl1pPr>
          </a:lstStyle>
          <a:p>
            <a:pPr>
              <a:defRPr/>
            </a:pPr>
            <a:fld id="{6B4343C9-7DEB-428B-B8FB-53016A5F2133}" type="datetimeFigureOut">
              <a:rPr lang="es-ES"/>
              <a:pPr>
                <a:defRPr/>
              </a:pPr>
              <a:t>07/09/2020</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AA2FA1AF-2A6B-41F3-8F7F-47381C706946}" type="slidenum">
              <a:rPr lang="es-ES"/>
              <a:pPr>
                <a:defRPr/>
              </a:pPr>
              <a:t>‹Nº›</a:t>
            </a:fld>
            <a:endParaRPr lang="es-ES"/>
          </a:p>
        </p:txBody>
      </p:sp>
    </p:spTree>
    <p:extLst>
      <p:ext uri="{BB962C8B-B14F-4D97-AF65-F5344CB8AC3E}">
        <p14:creationId xmlns:p14="http://schemas.microsoft.com/office/powerpoint/2010/main" val="35964983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09441" y="274638"/>
            <a:ext cx="10969943" cy="1143000"/>
          </a:xfrm>
        </p:spPr>
        <p:txBody>
          <a:bodyPr/>
          <a:lstStyle>
            <a:lvl1pPr>
              <a:defRPr/>
            </a:lvl1pPr>
          </a:lstStyle>
          <a:p>
            <a:r>
              <a:rPr lang="es-ES"/>
              <a:t>Haga clic para modificar el estilo de título del patrón</a:t>
            </a:r>
          </a:p>
        </p:txBody>
      </p:sp>
      <p:sp>
        <p:nvSpPr>
          <p:cNvPr id="3" name="Marcador de texto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3"/>
          <p:cNvSpPr>
            <a:spLocks noGrp="1"/>
          </p:cNvSpPr>
          <p:nvPr>
            <p:ph type="dt" sz="half" idx="10"/>
          </p:nvPr>
        </p:nvSpPr>
        <p:spPr/>
        <p:txBody>
          <a:bodyPr/>
          <a:lstStyle>
            <a:lvl1pPr>
              <a:defRPr/>
            </a:lvl1pPr>
          </a:lstStyle>
          <a:p>
            <a:pPr>
              <a:defRPr/>
            </a:pPr>
            <a:fld id="{530A201E-AEFC-417E-BD87-8AC6046DBE08}" type="datetimeFigureOut">
              <a:rPr lang="es-ES"/>
              <a:pPr>
                <a:defRPr/>
              </a:pPr>
              <a:t>07/09/2020</a:t>
            </a:fld>
            <a:endParaRPr lang="es-ES"/>
          </a:p>
        </p:txBody>
      </p:sp>
      <p:sp>
        <p:nvSpPr>
          <p:cNvPr id="8" name="Marcador de pie de página 4"/>
          <p:cNvSpPr>
            <a:spLocks noGrp="1"/>
          </p:cNvSpPr>
          <p:nvPr>
            <p:ph type="ftr" sz="quarter" idx="11"/>
          </p:nvPr>
        </p:nvSpPr>
        <p:spPr/>
        <p:txBody>
          <a:bodyPr/>
          <a:lstStyle>
            <a:lvl1pPr>
              <a:defRPr/>
            </a:lvl1pPr>
          </a:lstStyle>
          <a:p>
            <a:pPr>
              <a:defRPr/>
            </a:pPr>
            <a:endParaRPr lang="es-ES"/>
          </a:p>
        </p:txBody>
      </p:sp>
      <p:sp>
        <p:nvSpPr>
          <p:cNvPr id="9" name="Marcador de número de diapositiva 5"/>
          <p:cNvSpPr>
            <a:spLocks noGrp="1"/>
          </p:cNvSpPr>
          <p:nvPr>
            <p:ph type="sldNum" sz="quarter" idx="12"/>
          </p:nvPr>
        </p:nvSpPr>
        <p:spPr/>
        <p:txBody>
          <a:bodyPr/>
          <a:lstStyle>
            <a:lvl1pPr>
              <a:defRPr/>
            </a:lvl1pPr>
          </a:lstStyle>
          <a:p>
            <a:pPr>
              <a:defRPr/>
            </a:pPr>
            <a:fld id="{CF775783-D665-4269-869C-42B280E6B328}" type="slidenum">
              <a:rPr lang="es-ES"/>
              <a:pPr>
                <a:defRPr/>
              </a:pPr>
              <a:t>‹Nº›</a:t>
            </a:fld>
            <a:endParaRPr lang="es-ES"/>
          </a:p>
        </p:txBody>
      </p:sp>
    </p:spTree>
    <p:extLst>
      <p:ext uri="{BB962C8B-B14F-4D97-AF65-F5344CB8AC3E}">
        <p14:creationId xmlns:p14="http://schemas.microsoft.com/office/powerpoint/2010/main" val="3818377805"/>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609600" y="274638"/>
            <a:ext cx="10969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CO"/>
              <a:t>Clic para editar título</a:t>
            </a:r>
            <a:endParaRPr lang="es-ES" altLang="es-CO"/>
          </a:p>
        </p:txBody>
      </p:sp>
      <p:sp>
        <p:nvSpPr>
          <p:cNvPr id="1027" name="Marcador de texto 2"/>
          <p:cNvSpPr>
            <a:spLocks noGrp="1"/>
          </p:cNvSpPr>
          <p:nvPr>
            <p:ph type="body" idx="1"/>
          </p:nvPr>
        </p:nvSpPr>
        <p:spPr bwMode="auto">
          <a:xfrm>
            <a:off x="609600" y="1600200"/>
            <a:ext cx="109696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CO"/>
              <a:t>Haga clic para modificar el estilo de texto del patrón</a:t>
            </a:r>
          </a:p>
          <a:p>
            <a:pPr lvl="1"/>
            <a:r>
              <a:rPr lang="es-ES_tradnl" altLang="es-CO"/>
              <a:t>Segundo nivel</a:t>
            </a:r>
          </a:p>
          <a:p>
            <a:pPr lvl="2"/>
            <a:r>
              <a:rPr lang="es-ES_tradnl" altLang="es-CO"/>
              <a:t>Tercer nivel</a:t>
            </a:r>
          </a:p>
          <a:p>
            <a:pPr lvl="3"/>
            <a:r>
              <a:rPr lang="es-ES_tradnl" altLang="es-CO"/>
              <a:t>Cuarto nivel</a:t>
            </a:r>
          </a:p>
          <a:p>
            <a:pPr lvl="4"/>
            <a:r>
              <a:rPr lang="es-ES_tradnl" altLang="es-CO"/>
              <a:t>Quinto nivel</a:t>
            </a:r>
            <a:endParaRPr lang="es-ES" altLang="es-CO"/>
          </a:p>
        </p:txBody>
      </p:sp>
      <p:sp>
        <p:nvSpPr>
          <p:cNvPr id="4" name="Marcador de fecha 3"/>
          <p:cNvSpPr>
            <a:spLocks noGrp="1"/>
          </p:cNvSpPr>
          <p:nvPr>
            <p:ph type="dt" sz="half" idx="2"/>
          </p:nvPr>
        </p:nvSpPr>
        <p:spPr>
          <a:xfrm>
            <a:off x="609600" y="6356350"/>
            <a:ext cx="2843213"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A176A7BF-3D53-4C69-A0FF-FAD6D95460F2}" type="datetimeFigureOut">
              <a:rPr lang="es-ES"/>
              <a:pPr>
                <a:defRPr/>
              </a:pPr>
              <a:t>07/09/2020</a:t>
            </a:fld>
            <a:endParaRPr lang="es-ES"/>
          </a:p>
        </p:txBody>
      </p:sp>
      <p:sp>
        <p:nvSpPr>
          <p:cNvPr id="5" name="Marcador de pie de página 4"/>
          <p:cNvSpPr>
            <a:spLocks noGrp="1"/>
          </p:cNvSpPr>
          <p:nvPr>
            <p:ph type="ftr" sz="quarter" idx="3"/>
          </p:nvPr>
        </p:nvSpPr>
        <p:spPr>
          <a:xfrm>
            <a:off x="4164013"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ES"/>
          </a:p>
        </p:txBody>
      </p:sp>
      <p:sp>
        <p:nvSpPr>
          <p:cNvPr id="6" name="Marcador de número de diapositiva 5"/>
          <p:cNvSpPr>
            <a:spLocks noGrp="1"/>
          </p:cNvSpPr>
          <p:nvPr>
            <p:ph type="sldNum" sz="quarter" idx="4"/>
          </p:nvPr>
        </p:nvSpPr>
        <p:spPr>
          <a:xfrm>
            <a:off x="8736013" y="6356350"/>
            <a:ext cx="2843212"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172F1E41-832C-4866-B771-45A69789FF90}"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4" r:id="rId3"/>
    <p:sldLayoutId id="2147483675" r:id="rId4"/>
    <p:sldLayoutId id="2147483673" r:id="rId5"/>
    <p:sldLayoutId id="214748366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Lst>
  <p:transition spd="slow"/>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2425"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2425"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16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512CE-1445-4419-993C-18257D880BF3}" type="datetimeFigureOut">
              <a:rPr lang="es-CO" smtClean="0"/>
              <a:t>7/09/2020</a:t>
            </a:fld>
            <a:endParaRPr lang="es-CO"/>
          </a:p>
        </p:txBody>
      </p:sp>
      <p:sp>
        <p:nvSpPr>
          <p:cNvPr id="5" name="Marcador de pie de página 4"/>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2023A6-248A-4BE0-81BB-EB4A5B5238F7}" type="slidenum">
              <a:rPr lang="es-CO" smtClean="0"/>
              <a:t>‹Nº›</a:t>
            </a:fld>
            <a:endParaRPr lang="es-CO"/>
          </a:p>
        </p:txBody>
      </p:sp>
    </p:spTree>
    <p:extLst>
      <p:ext uri="{BB962C8B-B14F-4D97-AF65-F5344CB8AC3E}">
        <p14:creationId xmlns:p14="http://schemas.microsoft.com/office/powerpoint/2010/main" val="73435436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Documento_de_Microsoft_Word.docx"/></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4/relationships/chartEx" Target="../charts/chartEx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42047" y="493059"/>
            <a:ext cx="11636188" cy="6051175"/>
          </a:xfrm>
        </p:spPr>
        <p:txBody>
          <a:bodyPr/>
          <a:lstStyle/>
          <a:p>
            <a:pPr marL="0" indent="0" algn="just">
              <a:buNone/>
            </a:pPr>
            <a:endParaRPr lang="es-CO" sz="1600" dirty="0" smtClean="0"/>
          </a:p>
          <a:p>
            <a:pPr marL="0" indent="0" algn="just">
              <a:buNone/>
            </a:pPr>
            <a:endParaRPr lang="es-CO" sz="1600" dirty="0"/>
          </a:p>
          <a:p>
            <a:pPr marL="0" indent="0" algn="just">
              <a:buNone/>
            </a:pPr>
            <a:endParaRPr lang="es-CO" sz="1600" dirty="0" smtClean="0"/>
          </a:p>
          <a:p>
            <a:pPr marL="0" indent="0" algn="just">
              <a:buNone/>
            </a:pPr>
            <a:endParaRPr lang="es-CO" sz="2400" b="1" dirty="0" smtClean="0">
              <a:solidFill>
                <a:prstClr val="black"/>
              </a:solidFill>
              <a:ea typeface="+mj-ea"/>
              <a:cs typeface="Arial" pitchFamily="34" charset="0"/>
            </a:endParaRPr>
          </a:p>
          <a:p>
            <a:pPr marL="0" indent="0" algn="just">
              <a:buNone/>
            </a:pPr>
            <a:endParaRPr lang="es-CO" sz="2400" dirty="0" smtClean="0"/>
          </a:p>
          <a:p>
            <a:pPr marL="0" indent="0" algn="just">
              <a:buNone/>
            </a:pPr>
            <a:endParaRPr lang="es-CO" sz="2400" dirty="0"/>
          </a:p>
          <a:p>
            <a:pPr marL="0" indent="0" algn="just">
              <a:buNone/>
            </a:pPr>
            <a:endParaRPr lang="es-CO" sz="1800" dirty="0" smtClean="0"/>
          </a:p>
          <a:p>
            <a:pPr marL="0" indent="0" algn="just">
              <a:buNone/>
            </a:pPr>
            <a:endParaRPr lang="es-CO" sz="1800" dirty="0"/>
          </a:p>
          <a:p>
            <a:pPr marL="0" indent="0" algn="just">
              <a:buNone/>
            </a:pPr>
            <a:endParaRPr lang="es-CO" sz="1800" dirty="0" smtClean="0"/>
          </a:p>
          <a:p>
            <a:pPr marL="0" indent="0" algn="just">
              <a:buNone/>
            </a:pPr>
            <a:endParaRPr lang="es-CO" sz="1800" dirty="0" smtClean="0"/>
          </a:p>
          <a:p>
            <a:pPr marL="0" indent="0" algn="just">
              <a:buNone/>
            </a:pPr>
            <a:endParaRPr lang="es-CO" sz="1800" dirty="0" smtClean="0"/>
          </a:p>
          <a:p>
            <a:pPr marL="0" indent="0" algn="just">
              <a:buNone/>
            </a:pPr>
            <a:endParaRPr lang="es-CO" sz="1800" dirty="0"/>
          </a:p>
        </p:txBody>
      </p:sp>
      <p:sp>
        <p:nvSpPr>
          <p:cNvPr id="4" name="Rectángulo 3"/>
          <p:cNvSpPr/>
          <p:nvPr/>
        </p:nvSpPr>
        <p:spPr>
          <a:xfrm>
            <a:off x="1730188" y="493059"/>
            <a:ext cx="9081247" cy="276999"/>
          </a:xfrm>
          <a:prstGeom prst="rect">
            <a:avLst/>
          </a:prstGeom>
        </p:spPr>
        <p:txBody>
          <a:bodyPr wrap="square">
            <a:spAutoFit/>
          </a:bodyPr>
          <a:lstStyle/>
          <a:p>
            <a:pPr algn="just">
              <a:spcAft>
                <a:spcPts val="0"/>
              </a:spcAft>
            </a:pPr>
            <a:endParaRPr lang="es-CO" sz="1200" dirty="0">
              <a:effectLst/>
              <a:latin typeface="Cambria" panose="02040503050406030204" pitchFamily="18" charset="0"/>
              <a:ea typeface="MS Mincho" panose="02020609040205080304" pitchFamily="49" charset="-128"/>
              <a:cs typeface="Times New Roman" panose="02020603050405020304" pitchFamily="18" charset="0"/>
            </a:endParaRPr>
          </a:p>
        </p:txBody>
      </p:sp>
      <p:graphicFrame>
        <p:nvGraphicFramePr>
          <p:cNvPr id="5" name="Tabla 4"/>
          <p:cNvGraphicFramePr>
            <a:graphicFrameLocks noGrp="1"/>
          </p:cNvGraphicFramePr>
          <p:nvPr>
            <p:extLst/>
          </p:nvPr>
        </p:nvGraphicFramePr>
        <p:xfrm>
          <a:off x="824847" y="930457"/>
          <a:ext cx="9843152" cy="4485185"/>
        </p:xfrm>
        <a:graphic>
          <a:graphicData uri="http://schemas.openxmlformats.org/drawingml/2006/table">
            <a:tbl>
              <a:tblPr/>
              <a:tblGrid>
                <a:gridCol w="1393404">
                  <a:extLst>
                    <a:ext uri="{9D8B030D-6E8A-4147-A177-3AD203B41FA5}">
                      <a16:colId xmlns:a16="http://schemas.microsoft.com/office/drawing/2014/main" val="20000"/>
                    </a:ext>
                  </a:extLst>
                </a:gridCol>
                <a:gridCol w="3974776">
                  <a:extLst>
                    <a:ext uri="{9D8B030D-6E8A-4147-A177-3AD203B41FA5}">
                      <a16:colId xmlns:a16="http://schemas.microsoft.com/office/drawing/2014/main" val="20001"/>
                    </a:ext>
                  </a:extLst>
                </a:gridCol>
                <a:gridCol w="1018257">
                  <a:extLst>
                    <a:ext uri="{9D8B030D-6E8A-4147-A177-3AD203B41FA5}">
                      <a16:colId xmlns:a16="http://schemas.microsoft.com/office/drawing/2014/main" val="20002"/>
                    </a:ext>
                  </a:extLst>
                </a:gridCol>
                <a:gridCol w="991461">
                  <a:extLst>
                    <a:ext uri="{9D8B030D-6E8A-4147-A177-3AD203B41FA5}">
                      <a16:colId xmlns:a16="http://schemas.microsoft.com/office/drawing/2014/main" val="20003"/>
                    </a:ext>
                  </a:extLst>
                </a:gridCol>
                <a:gridCol w="1750688">
                  <a:extLst>
                    <a:ext uri="{9D8B030D-6E8A-4147-A177-3AD203B41FA5}">
                      <a16:colId xmlns:a16="http://schemas.microsoft.com/office/drawing/2014/main" val="20004"/>
                    </a:ext>
                  </a:extLst>
                </a:gridCol>
                <a:gridCol w="714566">
                  <a:extLst>
                    <a:ext uri="{9D8B030D-6E8A-4147-A177-3AD203B41FA5}">
                      <a16:colId xmlns:a16="http://schemas.microsoft.com/office/drawing/2014/main" val="20005"/>
                    </a:ext>
                  </a:extLst>
                </a:gridCol>
              </a:tblGrid>
              <a:tr h="235184">
                <a:tc gridSpan="6">
                  <a:txBody>
                    <a:bodyPr/>
                    <a:lstStyle/>
                    <a:p>
                      <a:pPr algn="ctr" fontAlgn="b"/>
                      <a:r>
                        <a:rPr lang="es-CO" sz="1200" b="1" i="0" u="none" strike="noStrike" dirty="0">
                          <a:effectLst/>
                          <a:latin typeface="Arial" panose="020B0604020202020204" pitchFamily="34" charset="0"/>
                        </a:rPr>
                        <a:t>UNIDAD 02 UNIDAD DE SALUD DE LA UNIEVRSIDAD DEL CAUCA</a:t>
                      </a:r>
                    </a:p>
                  </a:txBody>
                  <a:tcPr marL="6350" marR="6350" marT="6350" marB="0" anchor="b">
                    <a:lnL>
                      <a:noFill/>
                    </a:lnL>
                    <a:lnR>
                      <a:noFill/>
                    </a:lnR>
                    <a:lnT>
                      <a:noFill/>
                    </a:lnT>
                    <a:lnB>
                      <a:noFill/>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235184">
                <a:tc gridSpan="6">
                  <a:txBody>
                    <a:bodyPr/>
                    <a:lstStyle/>
                    <a:p>
                      <a:pPr algn="ctr" fontAlgn="b"/>
                      <a:r>
                        <a:rPr lang="es-CO" sz="1200" b="1" i="0" u="none" strike="noStrike">
                          <a:effectLst/>
                          <a:latin typeface="Arial" panose="020B0604020202020204" pitchFamily="34" charset="0"/>
                        </a:rPr>
                        <a:t>INCREMENTO DE LOS GASTOS ASISTENCIALES ENTRE LOS AÑOS 2018 Y 2019</a:t>
                      </a:r>
                    </a:p>
                  </a:txBody>
                  <a:tcPr marL="6350" marR="6350" marT="6350" marB="0" anchor="b">
                    <a:lnL>
                      <a:noFill/>
                    </a:lnL>
                    <a:lnR>
                      <a:noFill/>
                    </a:lnR>
                    <a:lnT>
                      <a:noFill/>
                    </a:lnT>
                    <a:lnB>
                      <a:noFill/>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1"/>
                  </a:ext>
                </a:extLst>
              </a:tr>
              <a:tr h="235184">
                <a:tc gridSpan="6">
                  <a:txBody>
                    <a:bodyPr/>
                    <a:lstStyle/>
                    <a:p>
                      <a:pPr algn="ctr" fontAlgn="b"/>
                      <a:r>
                        <a:rPr lang="es-CO" sz="1200" b="1" i="0" u="none" strike="noStrike">
                          <a:effectLst/>
                          <a:latin typeface="Arial" panose="020B0604020202020204" pitchFamily="34" charset="0"/>
                        </a:rPr>
                        <a:t>(Cifras en </a:t>
                      </a:r>
                      <a:r>
                        <a:rPr lang="es-CO" sz="1200" b="1" i="0" u="none" strike="noStrike" smtClean="0">
                          <a:effectLst/>
                          <a:latin typeface="Arial" panose="020B0604020202020204" pitchFamily="34" charset="0"/>
                        </a:rPr>
                        <a:t>miles </a:t>
                      </a:r>
                      <a:r>
                        <a:rPr lang="es-CO" sz="1200" b="1" i="0" u="none" strike="noStrike">
                          <a:effectLst/>
                          <a:latin typeface="Arial" panose="020B0604020202020204" pitchFamily="34" charset="0"/>
                        </a:rPr>
                        <a:t>de pesos)</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2"/>
                  </a:ext>
                </a:extLst>
              </a:tr>
              <a:tr h="538647">
                <a:tc>
                  <a:txBody>
                    <a:bodyPr/>
                    <a:lstStyle/>
                    <a:p>
                      <a:pPr algn="ctr" fontAlgn="ctr"/>
                      <a:r>
                        <a:rPr lang="es-CO" sz="1200" b="1" i="0" u="none" strike="noStrike">
                          <a:effectLst/>
                          <a:latin typeface="Arial" panose="020B0604020202020204" pitchFamily="34" charset="0"/>
                        </a:rPr>
                        <a:t>CUENTA CONTABLE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1" i="0" u="none" strike="noStrike">
                          <a:effectLst/>
                          <a:latin typeface="Arial" panose="020B0604020202020204" pitchFamily="34" charset="0"/>
                        </a:rPr>
                        <a:t>NOMBRE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1" i="0" u="none" strike="noStrike">
                          <a:effectLst/>
                          <a:latin typeface="Arial" panose="020B0604020202020204" pitchFamily="34" charset="0"/>
                        </a:rPr>
                        <a:t>AÑO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1" i="0" u="none" strike="noStrike">
                          <a:effectLst/>
                          <a:latin typeface="Arial" panose="020B0604020202020204" pitchFamily="34" charset="0"/>
                        </a:rPr>
                        <a:t>AÑO 2018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200" b="1" i="0" u="none" strike="noStrike">
                          <a:effectLst/>
                          <a:latin typeface="Arial" panose="020B0604020202020204" pitchFamily="34" charset="0"/>
                        </a:rPr>
                        <a:t>DIFERENCIA EN VALOR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200" b="1" i="0" u="none" strike="noStrike">
                          <a:effectLst/>
                          <a:latin typeface="Arial" panose="020B0604020202020204" pitchFamily="34" charset="0"/>
                        </a:rPr>
                        <a: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44573">
                <a:tc>
                  <a:txBody>
                    <a:bodyPr/>
                    <a:lstStyle/>
                    <a:p>
                      <a:pPr algn="l" fontAlgn="b"/>
                      <a:r>
                        <a:rPr lang="es-CO" sz="1200" b="1" i="0" u="none" strike="noStrike">
                          <a:effectLst/>
                          <a:latin typeface="Arial" panose="020B0604020202020204" pitchFamily="34" charset="0"/>
                        </a:rPr>
                        <a:t>56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auto"/>
                      <a:r>
                        <a:rPr lang="es-CO" sz="1200" b="1" i="0" u="none" strike="noStrike">
                          <a:effectLst/>
                          <a:latin typeface="Arial" panose="020B0604020202020204" pitchFamily="34" charset="0"/>
                        </a:rPr>
                        <a:t>DE ACTIVIDADES Y/O SERVICIOS ESPECIALIZADOS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effectLst/>
                          <a:latin typeface="Arial" panose="020B0604020202020204" pitchFamily="34" charset="0"/>
                        </a:rPr>
                        <a:t>7.717.289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effectLst/>
                          <a:latin typeface="Arial" panose="020B0604020202020204" pitchFamily="34" charset="0"/>
                        </a:rPr>
                        <a:t>6.518.440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effectLst/>
                          <a:latin typeface="Arial" panose="020B0604020202020204" pitchFamily="34" charset="0"/>
                        </a:rPr>
                        <a:t>1.198.849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effectLst/>
                          <a:latin typeface="Arial" panose="020B0604020202020204" pitchFamily="34" charset="0"/>
                        </a:rPr>
                        <a:t>18,39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44573">
                <a:tc>
                  <a:txBody>
                    <a:bodyPr/>
                    <a:lstStyle/>
                    <a:p>
                      <a:pPr algn="l" fontAlgn="b"/>
                      <a:r>
                        <a:rPr lang="es-CO" sz="1200" b="1" i="0" u="none" strike="noStrike">
                          <a:effectLst/>
                          <a:latin typeface="Arial" panose="020B0604020202020204" pitchFamily="34" charset="0"/>
                        </a:rPr>
                        <a:t>5613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auto"/>
                      <a:r>
                        <a:rPr lang="es-CO" sz="1200" b="1" i="0" u="none" strike="noStrike">
                          <a:effectLst/>
                          <a:latin typeface="Arial" panose="020B0604020202020204" pitchFamily="34" charset="0"/>
                        </a:rPr>
                        <a:t>ADMINISTRACIÓN DE LA SEGURIDAD SOCIAL EN SALUD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effectLst/>
                          <a:latin typeface="Arial" panose="020B0604020202020204" pitchFamily="34" charset="0"/>
                        </a:rPr>
                        <a:t>7.717.289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effectLst/>
                          <a:latin typeface="Arial" panose="020B0604020202020204" pitchFamily="34" charset="0"/>
                        </a:rPr>
                        <a:t>6.518.440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effectLst/>
                          <a:latin typeface="Arial" panose="020B0604020202020204" pitchFamily="34" charset="0"/>
                        </a:rPr>
                        <a:t>1.198.849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effectLst/>
                          <a:latin typeface="Arial" panose="020B0604020202020204" pitchFamily="34" charset="0"/>
                        </a:rPr>
                        <a:t>18,39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5184">
                <a:tc>
                  <a:txBody>
                    <a:bodyPr/>
                    <a:lstStyle/>
                    <a:p>
                      <a:pPr algn="l" fontAlgn="b"/>
                      <a:r>
                        <a:rPr lang="es-CO" sz="1200" b="0" i="0" u="none" strike="noStrike">
                          <a:effectLst/>
                          <a:latin typeface="Arial" panose="020B0604020202020204" pitchFamily="34" charset="0"/>
                        </a:rPr>
                        <a:t>56130201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auto"/>
                      <a:r>
                        <a:rPr lang="es-CO" sz="1200" b="0" i="0" u="none" strike="noStrike">
                          <a:effectLst/>
                          <a:latin typeface="Arial" panose="020B0604020202020204" pitchFamily="34" charset="0"/>
                        </a:rPr>
                        <a:t>Servicios medicos especializados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effectLst/>
                          <a:latin typeface="Arial" panose="020B0604020202020204" pitchFamily="34" charset="0"/>
                        </a:rPr>
                        <a:t>521.664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effectLst/>
                          <a:latin typeface="Arial" panose="020B0604020202020204" pitchFamily="34" charset="0"/>
                        </a:rPr>
                        <a:t>438.859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effectLst/>
                          <a:latin typeface="Arial" panose="020B0604020202020204" pitchFamily="34" charset="0"/>
                        </a:rPr>
                        <a:t>82.805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effectLst/>
                          <a:latin typeface="Arial" panose="020B0604020202020204" pitchFamily="34" charset="0"/>
                        </a:rPr>
                        <a:t>18,87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5184">
                <a:tc>
                  <a:txBody>
                    <a:bodyPr/>
                    <a:lstStyle/>
                    <a:p>
                      <a:pPr algn="l" fontAlgn="b"/>
                      <a:r>
                        <a:rPr lang="es-CO" sz="1200" b="0" i="0" u="none" strike="noStrike">
                          <a:effectLst/>
                          <a:latin typeface="Arial" panose="020B0604020202020204" pitchFamily="34" charset="0"/>
                        </a:rPr>
                        <a:t>56130202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auto"/>
                      <a:r>
                        <a:rPr lang="es-CO" sz="1200" b="0" i="0" u="none" strike="noStrike">
                          <a:effectLst/>
                          <a:latin typeface="Arial" panose="020B0604020202020204" pitchFamily="34" charset="0"/>
                        </a:rPr>
                        <a:t>Servicios Hospitalarios y clinicos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effectLst/>
                          <a:latin typeface="Arial" panose="020B0604020202020204" pitchFamily="34" charset="0"/>
                        </a:rPr>
                        <a:t>3.249.989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effectLst/>
                          <a:latin typeface="Arial" panose="020B0604020202020204" pitchFamily="34" charset="0"/>
                        </a:rPr>
                        <a:t>2.454.596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effectLst/>
                          <a:latin typeface="Arial" panose="020B0604020202020204" pitchFamily="34" charset="0"/>
                        </a:rPr>
                        <a:t>795.393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effectLst/>
                          <a:latin typeface="Arial" panose="020B0604020202020204" pitchFamily="34" charset="0"/>
                        </a:rPr>
                        <a:t>32,40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35184">
                <a:tc>
                  <a:txBody>
                    <a:bodyPr/>
                    <a:lstStyle/>
                    <a:p>
                      <a:pPr algn="l" fontAlgn="b"/>
                      <a:r>
                        <a:rPr lang="es-CO" sz="1200" b="0" i="0" u="none" strike="noStrike">
                          <a:effectLst/>
                          <a:latin typeface="Arial" panose="020B0604020202020204" pitchFamily="34" charset="0"/>
                        </a:rPr>
                        <a:t>56130203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auto"/>
                      <a:r>
                        <a:rPr lang="es-CO" sz="1200" b="0" i="0" u="none" strike="noStrike">
                          <a:effectLst/>
                          <a:latin typeface="Arial" panose="020B0604020202020204" pitchFamily="34" charset="0"/>
                        </a:rPr>
                        <a:t>Suministro de medicamentos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effectLst/>
                          <a:latin typeface="Arial" panose="020B0604020202020204" pitchFamily="34" charset="0"/>
                        </a:rPr>
                        <a:t>208.706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effectLst/>
                          <a:latin typeface="Arial" panose="020B0604020202020204" pitchFamily="34" charset="0"/>
                        </a:rPr>
                        <a:t>310.480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effectLst/>
                          <a:latin typeface="Arial" panose="020B0604020202020204" pitchFamily="34" charset="0"/>
                        </a:rPr>
                        <a:t>-101.774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effectLst/>
                          <a:latin typeface="Arial" panose="020B0604020202020204" pitchFamily="34" charset="0"/>
                        </a:rPr>
                        <a:t>-32,78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35184">
                <a:tc>
                  <a:txBody>
                    <a:bodyPr/>
                    <a:lstStyle/>
                    <a:p>
                      <a:pPr algn="l" fontAlgn="b"/>
                      <a:r>
                        <a:rPr lang="es-CO" sz="1200" b="0" i="0" u="none" strike="noStrike">
                          <a:effectLst/>
                          <a:latin typeface="Arial" panose="020B0604020202020204" pitchFamily="34" charset="0"/>
                        </a:rPr>
                        <a:t>56130204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auto"/>
                      <a:r>
                        <a:rPr lang="es-CO" sz="1200" b="0" i="0" u="none" strike="noStrike">
                          <a:effectLst/>
                          <a:latin typeface="Arial" panose="020B0604020202020204" pitchFamily="34" charset="0"/>
                        </a:rPr>
                        <a:t>Servicios de laboratorio y rayos X</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effectLst/>
                          <a:latin typeface="Arial" panose="020B0604020202020204" pitchFamily="34" charset="0"/>
                        </a:rPr>
                        <a:t>436.960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effectLst/>
                          <a:latin typeface="Arial" panose="020B0604020202020204" pitchFamily="34" charset="0"/>
                        </a:rPr>
                        <a:t>400.267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effectLst/>
                          <a:latin typeface="Arial" panose="020B0604020202020204" pitchFamily="34" charset="0"/>
                        </a:rPr>
                        <a:t>36.693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effectLst/>
                          <a:latin typeface="Arial" panose="020B0604020202020204" pitchFamily="34" charset="0"/>
                        </a:rPr>
                        <a:t>9,17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35184">
                <a:tc>
                  <a:txBody>
                    <a:bodyPr/>
                    <a:lstStyle/>
                    <a:p>
                      <a:pPr algn="l" fontAlgn="b"/>
                      <a:r>
                        <a:rPr lang="es-CO" sz="1200" b="0" i="0" u="none" strike="noStrike">
                          <a:effectLst/>
                          <a:latin typeface="Arial" panose="020B0604020202020204" pitchFamily="34" charset="0"/>
                        </a:rPr>
                        <a:t>56130205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auto"/>
                      <a:r>
                        <a:rPr lang="es-CO" sz="1200" b="0" i="0" u="none" strike="noStrike">
                          <a:effectLst/>
                          <a:latin typeface="Arial" panose="020B0604020202020204" pitchFamily="34" charset="0"/>
                        </a:rPr>
                        <a:t>Servicios odontologicos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effectLst/>
                          <a:latin typeface="Arial" panose="020B0604020202020204" pitchFamily="34" charset="0"/>
                        </a:rPr>
                        <a:t>32.854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effectLst/>
                          <a:latin typeface="Arial" panose="020B0604020202020204" pitchFamily="34" charset="0"/>
                        </a:rPr>
                        <a:t>17.667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effectLst/>
                          <a:latin typeface="Arial" panose="020B0604020202020204" pitchFamily="34" charset="0"/>
                        </a:rPr>
                        <a:t>15.187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effectLst/>
                          <a:latin typeface="Arial" panose="020B0604020202020204" pitchFamily="34" charset="0"/>
                        </a:rPr>
                        <a:t>85,96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35184">
                <a:tc>
                  <a:txBody>
                    <a:bodyPr/>
                    <a:lstStyle/>
                    <a:p>
                      <a:pPr algn="l" fontAlgn="b"/>
                      <a:r>
                        <a:rPr lang="es-CO" sz="1200" b="0" i="0" u="none" strike="noStrike">
                          <a:effectLst/>
                          <a:latin typeface="Arial" panose="020B0604020202020204" pitchFamily="34" charset="0"/>
                        </a:rPr>
                        <a:t>56130206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auto"/>
                      <a:r>
                        <a:rPr lang="es-CO" sz="1200" b="0" i="0" u="none" strike="noStrike">
                          <a:effectLst/>
                          <a:latin typeface="Arial" panose="020B0604020202020204" pitchFamily="34" charset="0"/>
                        </a:rPr>
                        <a:t>Enfermedades de Alto Costo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effectLst/>
                          <a:latin typeface="Arial" panose="020B0604020202020204" pitchFamily="34" charset="0"/>
                        </a:rPr>
                        <a:t>2.645.496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effectLst/>
                          <a:latin typeface="Arial" panose="020B0604020202020204" pitchFamily="34" charset="0"/>
                        </a:rPr>
                        <a:t>2.114.018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effectLst/>
                          <a:latin typeface="Arial" panose="020B0604020202020204" pitchFamily="34" charset="0"/>
                        </a:rPr>
                        <a:t>531.478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effectLst/>
                          <a:latin typeface="Arial" panose="020B0604020202020204" pitchFamily="34" charset="0"/>
                        </a:rPr>
                        <a:t>25,14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35184">
                <a:tc>
                  <a:txBody>
                    <a:bodyPr/>
                    <a:lstStyle/>
                    <a:p>
                      <a:pPr algn="l" fontAlgn="b"/>
                      <a:r>
                        <a:rPr lang="es-CO" sz="1200" b="0" i="0" u="none" strike="noStrike">
                          <a:effectLst/>
                          <a:latin typeface="Arial" panose="020B0604020202020204" pitchFamily="34" charset="0"/>
                        </a:rPr>
                        <a:t>561303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auto"/>
                      <a:r>
                        <a:rPr lang="es-CO" sz="1200" b="0" i="0" u="none" strike="noStrike">
                          <a:effectLst/>
                          <a:latin typeface="Arial" panose="020B0604020202020204" pitchFamily="34" charset="0"/>
                        </a:rPr>
                        <a:t>Promoción y prevención - Contributivo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effectLst/>
                          <a:latin typeface="Arial" panose="020B0604020202020204" pitchFamily="34" charset="0"/>
                        </a:rPr>
                        <a:t>57.174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effectLst/>
                          <a:latin typeface="Arial" panose="020B0604020202020204" pitchFamily="34" charset="0"/>
                        </a:rPr>
                        <a:t>32.947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effectLst/>
                          <a:latin typeface="Arial" panose="020B0604020202020204" pitchFamily="34" charset="0"/>
                        </a:rPr>
                        <a:t>24.227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effectLst/>
                          <a:latin typeface="Arial" panose="020B0604020202020204" pitchFamily="34" charset="0"/>
                        </a:rPr>
                        <a:t>73,53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35184">
                <a:tc>
                  <a:txBody>
                    <a:bodyPr/>
                    <a:lstStyle/>
                    <a:p>
                      <a:pPr algn="l" fontAlgn="b"/>
                      <a:r>
                        <a:rPr lang="es-CO" sz="1200" b="0" i="0" u="none" strike="noStrike">
                          <a:effectLst/>
                          <a:latin typeface="Arial" panose="020B0604020202020204" pitchFamily="34" charset="0"/>
                        </a:rPr>
                        <a:t>561305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auto"/>
                      <a:r>
                        <a:rPr lang="es-CO" sz="1200" b="0" i="0" u="none" strike="noStrike">
                          <a:effectLst/>
                          <a:latin typeface="Arial" panose="020B0604020202020204" pitchFamily="34" charset="0"/>
                        </a:rPr>
                        <a:t>Reaseguro enfermedades de alto costo - Contributivo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effectLst/>
                          <a:latin typeface="Arial" panose="020B0604020202020204" pitchFamily="34" charset="0"/>
                        </a:rPr>
                        <a:t>336.073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effectLst/>
                          <a:latin typeface="Arial" panose="020B0604020202020204" pitchFamily="34" charset="0"/>
                        </a:rPr>
                        <a:t>471.066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effectLst/>
                          <a:latin typeface="Arial" panose="020B0604020202020204" pitchFamily="34" charset="0"/>
                        </a:rPr>
                        <a:t>-134.993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effectLst/>
                          <a:latin typeface="Arial" panose="020B0604020202020204" pitchFamily="34" charset="0"/>
                        </a:rPr>
                        <a:t>-28,66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35184">
                <a:tc>
                  <a:txBody>
                    <a:bodyPr/>
                    <a:lstStyle/>
                    <a:p>
                      <a:pPr algn="l" fontAlgn="b"/>
                      <a:r>
                        <a:rPr lang="es-CO" sz="1200" b="0" i="0" u="none" strike="noStrike">
                          <a:effectLst/>
                          <a:latin typeface="Arial" panose="020B0604020202020204" pitchFamily="34" charset="0"/>
                        </a:rPr>
                        <a:t>56130601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auto"/>
                      <a:r>
                        <a:rPr lang="es-CO" sz="1200" b="0" i="0" u="none" strike="noStrike">
                          <a:effectLst/>
                          <a:latin typeface="Arial" panose="020B0604020202020204" pitchFamily="34" charset="0"/>
                        </a:rPr>
                        <a:t>Incapacidades por enfermedad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effectLst/>
                          <a:latin typeface="Arial" panose="020B0604020202020204" pitchFamily="34" charset="0"/>
                        </a:rPr>
                        <a:t>203.152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effectLst/>
                          <a:latin typeface="Arial" panose="020B0604020202020204" pitchFamily="34" charset="0"/>
                        </a:rPr>
                        <a:t>217.269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effectLst/>
                          <a:latin typeface="Arial" panose="020B0604020202020204" pitchFamily="34" charset="0"/>
                        </a:rPr>
                        <a:t>-14.117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effectLst/>
                          <a:latin typeface="Arial" panose="020B0604020202020204" pitchFamily="34" charset="0"/>
                        </a:rPr>
                        <a:t>-6,50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35184">
                <a:tc>
                  <a:txBody>
                    <a:bodyPr/>
                    <a:lstStyle/>
                    <a:p>
                      <a:pPr algn="l" fontAlgn="b"/>
                      <a:r>
                        <a:rPr lang="es-CO" sz="1200" b="0" i="0" u="none" strike="noStrike">
                          <a:effectLst/>
                          <a:latin typeface="Arial" panose="020B0604020202020204" pitchFamily="34" charset="0"/>
                        </a:rPr>
                        <a:t>56131801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auto"/>
                      <a:r>
                        <a:rPr lang="es-CO" sz="1200" b="0" i="0" u="none" strike="noStrike">
                          <a:effectLst/>
                          <a:latin typeface="Arial" panose="020B0604020202020204" pitchFamily="34" charset="0"/>
                        </a:rPr>
                        <a:t>Licencias por maternidad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effectLst/>
                          <a:latin typeface="Arial" panose="020B0604020202020204" pitchFamily="34" charset="0"/>
                        </a:rPr>
                        <a:t>25.221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effectLst/>
                          <a:latin typeface="Arial" panose="020B0604020202020204" pitchFamily="34" charset="0"/>
                        </a:rPr>
                        <a:t>61.271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a:effectLst/>
                          <a:latin typeface="Arial" panose="020B0604020202020204" pitchFamily="34" charset="0"/>
                        </a:rPr>
                        <a:t>-36.050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dirty="0">
                          <a:effectLst/>
                          <a:latin typeface="Arial" panose="020B0604020202020204" pitchFamily="34" charset="0"/>
                        </a:rPr>
                        <a:t>-58,84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655140319"/>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42047" y="493059"/>
            <a:ext cx="11636188" cy="6051175"/>
          </a:xfrm>
        </p:spPr>
        <p:txBody>
          <a:bodyPr/>
          <a:lstStyle/>
          <a:p>
            <a:pPr marL="0" indent="0" algn="just">
              <a:buNone/>
            </a:pPr>
            <a:endParaRPr lang="es-CO" sz="1600" dirty="0" smtClean="0"/>
          </a:p>
          <a:p>
            <a:pPr marL="0" indent="0" algn="just">
              <a:buNone/>
            </a:pPr>
            <a:endParaRPr lang="es-CO" sz="1600" dirty="0"/>
          </a:p>
          <a:p>
            <a:pPr marL="0" indent="0" algn="just">
              <a:buNone/>
            </a:pPr>
            <a:endParaRPr lang="es-CO" sz="1600" dirty="0" smtClean="0"/>
          </a:p>
          <a:p>
            <a:pPr marL="0" indent="0" algn="just">
              <a:buNone/>
            </a:pPr>
            <a:endParaRPr lang="es-CO" sz="2400" b="1" dirty="0" smtClean="0">
              <a:solidFill>
                <a:prstClr val="black"/>
              </a:solidFill>
              <a:ea typeface="+mj-ea"/>
              <a:cs typeface="Arial" pitchFamily="34" charset="0"/>
            </a:endParaRPr>
          </a:p>
          <a:p>
            <a:pPr marL="0" indent="0" algn="just">
              <a:buNone/>
            </a:pPr>
            <a:endParaRPr lang="es-CO" sz="2400" dirty="0" smtClean="0"/>
          </a:p>
          <a:p>
            <a:pPr marL="0" indent="0" algn="just">
              <a:buNone/>
            </a:pPr>
            <a:endParaRPr lang="es-CO" sz="2400" dirty="0"/>
          </a:p>
          <a:p>
            <a:pPr marL="0" indent="0" algn="just">
              <a:buNone/>
            </a:pPr>
            <a:endParaRPr lang="es-CO" sz="1800" dirty="0" smtClean="0"/>
          </a:p>
          <a:p>
            <a:pPr marL="0" indent="0" algn="just">
              <a:buNone/>
            </a:pPr>
            <a:endParaRPr lang="es-CO" sz="1800" dirty="0"/>
          </a:p>
          <a:p>
            <a:pPr marL="0" indent="0" algn="just">
              <a:buNone/>
            </a:pPr>
            <a:endParaRPr lang="es-CO" sz="1800" dirty="0" smtClean="0"/>
          </a:p>
          <a:p>
            <a:pPr marL="0" indent="0" algn="just">
              <a:buNone/>
            </a:pPr>
            <a:endParaRPr lang="es-CO" sz="1800" dirty="0" smtClean="0"/>
          </a:p>
          <a:p>
            <a:pPr marL="0" indent="0" algn="just">
              <a:buNone/>
            </a:pPr>
            <a:endParaRPr lang="es-CO" sz="1800" dirty="0" smtClean="0"/>
          </a:p>
          <a:p>
            <a:pPr marL="0" indent="0" algn="just">
              <a:buNone/>
            </a:pPr>
            <a:endParaRPr lang="es-CO" sz="1800" dirty="0"/>
          </a:p>
        </p:txBody>
      </p:sp>
      <p:sp>
        <p:nvSpPr>
          <p:cNvPr id="4" name="Rectángulo 3"/>
          <p:cNvSpPr/>
          <p:nvPr/>
        </p:nvSpPr>
        <p:spPr>
          <a:xfrm>
            <a:off x="1730188" y="493059"/>
            <a:ext cx="9081247" cy="276999"/>
          </a:xfrm>
          <a:prstGeom prst="rect">
            <a:avLst/>
          </a:prstGeom>
        </p:spPr>
        <p:txBody>
          <a:bodyPr wrap="square">
            <a:spAutoFit/>
          </a:bodyPr>
          <a:lstStyle/>
          <a:p>
            <a:pPr algn="just">
              <a:spcAft>
                <a:spcPts val="0"/>
              </a:spcAft>
            </a:pPr>
            <a:endParaRPr lang="es-CO" sz="12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6" name="Rectángulo 5"/>
          <p:cNvSpPr/>
          <p:nvPr/>
        </p:nvSpPr>
        <p:spPr>
          <a:xfrm>
            <a:off x="1730188" y="1954306"/>
            <a:ext cx="8624046" cy="2759602"/>
          </a:xfrm>
          <a:prstGeom prst="rect">
            <a:avLst/>
          </a:prstGeom>
        </p:spPr>
        <p:txBody>
          <a:bodyPr wrap="square">
            <a:spAutoFit/>
          </a:bodyPr>
          <a:lstStyle/>
          <a:p>
            <a:pPr algn="just">
              <a:lnSpc>
                <a:spcPct val="107000"/>
              </a:lnSpc>
              <a:spcAft>
                <a:spcPts val="800"/>
              </a:spcAft>
            </a:pPr>
            <a:r>
              <a:rPr lang="es-CO" dirty="0">
                <a:latin typeface="Arial" panose="020B0604020202020204" pitchFamily="34" charset="0"/>
                <a:ea typeface="Calibri" panose="020F0502020204030204" pitchFamily="34" charset="0"/>
                <a:cs typeface="Times New Roman" panose="02020603050405020304" pitchFamily="18" charset="0"/>
              </a:rPr>
              <a:t>Como se puede observar en la diapositiva anterior, al comparar los Gastos por Administración de la Seguridad Social en Salud del año 2019 con respecto del año 2018, tuvo un incremento del 18.39%, lo cual se genera por la mayor demanda de nuestros usuarios, acudiendo a nuestra red contratada para la prestación de los servicios, es por ello que se vieron afectados algunas de las siguientes cuentas contables: Los Servicios Médicos Especializados, Hospitalarios y Clínicos, Servicios de Laboratorios y Rayos x, Odontológicos, Enfermedades de Alto Costo entre otros, esta es una de las razones por la cual se obtuvo el resultado del ejercicio, arrojando un déficit  por valor de $834.870, (Cifra en </a:t>
            </a:r>
            <a:r>
              <a:rPr lang="es-CO" dirty="0" smtClean="0">
                <a:latin typeface="Arial" panose="020B0604020202020204" pitchFamily="34" charset="0"/>
                <a:ea typeface="Calibri" panose="020F0502020204030204" pitchFamily="34" charset="0"/>
                <a:cs typeface="Times New Roman" panose="02020603050405020304" pitchFamily="18" charset="0"/>
              </a:rPr>
              <a:t>miles. </a:t>
            </a:r>
            <a:endParaRPr lang="es-CO" sz="1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984615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770965"/>
            <a:ext cx="11636188" cy="5773269"/>
          </a:xfrm>
        </p:spPr>
        <p:txBody>
          <a:bodyPr/>
          <a:lstStyle/>
          <a:p>
            <a:pPr marL="0" indent="0" algn="just">
              <a:buNone/>
            </a:pPr>
            <a:endParaRPr lang="es-CO" sz="1600" dirty="0" smtClean="0"/>
          </a:p>
          <a:p>
            <a:pPr marL="0" indent="0" algn="just">
              <a:buNone/>
            </a:pPr>
            <a:endParaRPr lang="es-CO" sz="1600" dirty="0"/>
          </a:p>
          <a:p>
            <a:pPr marL="0" indent="0" algn="just">
              <a:buNone/>
            </a:pPr>
            <a:endParaRPr lang="es-CO" sz="1600" dirty="0" smtClean="0"/>
          </a:p>
          <a:p>
            <a:pPr marL="0" indent="0" algn="just">
              <a:buNone/>
            </a:pPr>
            <a:endParaRPr lang="es-CO" sz="2400" b="1" dirty="0" smtClean="0">
              <a:solidFill>
                <a:prstClr val="black"/>
              </a:solidFill>
              <a:ea typeface="+mj-ea"/>
              <a:cs typeface="Arial" pitchFamily="34" charset="0"/>
            </a:endParaRPr>
          </a:p>
          <a:p>
            <a:pPr marL="0" indent="0" algn="just">
              <a:buNone/>
            </a:pPr>
            <a:endParaRPr lang="es-CO" sz="2400" dirty="0" smtClean="0"/>
          </a:p>
          <a:p>
            <a:pPr marL="0" indent="0" algn="just">
              <a:buNone/>
            </a:pPr>
            <a:endParaRPr lang="es-CO" sz="2400" dirty="0"/>
          </a:p>
          <a:p>
            <a:pPr marL="0" indent="0" algn="just">
              <a:buNone/>
            </a:pPr>
            <a:endParaRPr lang="es-CO" sz="1800" dirty="0" smtClean="0"/>
          </a:p>
          <a:p>
            <a:pPr marL="0" indent="0" algn="just">
              <a:buNone/>
            </a:pPr>
            <a:endParaRPr lang="es-CO" sz="1800" dirty="0"/>
          </a:p>
          <a:p>
            <a:pPr marL="0" indent="0" algn="just">
              <a:buNone/>
            </a:pPr>
            <a:endParaRPr lang="es-CO" sz="1800" dirty="0" smtClean="0"/>
          </a:p>
          <a:p>
            <a:pPr marL="0" indent="0" algn="just">
              <a:buNone/>
            </a:pPr>
            <a:endParaRPr lang="es-CO" sz="1800" dirty="0" smtClean="0"/>
          </a:p>
          <a:p>
            <a:pPr marL="0" indent="0" algn="just">
              <a:buNone/>
            </a:pPr>
            <a:endParaRPr lang="es-CO" sz="1800" dirty="0" smtClean="0"/>
          </a:p>
          <a:p>
            <a:pPr marL="0" indent="0" algn="just">
              <a:buNone/>
            </a:pPr>
            <a:endParaRPr lang="es-CO" sz="1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579" y="0"/>
            <a:ext cx="7750115" cy="6544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1509851"/>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770965"/>
            <a:ext cx="11636188" cy="5773269"/>
          </a:xfrm>
        </p:spPr>
        <p:txBody>
          <a:bodyPr/>
          <a:lstStyle/>
          <a:p>
            <a:pPr marL="0" indent="0" algn="just">
              <a:buNone/>
            </a:pPr>
            <a:endParaRPr lang="es-CO" sz="1600" dirty="0" smtClean="0"/>
          </a:p>
          <a:p>
            <a:pPr marL="0" indent="0" algn="just">
              <a:buNone/>
            </a:pPr>
            <a:endParaRPr lang="es-CO" sz="1600" dirty="0"/>
          </a:p>
          <a:p>
            <a:pPr marL="0" indent="0" algn="just">
              <a:buNone/>
            </a:pPr>
            <a:endParaRPr lang="es-CO" sz="1600" dirty="0" smtClean="0"/>
          </a:p>
          <a:p>
            <a:pPr marL="0" indent="0" algn="just">
              <a:buNone/>
            </a:pPr>
            <a:endParaRPr lang="es-CO" sz="2400" b="1" dirty="0" smtClean="0">
              <a:solidFill>
                <a:prstClr val="black"/>
              </a:solidFill>
              <a:ea typeface="+mj-ea"/>
              <a:cs typeface="Arial" pitchFamily="34" charset="0"/>
            </a:endParaRPr>
          </a:p>
          <a:p>
            <a:pPr marL="0" indent="0" algn="just">
              <a:buNone/>
            </a:pPr>
            <a:endParaRPr lang="es-CO" sz="2400" dirty="0" smtClean="0"/>
          </a:p>
          <a:p>
            <a:pPr marL="0" indent="0" algn="just">
              <a:buNone/>
            </a:pPr>
            <a:endParaRPr lang="es-CO" sz="2400" dirty="0"/>
          </a:p>
          <a:p>
            <a:pPr marL="0" indent="0" algn="just">
              <a:buNone/>
            </a:pPr>
            <a:endParaRPr lang="es-CO" sz="1800" dirty="0" smtClean="0"/>
          </a:p>
          <a:p>
            <a:pPr marL="0" indent="0" algn="just">
              <a:buNone/>
            </a:pPr>
            <a:endParaRPr lang="es-CO" sz="1800" dirty="0"/>
          </a:p>
          <a:p>
            <a:pPr marL="0" indent="0" algn="just">
              <a:buNone/>
            </a:pPr>
            <a:endParaRPr lang="es-CO" sz="1800" dirty="0" smtClean="0"/>
          </a:p>
          <a:p>
            <a:pPr marL="0" indent="0" algn="just">
              <a:buNone/>
            </a:pPr>
            <a:endParaRPr lang="es-CO" sz="1800" dirty="0" smtClean="0"/>
          </a:p>
          <a:p>
            <a:pPr marL="0" indent="0" algn="just">
              <a:buNone/>
            </a:pPr>
            <a:endParaRPr lang="es-CO" sz="1800" dirty="0" smtClean="0"/>
          </a:p>
          <a:p>
            <a:pPr marL="0" indent="0" algn="just">
              <a:buNone/>
            </a:pPr>
            <a:endParaRPr lang="es-CO" sz="18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3175" y="1955800"/>
            <a:ext cx="5865813" cy="294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1 Objeto"/>
          <p:cNvGraphicFramePr>
            <a:graphicFrameLocks noChangeAspect="1"/>
          </p:cNvGraphicFramePr>
          <p:nvPr>
            <p:extLst/>
          </p:nvPr>
        </p:nvGraphicFramePr>
        <p:xfrm>
          <a:off x="3165475" y="770965"/>
          <a:ext cx="5862638" cy="727075"/>
        </p:xfrm>
        <a:graphic>
          <a:graphicData uri="http://schemas.openxmlformats.org/presentationml/2006/ole">
            <mc:AlternateContent xmlns:mc="http://schemas.openxmlformats.org/markup-compatibility/2006">
              <mc:Choice xmlns:v="urn:schemas-microsoft-com:vml" Requires="v">
                <p:oleObj spid="_x0000_s1028" name="Documento" r:id="rId4" imgW="5862861" imgH="726584" progId="Word.Document.12">
                  <p:embed/>
                </p:oleObj>
              </mc:Choice>
              <mc:Fallback>
                <p:oleObj name="Documento" r:id="rId4" imgW="5862861" imgH="726584" progId="Word.Document.12">
                  <p:embed/>
                  <p:pic>
                    <p:nvPicPr>
                      <p:cNvPr id="0" name=""/>
                      <p:cNvPicPr/>
                      <p:nvPr/>
                    </p:nvPicPr>
                    <p:blipFill>
                      <a:blip r:embed="rId5"/>
                      <a:stretch>
                        <a:fillRect/>
                      </a:stretch>
                    </p:blipFill>
                    <p:spPr>
                      <a:xfrm>
                        <a:off x="3165475" y="770965"/>
                        <a:ext cx="5862638" cy="727075"/>
                      </a:xfrm>
                      <a:prstGeom prst="rect">
                        <a:avLst/>
                      </a:prstGeom>
                    </p:spPr>
                  </p:pic>
                </p:oleObj>
              </mc:Fallback>
            </mc:AlternateContent>
          </a:graphicData>
        </a:graphic>
      </p:graphicFrame>
    </p:spTree>
    <p:extLst>
      <p:ext uri="{BB962C8B-B14F-4D97-AF65-F5344CB8AC3E}">
        <p14:creationId xmlns:p14="http://schemas.microsoft.com/office/powerpoint/2010/main" val="948511644"/>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31321" y="770965"/>
            <a:ext cx="11636188" cy="5773269"/>
          </a:xfrm>
        </p:spPr>
        <p:txBody>
          <a:bodyPr/>
          <a:lstStyle/>
          <a:p>
            <a:pPr algn="ctr">
              <a:lnSpc>
                <a:spcPct val="107000"/>
              </a:lnSpc>
              <a:spcAft>
                <a:spcPts val="800"/>
              </a:spcAft>
            </a:pPr>
            <a:r>
              <a:rPr lang="es-ES_tradnl" sz="1600" b="1" dirty="0" smtClean="0">
                <a:latin typeface="Arial" panose="020B0604020202020204" pitchFamily="34" charset="0"/>
                <a:ea typeface="Calibri" panose="020F0502020204030204" pitchFamily="34" charset="0"/>
                <a:cs typeface="Times New Roman" panose="02020603050405020304" pitchFamily="18" charset="0"/>
              </a:rPr>
              <a:t>CONCLUSION</a:t>
            </a:r>
            <a:endParaRPr lang="es-CO"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ES_tradnl" sz="1400" dirty="0" smtClean="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_tradnl" sz="1400" dirty="0" smtClean="0">
                <a:latin typeface="Arial" panose="020B0604020202020204" pitchFamily="34" charset="0"/>
                <a:ea typeface="Calibri" panose="020F0502020204030204" pitchFamily="34" charset="0"/>
                <a:cs typeface="Times New Roman" panose="02020603050405020304" pitchFamily="18" charset="0"/>
              </a:rPr>
              <a:t>Respecto </a:t>
            </a:r>
            <a:r>
              <a:rPr lang="es-ES_tradnl" sz="1400" dirty="0">
                <a:latin typeface="Arial" panose="020B0604020202020204" pitchFamily="34" charset="0"/>
                <a:ea typeface="Calibri" panose="020F0502020204030204" pitchFamily="34" charset="0"/>
                <a:cs typeface="Times New Roman" panose="02020603050405020304" pitchFamily="18" charset="0"/>
              </a:rPr>
              <a:t>de la Vigencia Fiscal 2019, se puede determinar que los ingresos de la Unidad de Salud son constantes, </a:t>
            </a:r>
            <a:r>
              <a:rPr lang="es-ES_tradnl" sz="1400" dirty="0" smtClean="0">
                <a:latin typeface="Arial" panose="020B0604020202020204" pitchFamily="34" charset="0"/>
                <a:ea typeface="Calibri" panose="020F0502020204030204" pitchFamily="34" charset="0"/>
                <a:cs typeface="Times New Roman" panose="02020603050405020304" pitchFamily="18" charset="0"/>
              </a:rPr>
              <a:t>y principalmente provienen de los </a:t>
            </a:r>
            <a:r>
              <a:rPr lang="es-ES_tradnl" sz="1400" dirty="0">
                <a:latin typeface="Arial" panose="020B0604020202020204" pitchFamily="34" charset="0"/>
                <a:ea typeface="Calibri" panose="020F0502020204030204" pitchFamily="34" charset="0"/>
                <a:cs typeface="Times New Roman" panose="02020603050405020304" pitchFamily="18" charset="0"/>
              </a:rPr>
              <a:t>aportes para salud por parte de sus afiliados cotizantes como </a:t>
            </a:r>
            <a:r>
              <a:rPr lang="es-ES_tradnl" sz="1400" dirty="0" smtClean="0">
                <a:latin typeface="Arial" panose="020B0604020202020204" pitchFamily="34" charset="0"/>
                <a:ea typeface="Calibri" panose="020F0502020204030204" pitchFamily="34" charset="0"/>
                <a:cs typeface="Times New Roman" panose="02020603050405020304" pitchFamily="18" charset="0"/>
              </a:rPr>
              <a:t>son: </a:t>
            </a:r>
            <a:r>
              <a:rPr lang="es-ES_tradnl" sz="1400" dirty="0">
                <a:latin typeface="Arial" panose="020B0604020202020204" pitchFamily="34" charset="0"/>
                <a:ea typeface="Calibri" panose="020F0502020204030204" pitchFamily="34" charset="0"/>
                <a:cs typeface="Times New Roman" panose="02020603050405020304" pitchFamily="18" charset="0"/>
              </a:rPr>
              <a:t>los Aportes de los trabajadores Activos, Pensionados y Patrono, mientras que los Gastos y Costos son variables con tendencia al incremento</a:t>
            </a:r>
            <a:r>
              <a:rPr lang="es-ES_tradnl" sz="1400" dirty="0" smtClean="0">
                <a:latin typeface="Arial" panose="020B0604020202020204" pitchFamily="34" charset="0"/>
                <a:ea typeface="Calibri" panose="020F0502020204030204" pitchFamily="34" charset="0"/>
                <a:cs typeface="Times New Roman" panose="02020603050405020304" pitchFamily="18" charset="0"/>
              </a:rPr>
              <a:t>, teniendo en cuenta que su población afiliada en más del 60% es mayor de 50 años, motivo por el cual su pirámide poblacional es inversa originando patologías de alto costo, siendo esta una de las causas principales para que en esta vigencia fiscal se obtuviera un resultado deficitario </a:t>
            </a:r>
            <a:r>
              <a:rPr lang="es-ES_tradnl" sz="1400" dirty="0">
                <a:latin typeface="Arial" panose="020B0604020202020204" pitchFamily="34" charset="0"/>
                <a:ea typeface="Calibri" panose="020F0502020204030204" pitchFamily="34" charset="0"/>
                <a:cs typeface="Times New Roman" panose="02020603050405020304" pitchFamily="18" charset="0"/>
              </a:rPr>
              <a:t>de -$834.870</a:t>
            </a:r>
            <a:r>
              <a:rPr lang="es-ES_tradnl" sz="1400" dirty="0" smtClean="0">
                <a:latin typeface="Arial" panose="020B0604020202020204" pitchFamily="34" charset="0"/>
                <a:ea typeface="Calibri" panose="020F0502020204030204" pitchFamily="34" charset="0"/>
                <a:cs typeface="Times New Roman" panose="02020603050405020304" pitchFamily="18" charset="0"/>
              </a:rPr>
              <a:t>. (Miles de pesos).</a:t>
            </a:r>
            <a:endParaRPr lang="es-CO"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S_tradnl" sz="1400" b="1" dirty="0">
                <a:latin typeface="Arial" panose="020B0604020202020204" pitchFamily="34" charset="0"/>
                <a:ea typeface="Calibri" panose="020F0502020204030204" pitchFamily="34" charset="0"/>
                <a:cs typeface="Times New Roman" panose="02020603050405020304" pitchFamily="18" charset="0"/>
              </a:rPr>
              <a:t>SUGERENCIAS</a:t>
            </a:r>
            <a:endParaRPr lang="es-CO"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_tradnl" sz="1400" dirty="0">
                <a:latin typeface="Arial" panose="020B0604020202020204" pitchFamily="34" charset="0"/>
                <a:ea typeface="Calibri" panose="020F0502020204030204" pitchFamily="34" charset="0"/>
                <a:cs typeface="Times New Roman" panose="02020603050405020304" pitchFamily="18" charset="0"/>
              </a:rPr>
              <a:t>Con base en el Resultado del ejercicio año 2019 y más aún cuando fue aprobado por el Gobierno Nacional la Ley 2010 del 27 de diciembre de 2019, donde los pensionados de menor ingreso se beneficiaran de la reducción de la cotización a salud, pero que a la Unidad de Salud no la beneficia, teniendo en cuenta que los Ingresos son constantes pero los Gastos y Costo no, en razón a ello se sugiere el siguiente plan de contingencia: </a:t>
            </a:r>
            <a:endParaRPr lang="es-CO" sz="14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buFont typeface="+mj-lt"/>
              <a:buAutoNum type="arabicPeriod"/>
              <a:tabLst>
                <a:tab pos="228600" algn="l"/>
              </a:tabLst>
            </a:pPr>
            <a:r>
              <a:rPr lang="es-ES_tradnl" sz="1400" dirty="0">
                <a:latin typeface="Arial" panose="020B0604020202020204" pitchFamily="34" charset="0"/>
                <a:ea typeface="Calibri" panose="020F0502020204030204" pitchFamily="34" charset="0"/>
                <a:cs typeface="Times New Roman" panose="02020603050405020304" pitchFamily="18" charset="0"/>
              </a:rPr>
              <a:t>Ajustar el Nivel IV con forme a la Ley del Gobierno Nacional, en cuanto a copagos y cuotas moderadoras.</a:t>
            </a:r>
            <a:endParaRPr lang="es-CO" sz="14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buFont typeface="+mj-lt"/>
              <a:buAutoNum type="arabicPeriod"/>
              <a:tabLst>
                <a:tab pos="228600" algn="l"/>
              </a:tabLst>
            </a:pPr>
            <a:r>
              <a:rPr lang="es-ES_tradnl" sz="1400" dirty="0">
                <a:latin typeface="Arial" panose="020B0604020202020204" pitchFamily="34" charset="0"/>
                <a:ea typeface="Calibri" panose="020F0502020204030204" pitchFamily="34" charset="0"/>
                <a:cs typeface="Times New Roman" panose="02020603050405020304" pitchFamily="18" charset="0"/>
              </a:rPr>
              <a:t>Contemplar el Ajuste al plan complementario.</a:t>
            </a:r>
            <a:endParaRPr lang="es-CO" sz="14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buFont typeface="+mj-lt"/>
              <a:buAutoNum type="arabicPeriod"/>
              <a:tabLst>
                <a:tab pos="228600" algn="l"/>
              </a:tabLst>
            </a:pPr>
            <a:r>
              <a:rPr lang="es-ES_tradnl" sz="1400" dirty="0">
                <a:latin typeface="Arial" panose="020B0604020202020204" pitchFamily="34" charset="0"/>
                <a:ea typeface="Calibri" panose="020F0502020204030204" pitchFamily="34" charset="0"/>
                <a:cs typeface="Times New Roman" panose="02020603050405020304" pitchFamily="18" charset="0"/>
              </a:rPr>
              <a:t>Analizar la posibilidad de entregar medicamentos genéricos con forme a la norma nacional.</a:t>
            </a:r>
            <a:endParaRPr lang="es-CO" sz="14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buFont typeface="+mj-lt"/>
              <a:buAutoNum type="arabicPeriod"/>
              <a:tabLst>
                <a:tab pos="228600" algn="l"/>
              </a:tabLst>
            </a:pPr>
            <a:r>
              <a:rPr lang="es-ES_tradnl" sz="1400" dirty="0">
                <a:latin typeface="Arial" panose="020B0604020202020204" pitchFamily="34" charset="0"/>
                <a:ea typeface="Calibri" panose="020F0502020204030204" pitchFamily="34" charset="0"/>
                <a:cs typeface="Times New Roman" panose="02020603050405020304" pitchFamily="18" charset="0"/>
              </a:rPr>
              <a:t>Utilizar los servicios de la Fundación Clínica Valle del Lili sólo en casos que lo ameriten (IV Nivel).</a:t>
            </a:r>
            <a:endParaRPr lang="es-CO" sz="14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buFont typeface="+mj-lt"/>
              <a:buAutoNum type="arabicPeriod"/>
              <a:tabLst>
                <a:tab pos="228600" algn="l"/>
              </a:tabLst>
            </a:pPr>
            <a:r>
              <a:rPr lang="es-ES_tradnl" sz="1400" dirty="0">
                <a:latin typeface="Arial" panose="020B0604020202020204" pitchFamily="34" charset="0"/>
                <a:ea typeface="Calibri" panose="020F0502020204030204" pitchFamily="34" charset="0"/>
                <a:cs typeface="Times New Roman" panose="02020603050405020304" pitchFamily="18" charset="0"/>
              </a:rPr>
              <a:t>Incrementar los servicios y campañas sobre promoción y mantenimiento de la salud.</a:t>
            </a:r>
            <a:r>
              <a:rPr lang="es-ES_tradnl" sz="1600" dirty="0">
                <a:latin typeface="Arial" panose="020B0604020202020204" pitchFamily="34" charset="0"/>
                <a:ea typeface="Calibri" panose="020F0502020204030204" pitchFamily="34" charset="0"/>
                <a:cs typeface="Times New Roman" panose="02020603050405020304" pitchFamily="18" charset="0"/>
              </a:rPr>
              <a:t>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9787938"/>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62545" y="340236"/>
            <a:ext cx="8695111" cy="1165021"/>
          </a:xfrm>
        </p:spPr>
        <p:txBody>
          <a:bodyPr/>
          <a:lstStyle/>
          <a:p>
            <a:r>
              <a:rPr lang="es-CO" sz="1800" b="1" dirty="0" smtClean="0"/>
              <a:t>UNIDAD 02 – UNIDAD DE SALUD </a:t>
            </a:r>
            <a:br>
              <a:rPr lang="es-CO" sz="1800" b="1" dirty="0" smtClean="0"/>
            </a:br>
            <a:r>
              <a:rPr lang="es-CO" sz="1800" b="1" dirty="0" smtClean="0"/>
              <a:t>COMPARATIVO EJECUCION DE INGRESOS </a:t>
            </a:r>
            <a:br>
              <a:rPr lang="es-CO" sz="1800" b="1" dirty="0" smtClean="0"/>
            </a:br>
            <a:r>
              <a:rPr lang="es-CO" sz="1800" b="1" dirty="0" smtClean="0"/>
              <a:t>VIGENCIAS 2018 –  2019</a:t>
            </a:r>
            <a:br>
              <a:rPr lang="es-CO" sz="1800" b="1" dirty="0" smtClean="0"/>
            </a:br>
            <a:r>
              <a:rPr lang="es-CO" sz="1800" b="1" dirty="0" smtClean="0"/>
              <a:t>(En miles de pesos)</a:t>
            </a:r>
            <a:endParaRPr lang="es-CO" sz="1800" b="1" dirty="0"/>
          </a:p>
        </p:txBody>
      </p:sp>
      <p:graphicFrame>
        <p:nvGraphicFramePr>
          <p:cNvPr id="3" name="Tabla 2"/>
          <p:cNvGraphicFramePr>
            <a:graphicFrameLocks noGrp="1"/>
          </p:cNvGraphicFramePr>
          <p:nvPr>
            <p:extLst/>
          </p:nvPr>
        </p:nvGraphicFramePr>
        <p:xfrm>
          <a:off x="699248" y="1864656"/>
          <a:ext cx="11130990" cy="3663728"/>
        </p:xfrm>
        <a:graphic>
          <a:graphicData uri="http://schemas.openxmlformats.org/drawingml/2006/table">
            <a:tbl>
              <a:tblPr>
                <a:tableStyleId>{5C22544A-7EE6-4342-B048-85BDC9FD1C3A}</a:tableStyleId>
              </a:tblPr>
              <a:tblGrid>
                <a:gridCol w="2129796">
                  <a:extLst>
                    <a:ext uri="{9D8B030D-6E8A-4147-A177-3AD203B41FA5}">
                      <a16:colId xmlns:a16="http://schemas.microsoft.com/office/drawing/2014/main" val="20000"/>
                    </a:ext>
                  </a:extLst>
                </a:gridCol>
                <a:gridCol w="1266669">
                  <a:extLst>
                    <a:ext uri="{9D8B030D-6E8A-4147-A177-3AD203B41FA5}">
                      <a16:colId xmlns:a16="http://schemas.microsoft.com/office/drawing/2014/main" val="20001"/>
                    </a:ext>
                  </a:extLst>
                </a:gridCol>
                <a:gridCol w="1266669">
                  <a:extLst>
                    <a:ext uri="{9D8B030D-6E8A-4147-A177-3AD203B41FA5}">
                      <a16:colId xmlns:a16="http://schemas.microsoft.com/office/drawing/2014/main" val="20002"/>
                    </a:ext>
                  </a:extLst>
                </a:gridCol>
                <a:gridCol w="1031270">
                  <a:extLst>
                    <a:ext uri="{9D8B030D-6E8A-4147-A177-3AD203B41FA5}">
                      <a16:colId xmlns:a16="http://schemas.microsoft.com/office/drawing/2014/main" val="20003"/>
                    </a:ext>
                  </a:extLst>
                </a:gridCol>
                <a:gridCol w="993266">
                  <a:extLst>
                    <a:ext uri="{9D8B030D-6E8A-4147-A177-3AD203B41FA5}">
                      <a16:colId xmlns:a16="http://schemas.microsoft.com/office/drawing/2014/main" val="20004"/>
                    </a:ext>
                  </a:extLst>
                </a:gridCol>
                <a:gridCol w="1327091">
                  <a:extLst>
                    <a:ext uri="{9D8B030D-6E8A-4147-A177-3AD203B41FA5}">
                      <a16:colId xmlns:a16="http://schemas.microsoft.com/office/drawing/2014/main" val="20005"/>
                    </a:ext>
                  </a:extLst>
                </a:gridCol>
                <a:gridCol w="1098526">
                  <a:extLst>
                    <a:ext uri="{9D8B030D-6E8A-4147-A177-3AD203B41FA5}">
                      <a16:colId xmlns:a16="http://schemas.microsoft.com/office/drawing/2014/main" val="20006"/>
                    </a:ext>
                  </a:extLst>
                </a:gridCol>
                <a:gridCol w="1064899">
                  <a:extLst>
                    <a:ext uri="{9D8B030D-6E8A-4147-A177-3AD203B41FA5}">
                      <a16:colId xmlns:a16="http://schemas.microsoft.com/office/drawing/2014/main" val="20007"/>
                    </a:ext>
                  </a:extLst>
                </a:gridCol>
                <a:gridCol w="952804">
                  <a:extLst>
                    <a:ext uri="{9D8B030D-6E8A-4147-A177-3AD203B41FA5}">
                      <a16:colId xmlns:a16="http://schemas.microsoft.com/office/drawing/2014/main" val="20008"/>
                    </a:ext>
                  </a:extLst>
                </a:gridCol>
              </a:tblGrid>
              <a:tr h="1010051">
                <a:tc>
                  <a:txBody>
                    <a:bodyPr/>
                    <a:lstStyle/>
                    <a:p>
                      <a:pPr algn="ctr" fontAlgn="ctr"/>
                      <a:r>
                        <a:rPr lang="es-CO" sz="1400" b="1" u="none" strike="noStrike" dirty="0">
                          <a:effectLst/>
                        </a:rPr>
                        <a:t>NOMBRE </a:t>
                      </a:r>
                      <a:endParaRPr lang="es-CO" sz="1400" b="1" i="0" u="none" strike="noStrike" dirty="0">
                        <a:effectLst/>
                        <a:latin typeface="Arial Black" panose="020B0A04020102020204" pitchFamily="34" charset="0"/>
                      </a:endParaRPr>
                    </a:p>
                  </a:txBody>
                  <a:tcPr marL="5523" marR="5523" marT="5523" marB="0" anchor="ctr"/>
                </a:tc>
                <a:tc>
                  <a:txBody>
                    <a:bodyPr/>
                    <a:lstStyle/>
                    <a:p>
                      <a:pPr algn="ctr" fontAlgn="ctr"/>
                      <a:r>
                        <a:rPr lang="es-CO" sz="1400" b="1" u="none" strike="noStrike" dirty="0">
                          <a:effectLst/>
                        </a:rPr>
                        <a:t>APROPIACION DEFINITIVA 2019</a:t>
                      </a:r>
                      <a:endParaRPr lang="es-CO" sz="1400" b="1" i="0" u="none" strike="noStrike" dirty="0">
                        <a:solidFill>
                          <a:srgbClr val="0000CC"/>
                        </a:solidFill>
                        <a:effectLst/>
                        <a:latin typeface="Arial Black" panose="020B0A04020102020204" pitchFamily="34" charset="0"/>
                      </a:endParaRPr>
                    </a:p>
                  </a:txBody>
                  <a:tcPr marL="5523" marR="5523" marT="5523" marB="0" anchor="ctr"/>
                </a:tc>
                <a:tc>
                  <a:txBody>
                    <a:bodyPr/>
                    <a:lstStyle/>
                    <a:p>
                      <a:pPr algn="ctr" fontAlgn="ctr"/>
                      <a:r>
                        <a:rPr lang="es-CO" sz="1400" b="1" u="none" strike="noStrike" dirty="0">
                          <a:effectLst/>
                        </a:rPr>
                        <a:t>APROPIACION DEFINITIVA 2018</a:t>
                      </a:r>
                      <a:endParaRPr lang="es-CO" sz="1400" b="1" i="0" u="none" strike="noStrike" dirty="0">
                        <a:effectLst/>
                        <a:latin typeface="Arial Black" panose="020B0A04020102020204" pitchFamily="34" charset="0"/>
                      </a:endParaRPr>
                    </a:p>
                  </a:txBody>
                  <a:tcPr marL="5523" marR="5523" marT="5523" marB="0" anchor="ctr"/>
                </a:tc>
                <a:tc>
                  <a:txBody>
                    <a:bodyPr/>
                    <a:lstStyle/>
                    <a:p>
                      <a:pPr algn="ctr" fontAlgn="ctr"/>
                      <a:r>
                        <a:rPr lang="es-CO" sz="1400" b="1" u="none" strike="noStrike" dirty="0">
                          <a:effectLst/>
                        </a:rPr>
                        <a:t>DIFERENCIA EN VALOR </a:t>
                      </a:r>
                      <a:endParaRPr lang="es-CO" sz="1400" b="1" i="0" u="none" strike="noStrike" dirty="0">
                        <a:effectLst/>
                        <a:latin typeface="Arial Black" panose="020B0A04020102020204" pitchFamily="34" charset="0"/>
                      </a:endParaRPr>
                    </a:p>
                  </a:txBody>
                  <a:tcPr marL="5523" marR="5523" marT="5523" marB="0" anchor="ctr"/>
                </a:tc>
                <a:tc>
                  <a:txBody>
                    <a:bodyPr/>
                    <a:lstStyle/>
                    <a:p>
                      <a:pPr algn="ctr" fontAlgn="ctr"/>
                      <a:r>
                        <a:rPr lang="es-CO" sz="1400" b="1" u="none" strike="noStrike" dirty="0">
                          <a:effectLst/>
                        </a:rPr>
                        <a:t>DIFERENCIA %</a:t>
                      </a:r>
                      <a:endParaRPr lang="es-CO" sz="1400" b="1" i="0" u="none" strike="noStrike" dirty="0">
                        <a:effectLst/>
                        <a:latin typeface="Arial Black" panose="020B0A04020102020204" pitchFamily="34" charset="0"/>
                      </a:endParaRPr>
                    </a:p>
                  </a:txBody>
                  <a:tcPr marL="5523" marR="5523" marT="5523" marB="0" anchor="ctr"/>
                </a:tc>
                <a:tc>
                  <a:txBody>
                    <a:bodyPr/>
                    <a:lstStyle/>
                    <a:p>
                      <a:pPr algn="ctr" fontAlgn="ctr"/>
                      <a:r>
                        <a:rPr lang="es-CO" sz="1400" b="1" u="none" strike="noStrike" dirty="0">
                          <a:effectLst/>
                        </a:rPr>
                        <a:t>EJECUCIONES 2019</a:t>
                      </a:r>
                      <a:endParaRPr lang="es-CO" sz="1400" b="1" i="0" u="none" strike="noStrike" dirty="0">
                        <a:solidFill>
                          <a:srgbClr val="0000CC"/>
                        </a:solidFill>
                        <a:effectLst/>
                        <a:latin typeface="Arial Black" panose="020B0A04020102020204" pitchFamily="34" charset="0"/>
                      </a:endParaRPr>
                    </a:p>
                  </a:txBody>
                  <a:tcPr marL="5523" marR="5523" marT="5523" marB="0" anchor="ctr"/>
                </a:tc>
                <a:tc>
                  <a:txBody>
                    <a:bodyPr/>
                    <a:lstStyle/>
                    <a:p>
                      <a:pPr algn="ctr" fontAlgn="ctr"/>
                      <a:r>
                        <a:rPr lang="es-CO" sz="1400" b="1" u="none" strike="noStrike" dirty="0">
                          <a:effectLst/>
                        </a:rPr>
                        <a:t>EJECUCIONES 2018</a:t>
                      </a:r>
                      <a:endParaRPr lang="es-CO" sz="1400" b="1" i="0" u="none" strike="noStrike" dirty="0">
                        <a:solidFill>
                          <a:srgbClr val="003366"/>
                        </a:solidFill>
                        <a:effectLst/>
                        <a:latin typeface="Arial Black" panose="020B0A04020102020204" pitchFamily="34" charset="0"/>
                      </a:endParaRPr>
                    </a:p>
                  </a:txBody>
                  <a:tcPr marL="5523" marR="5523" marT="5523" marB="0" anchor="ctr"/>
                </a:tc>
                <a:tc>
                  <a:txBody>
                    <a:bodyPr/>
                    <a:lstStyle/>
                    <a:p>
                      <a:pPr algn="ctr" fontAlgn="ctr"/>
                      <a:r>
                        <a:rPr lang="es-CO" sz="1400" b="1" u="none" strike="noStrike" dirty="0">
                          <a:effectLst/>
                        </a:rPr>
                        <a:t>DIFERENCIA EN VALOR </a:t>
                      </a:r>
                      <a:endParaRPr lang="es-CO" sz="1400" b="1" i="0" u="none" strike="noStrike" dirty="0">
                        <a:effectLst/>
                        <a:latin typeface="Arial Black" panose="020B0A04020102020204" pitchFamily="34" charset="0"/>
                      </a:endParaRPr>
                    </a:p>
                  </a:txBody>
                  <a:tcPr marL="5523" marR="5523" marT="5523" marB="0" anchor="ctr"/>
                </a:tc>
                <a:tc>
                  <a:txBody>
                    <a:bodyPr/>
                    <a:lstStyle/>
                    <a:p>
                      <a:pPr algn="ctr" fontAlgn="ctr"/>
                      <a:r>
                        <a:rPr lang="es-CO" sz="1400" b="1" u="none" strike="noStrike" dirty="0">
                          <a:effectLst/>
                        </a:rPr>
                        <a:t>DIFERENCIA %</a:t>
                      </a:r>
                      <a:endParaRPr lang="es-CO" sz="1400" b="1" i="0" u="none" strike="noStrike" dirty="0">
                        <a:effectLst/>
                        <a:latin typeface="Arial Black" panose="020B0A04020102020204" pitchFamily="34" charset="0"/>
                      </a:endParaRPr>
                    </a:p>
                  </a:txBody>
                  <a:tcPr marL="5523" marR="5523" marT="5523" marB="0" anchor="ctr"/>
                </a:tc>
                <a:extLst>
                  <a:ext uri="{0D108BD9-81ED-4DB2-BD59-A6C34878D82A}">
                    <a16:rowId xmlns:a16="http://schemas.microsoft.com/office/drawing/2014/main" val="10000"/>
                  </a:ext>
                </a:extLst>
              </a:tr>
              <a:tr h="246826">
                <a:tc>
                  <a:txBody>
                    <a:bodyPr/>
                    <a:lstStyle/>
                    <a:p>
                      <a:pPr algn="l" fontAlgn="b"/>
                      <a:r>
                        <a:rPr lang="es-CO" sz="1400" b="1" u="none" strike="noStrike" dirty="0">
                          <a:effectLst/>
                        </a:rPr>
                        <a:t>INGRESOS</a:t>
                      </a:r>
                      <a:endParaRPr lang="es-CO" sz="1400" b="1" i="0" u="none" strike="noStrike" dirty="0">
                        <a:effectLst/>
                        <a:latin typeface="Arial" panose="020B0604020202020204" pitchFamily="34" charset="0"/>
                      </a:endParaRPr>
                    </a:p>
                  </a:txBody>
                  <a:tcPr marL="5523" marR="5523" marT="5523" marB="0" anchor="b"/>
                </a:tc>
                <a:tc>
                  <a:txBody>
                    <a:bodyPr/>
                    <a:lstStyle/>
                    <a:p>
                      <a:pPr algn="r" fontAlgn="b"/>
                      <a:r>
                        <a:rPr lang="es-CO" sz="1400" b="1" u="none" strike="noStrike" dirty="0">
                          <a:effectLst/>
                        </a:rPr>
                        <a:t>13.133.827</a:t>
                      </a:r>
                      <a:endParaRPr lang="es-CO" sz="1400" b="1" i="0" u="none" strike="noStrike" dirty="0">
                        <a:solidFill>
                          <a:srgbClr val="0000CC"/>
                        </a:solidFill>
                        <a:effectLst/>
                        <a:latin typeface="Arial" panose="020B0604020202020204" pitchFamily="34" charset="0"/>
                      </a:endParaRPr>
                    </a:p>
                  </a:txBody>
                  <a:tcPr marL="5523" marR="5523" marT="5523" marB="0" anchor="b"/>
                </a:tc>
                <a:tc>
                  <a:txBody>
                    <a:bodyPr/>
                    <a:lstStyle/>
                    <a:p>
                      <a:pPr algn="r" fontAlgn="b"/>
                      <a:r>
                        <a:rPr lang="es-CO" sz="1400" b="1" u="none" strike="noStrike" dirty="0">
                          <a:effectLst/>
                        </a:rPr>
                        <a:t>11.289.729</a:t>
                      </a:r>
                      <a:endParaRPr lang="es-CO" sz="1400" b="1" i="0" u="none" strike="noStrike" dirty="0">
                        <a:effectLst/>
                        <a:latin typeface="Arial" panose="020B0604020202020204" pitchFamily="34" charset="0"/>
                      </a:endParaRPr>
                    </a:p>
                  </a:txBody>
                  <a:tcPr marL="5523" marR="5523" marT="5523" marB="0" anchor="b"/>
                </a:tc>
                <a:tc>
                  <a:txBody>
                    <a:bodyPr/>
                    <a:lstStyle/>
                    <a:p>
                      <a:pPr algn="r" fontAlgn="b"/>
                      <a:r>
                        <a:rPr lang="es-CO" sz="1400" b="1" u="none" strike="noStrike" dirty="0">
                          <a:effectLst/>
                        </a:rPr>
                        <a:t>1.844.098</a:t>
                      </a:r>
                      <a:endParaRPr lang="es-CO" sz="1400" b="1" i="0" u="none" strike="noStrike" dirty="0">
                        <a:solidFill>
                          <a:srgbClr val="0000CC"/>
                        </a:solidFill>
                        <a:effectLst/>
                        <a:latin typeface="Arial" panose="020B0604020202020204" pitchFamily="34" charset="0"/>
                      </a:endParaRPr>
                    </a:p>
                  </a:txBody>
                  <a:tcPr marL="5523" marR="5523" marT="5523" marB="0" anchor="b"/>
                </a:tc>
                <a:tc>
                  <a:txBody>
                    <a:bodyPr/>
                    <a:lstStyle/>
                    <a:p>
                      <a:pPr algn="r" fontAlgn="b"/>
                      <a:r>
                        <a:rPr lang="es-CO" sz="1400" b="1" u="none" strike="noStrike" dirty="0">
                          <a:effectLst/>
                        </a:rPr>
                        <a:t>14,04%</a:t>
                      </a:r>
                      <a:endParaRPr lang="es-CO" sz="1400" b="1" i="0" u="none" strike="noStrike" dirty="0">
                        <a:solidFill>
                          <a:srgbClr val="0000CC"/>
                        </a:solidFill>
                        <a:effectLst/>
                        <a:latin typeface="Arial" panose="020B0604020202020204" pitchFamily="34" charset="0"/>
                      </a:endParaRPr>
                    </a:p>
                  </a:txBody>
                  <a:tcPr marL="5523" marR="5523" marT="5523" marB="0" anchor="b"/>
                </a:tc>
                <a:tc>
                  <a:txBody>
                    <a:bodyPr/>
                    <a:lstStyle/>
                    <a:p>
                      <a:pPr algn="r" fontAlgn="b"/>
                      <a:r>
                        <a:rPr lang="es-CO" sz="1400" b="1" u="none" strike="noStrike" dirty="0">
                          <a:effectLst/>
                        </a:rPr>
                        <a:t>13.078.073</a:t>
                      </a:r>
                      <a:endParaRPr lang="es-CO" sz="1400" b="1" i="0" u="none" strike="noStrike" dirty="0">
                        <a:solidFill>
                          <a:srgbClr val="0000CC"/>
                        </a:solidFill>
                        <a:effectLst/>
                        <a:latin typeface="Arial" panose="020B0604020202020204" pitchFamily="34" charset="0"/>
                      </a:endParaRPr>
                    </a:p>
                  </a:txBody>
                  <a:tcPr marL="5523" marR="5523" marT="5523" marB="0" anchor="b"/>
                </a:tc>
                <a:tc>
                  <a:txBody>
                    <a:bodyPr/>
                    <a:lstStyle/>
                    <a:p>
                      <a:pPr algn="r" fontAlgn="b"/>
                      <a:r>
                        <a:rPr lang="es-CO" sz="1400" b="1" u="none" strike="noStrike" dirty="0">
                          <a:effectLst/>
                        </a:rPr>
                        <a:t>11.268.572</a:t>
                      </a:r>
                      <a:endParaRPr lang="es-CO" sz="1400" b="1" i="0" u="none" strike="noStrike" dirty="0">
                        <a:effectLst/>
                        <a:latin typeface="Arial" panose="020B0604020202020204" pitchFamily="34" charset="0"/>
                      </a:endParaRPr>
                    </a:p>
                  </a:txBody>
                  <a:tcPr marL="5523" marR="5523" marT="5523" marB="0" anchor="b"/>
                </a:tc>
                <a:tc>
                  <a:txBody>
                    <a:bodyPr/>
                    <a:lstStyle/>
                    <a:p>
                      <a:pPr algn="r" fontAlgn="b"/>
                      <a:r>
                        <a:rPr lang="es-CO" sz="1400" b="1" u="none" strike="noStrike" dirty="0">
                          <a:effectLst/>
                        </a:rPr>
                        <a:t>1.809.501</a:t>
                      </a:r>
                      <a:endParaRPr lang="es-CO" sz="1400" b="1" i="0" u="none" strike="noStrike" dirty="0">
                        <a:effectLst/>
                        <a:latin typeface="Arial" panose="020B0604020202020204" pitchFamily="34" charset="0"/>
                      </a:endParaRPr>
                    </a:p>
                  </a:txBody>
                  <a:tcPr marL="5523" marR="5523" marT="5523" marB="0" anchor="b"/>
                </a:tc>
                <a:tc>
                  <a:txBody>
                    <a:bodyPr/>
                    <a:lstStyle/>
                    <a:p>
                      <a:pPr algn="r" fontAlgn="b"/>
                      <a:r>
                        <a:rPr lang="es-CO" sz="1400" b="1" u="none" strike="noStrike" dirty="0">
                          <a:effectLst/>
                        </a:rPr>
                        <a:t>13,84%</a:t>
                      </a:r>
                      <a:endParaRPr lang="es-CO" sz="1400" b="1" i="0" u="none" strike="noStrike" dirty="0">
                        <a:effectLst/>
                        <a:latin typeface="Arial" panose="020B0604020202020204" pitchFamily="34" charset="0"/>
                      </a:endParaRPr>
                    </a:p>
                  </a:txBody>
                  <a:tcPr marL="5523" marR="5523" marT="5523" marB="0" anchor="b"/>
                </a:tc>
                <a:extLst>
                  <a:ext uri="{0D108BD9-81ED-4DB2-BD59-A6C34878D82A}">
                    <a16:rowId xmlns:a16="http://schemas.microsoft.com/office/drawing/2014/main" val="10001"/>
                  </a:ext>
                </a:extLst>
              </a:tr>
              <a:tr h="246826">
                <a:tc>
                  <a:txBody>
                    <a:bodyPr/>
                    <a:lstStyle/>
                    <a:p>
                      <a:pPr algn="l" fontAlgn="b"/>
                      <a:r>
                        <a:rPr lang="es-CO" sz="1400" b="1" u="none" strike="noStrike">
                          <a:effectLst/>
                        </a:rPr>
                        <a:t>RECURSOS PROPIOS</a:t>
                      </a:r>
                      <a:endParaRPr lang="es-CO" sz="1400" b="1" i="0" u="none" strike="noStrike">
                        <a:effectLst/>
                        <a:latin typeface="Arial" panose="020B0604020202020204" pitchFamily="34" charset="0"/>
                      </a:endParaRPr>
                    </a:p>
                  </a:txBody>
                  <a:tcPr marL="5523" marR="5523" marT="5523" marB="0" anchor="b"/>
                </a:tc>
                <a:tc>
                  <a:txBody>
                    <a:bodyPr/>
                    <a:lstStyle/>
                    <a:p>
                      <a:pPr algn="r" fontAlgn="b"/>
                      <a:r>
                        <a:rPr lang="es-CO" sz="1400" b="1" u="none" strike="noStrike">
                          <a:effectLst/>
                        </a:rPr>
                        <a:t>13.133.827</a:t>
                      </a:r>
                      <a:endParaRPr lang="es-CO" sz="1400" b="1" i="0" u="none" strike="noStrike">
                        <a:solidFill>
                          <a:srgbClr val="0000CC"/>
                        </a:solidFill>
                        <a:effectLst/>
                        <a:latin typeface="Arial" panose="020B0604020202020204" pitchFamily="34" charset="0"/>
                      </a:endParaRPr>
                    </a:p>
                  </a:txBody>
                  <a:tcPr marL="5523" marR="5523" marT="5523" marB="0" anchor="b"/>
                </a:tc>
                <a:tc>
                  <a:txBody>
                    <a:bodyPr/>
                    <a:lstStyle/>
                    <a:p>
                      <a:pPr algn="r" fontAlgn="b"/>
                      <a:r>
                        <a:rPr lang="es-CO" sz="1400" b="1" u="none" strike="noStrike" dirty="0">
                          <a:effectLst/>
                        </a:rPr>
                        <a:t>11.289.729</a:t>
                      </a:r>
                      <a:endParaRPr lang="es-CO" sz="1400" b="1" i="0" u="none" strike="noStrike" dirty="0">
                        <a:effectLst/>
                        <a:latin typeface="Arial" panose="020B0604020202020204" pitchFamily="34" charset="0"/>
                      </a:endParaRPr>
                    </a:p>
                  </a:txBody>
                  <a:tcPr marL="5523" marR="5523" marT="5523" marB="0" anchor="b"/>
                </a:tc>
                <a:tc>
                  <a:txBody>
                    <a:bodyPr/>
                    <a:lstStyle/>
                    <a:p>
                      <a:pPr algn="r" fontAlgn="b"/>
                      <a:r>
                        <a:rPr lang="es-CO" sz="1400" b="1" u="none" strike="noStrike">
                          <a:effectLst/>
                        </a:rPr>
                        <a:t>1.844.098</a:t>
                      </a:r>
                      <a:endParaRPr lang="es-CO" sz="1400" b="1" i="0" u="none" strike="noStrike">
                        <a:solidFill>
                          <a:srgbClr val="0000CC"/>
                        </a:solidFill>
                        <a:effectLst/>
                        <a:latin typeface="Arial" panose="020B0604020202020204" pitchFamily="34" charset="0"/>
                      </a:endParaRPr>
                    </a:p>
                  </a:txBody>
                  <a:tcPr marL="5523" marR="5523" marT="5523" marB="0" anchor="b"/>
                </a:tc>
                <a:tc>
                  <a:txBody>
                    <a:bodyPr/>
                    <a:lstStyle/>
                    <a:p>
                      <a:pPr algn="r" fontAlgn="b"/>
                      <a:r>
                        <a:rPr lang="es-CO" sz="1400" b="1" u="none" strike="noStrike">
                          <a:effectLst/>
                        </a:rPr>
                        <a:t>14,04%</a:t>
                      </a:r>
                      <a:endParaRPr lang="es-CO" sz="1400" b="1" i="0" u="none" strike="noStrike">
                        <a:solidFill>
                          <a:srgbClr val="0000CC"/>
                        </a:solidFill>
                        <a:effectLst/>
                        <a:latin typeface="Arial" panose="020B0604020202020204" pitchFamily="34" charset="0"/>
                      </a:endParaRPr>
                    </a:p>
                  </a:txBody>
                  <a:tcPr marL="5523" marR="5523" marT="5523" marB="0" anchor="b"/>
                </a:tc>
                <a:tc>
                  <a:txBody>
                    <a:bodyPr/>
                    <a:lstStyle/>
                    <a:p>
                      <a:pPr algn="r" fontAlgn="b"/>
                      <a:r>
                        <a:rPr lang="es-CO" sz="1400" b="1" u="none" strike="noStrike">
                          <a:effectLst/>
                        </a:rPr>
                        <a:t>13.078.073</a:t>
                      </a:r>
                      <a:endParaRPr lang="es-CO" sz="1400" b="1" i="0" u="none" strike="noStrike">
                        <a:solidFill>
                          <a:srgbClr val="0000CC"/>
                        </a:solidFill>
                        <a:effectLst/>
                        <a:latin typeface="Arial" panose="020B0604020202020204" pitchFamily="34" charset="0"/>
                      </a:endParaRPr>
                    </a:p>
                  </a:txBody>
                  <a:tcPr marL="5523" marR="5523" marT="5523" marB="0" anchor="b"/>
                </a:tc>
                <a:tc>
                  <a:txBody>
                    <a:bodyPr/>
                    <a:lstStyle/>
                    <a:p>
                      <a:pPr algn="r" fontAlgn="b"/>
                      <a:r>
                        <a:rPr lang="es-CO" sz="1400" b="1" u="none" strike="noStrike" dirty="0">
                          <a:effectLst/>
                        </a:rPr>
                        <a:t>11.268.572</a:t>
                      </a:r>
                      <a:endParaRPr lang="es-CO" sz="1400" b="1" i="0" u="none" strike="noStrike" dirty="0">
                        <a:effectLst/>
                        <a:latin typeface="Arial" panose="020B0604020202020204" pitchFamily="34" charset="0"/>
                      </a:endParaRPr>
                    </a:p>
                  </a:txBody>
                  <a:tcPr marL="5523" marR="5523" marT="5523" marB="0" anchor="b"/>
                </a:tc>
                <a:tc>
                  <a:txBody>
                    <a:bodyPr/>
                    <a:lstStyle/>
                    <a:p>
                      <a:pPr algn="r" fontAlgn="b"/>
                      <a:r>
                        <a:rPr lang="es-CO" sz="1400" b="1" u="none" strike="noStrike" dirty="0">
                          <a:effectLst/>
                        </a:rPr>
                        <a:t>1.809.501</a:t>
                      </a:r>
                      <a:endParaRPr lang="es-CO" sz="1400" b="1" i="0" u="none" strike="noStrike" dirty="0">
                        <a:effectLst/>
                        <a:latin typeface="Arial" panose="020B0604020202020204" pitchFamily="34" charset="0"/>
                      </a:endParaRPr>
                    </a:p>
                  </a:txBody>
                  <a:tcPr marL="5523" marR="5523" marT="5523" marB="0" anchor="b"/>
                </a:tc>
                <a:tc>
                  <a:txBody>
                    <a:bodyPr/>
                    <a:lstStyle/>
                    <a:p>
                      <a:pPr algn="r" fontAlgn="b"/>
                      <a:r>
                        <a:rPr lang="es-CO" sz="1400" b="1" u="none" strike="noStrike" dirty="0">
                          <a:effectLst/>
                        </a:rPr>
                        <a:t>13,84%</a:t>
                      </a:r>
                      <a:endParaRPr lang="es-CO" sz="1400" b="1" i="0" u="none" strike="noStrike" dirty="0">
                        <a:effectLst/>
                        <a:latin typeface="Arial" panose="020B0604020202020204" pitchFamily="34" charset="0"/>
                      </a:endParaRPr>
                    </a:p>
                  </a:txBody>
                  <a:tcPr marL="5523" marR="5523" marT="5523" marB="0" anchor="b"/>
                </a:tc>
                <a:extLst>
                  <a:ext uri="{0D108BD9-81ED-4DB2-BD59-A6C34878D82A}">
                    <a16:rowId xmlns:a16="http://schemas.microsoft.com/office/drawing/2014/main" val="10002"/>
                  </a:ext>
                </a:extLst>
              </a:tr>
              <a:tr h="246826">
                <a:tc>
                  <a:txBody>
                    <a:bodyPr/>
                    <a:lstStyle/>
                    <a:p>
                      <a:pPr algn="l" fontAlgn="b"/>
                      <a:r>
                        <a:rPr lang="es-CO" sz="1400" b="1" u="none" strike="noStrike">
                          <a:effectLst/>
                        </a:rPr>
                        <a:t>RENTAS PROPIAS</a:t>
                      </a:r>
                      <a:endParaRPr lang="es-CO" sz="1400" b="1" i="0" u="none" strike="noStrike">
                        <a:effectLst/>
                        <a:latin typeface="Arial" panose="020B0604020202020204" pitchFamily="34" charset="0"/>
                      </a:endParaRPr>
                    </a:p>
                  </a:txBody>
                  <a:tcPr marL="5523" marR="5523" marT="5523" marB="0" anchor="b"/>
                </a:tc>
                <a:tc>
                  <a:txBody>
                    <a:bodyPr/>
                    <a:lstStyle/>
                    <a:p>
                      <a:pPr algn="r" fontAlgn="b"/>
                      <a:r>
                        <a:rPr lang="es-CO" sz="1400" b="1" u="none" strike="noStrike">
                          <a:effectLst/>
                        </a:rPr>
                        <a:t>10.806.981</a:t>
                      </a:r>
                      <a:endParaRPr lang="es-CO" sz="1400" b="1" i="0" u="none" strike="noStrike">
                        <a:solidFill>
                          <a:srgbClr val="0000CC"/>
                        </a:solidFill>
                        <a:effectLst/>
                        <a:latin typeface="Arial" panose="020B0604020202020204" pitchFamily="34" charset="0"/>
                      </a:endParaRPr>
                    </a:p>
                  </a:txBody>
                  <a:tcPr marL="5523" marR="5523" marT="5523" marB="0" anchor="b"/>
                </a:tc>
                <a:tc>
                  <a:txBody>
                    <a:bodyPr/>
                    <a:lstStyle/>
                    <a:p>
                      <a:pPr algn="r" fontAlgn="b"/>
                      <a:r>
                        <a:rPr lang="es-CO" sz="1400" b="1" u="none" strike="noStrike" dirty="0">
                          <a:effectLst/>
                        </a:rPr>
                        <a:t>10.215.361</a:t>
                      </a:r>
                      <a:endParaRPr lang="es-CO" sz="1400" b="1" i="0" u="none" strike="noStrike" dirty="0">
                        <a:effectLst/>
                        <a:latin typeface="Arial" panose="020B0604020202020204" pitchFamily="34" charset="0"/>
                      </a:endParaRPr>
                    </a:p>
                  </a:txBody>
                  <a:tcPr marL="5523" marR="5523" marT="5523" marB="0" anchor="b"/>
                </a:tc>
                <a:tc>
                  <a:txBody>
                    <a:bodyPr/>
                    <a:lstStyle/>
                    <a:p>
                      <a:pPr algn="r" fontAlgn="b"/>
                      <a:r>
                        <a:rPr lang="es-CO" sz="1400" b="1" u="none" strike="noStrike" dirty="0">
                          <a:effectLst/>
                        </a:rPr>
                        <a:t>591.619</a:t>
                      </a:r>
                      <a:endParaRPr lang="es-CO" sz="1400" b="1" i="0" u="none" strike="noStrike" dirty="0">
                        <a:solidFill>
                          <a:srgbClr val="0000CC"/>
                        </a:solidFill>
                        <a:effectLst/>
                        <a:latin typeface="Arial" panose="020B0604020202020204" pitchFamily="34" charset="0"/>
                      </a:endParaRPr>
                    </a:p>
                  </a:txBody>
                  <a:tcPr marL="5523" marR="5523" marT="5523" marB="0" anchor="b"/>
                </a:tc>
                <a:tc>
                  <a:txBody>
                    <a:bodyPr/>
                    <a:lstStyle/>
                    <a:p>
                      <a:pPr algn="r" fontAlgn="b"/>
                      <a:r>
                        <a:rPr lang="es-CO" sz="1400" b="1" u="none" strike="noStrike">
                          <a:effectLst/>
                        </a:rPr>
                        <a:t>5,47%</a:t>
                      </a:r>
                      <a:endParaRPr lang="es-CO" sz="1400" b="1" i="0" u="none" strike="noStrike">
                        <a:solidFill>
                          <a:srgbClr val="0000CC"/>
                        </a:solidFill>
                        <a:effectLst/>
                        <a:latin typeface="Arial" panose="020B0604020202020204" pitchFamily="34" charset="0"/>
                      </a:endParaRPr>
                    </a:p>
                  </a:txBody>
                  <a:tcPr marL="5523" marR="5523" marT="5523" marB="0" anchor="b"/>
                </a:tc>
                <a:tc>
                  <a:txBody>
                    <a:bodyPr/>
                    <a:lstStyle/>
                    <a:p>
                      <a:pPr algn="r" fontAlgn="b"/>
                      <a:r>
                        <a:rPr lang="es-CO" sz="1400" b="1" u="none" strike="noStrike">
                          <a:effectLst/>
                        </a:rPr>
                        <a:t>10.751.226</a:t>
                      </a:r>
                      <a:endParaRPr lang="es-CO" sz="1400" b="1" i="0" u="none" strike="noStrike">
                        <a:solidFill>
                          <a:srgbClr val="0000CC"/>
                        </a:solidFill>
                        <a:effectLst/>
                        <a:latin typeface="Arial" panose="020B0604020202020204" pitchFamily="34" charset="0"/>
                      </a:endParaRPr>
                    </a:p>
                  </a:txBody>
                  <a:tcPr marL="5523" marR="5523" marT="5523" marB="0" anchor="b"/>
                </a:tc>
                <a:tc>
                  <a:txBody>
                    <a:bodyPr/>
                    <a:lstStyle/>
                    <a:p>
                      <a:pPr algn="r" fontAlgn="b"/>
                      <a:r>
                        <a:rPr lang="es-CO" sz="1400" b="1" u="none" strike="noStrike">
                          <a:effectLst/>
                        </a:rPr>
                        <a:t>10.215.094</a:t>
                      </a:r>
                      <a:endParaRPr lang="es-CO" sz="1400" b="1" i="0" u="none" strike="noStrike">
                        <a:effectLst/>
                        <a:latin typeface="Arial" panose="020B0604020202020204" pitchFamily="34" charset="0"/>
                      </a:endParaRPr>
                    </a:p>
                  </a:txBody>
                  <a:tcPr marL="5523" marR="5523" marT="5523" marB="0" anchor="b"/>
                </a:tc>
                <a:tc>
                  <a:txBody>
                    <a:bodyPr/>
                    <a:lstStyle/>
                    <a:p>
                      <a:pPr algn="r" fontAlgn="b"/>
                      <a:r>
                        <a:rPr lang="es-CO" sz="1400" b="1" u="none" strike="noStrike">
                          <a:effectLst/>
                        </a:rPr>
                        <a:t>536.132</a:t>
                      </a:r>
                      <a:endParaRPr lang="es-CO" sz="1400" b="1" i="0" u="none" strike="noStrike">
                        <a:effectLst/>
                        <a:latin typeface="Arial" panose="020B0604020202020204" pitchFamily="34" charset="0"/>
                      </a:endParaRPr>
                    </a:p>
                  </a:txBody>
                  <a:tcPr marL="5523" marR="5523" marT="5523" marB="0" anchor="b"/>
                </a:tc>
                <a:tc>
                  <a:txBody>
                    <a:bodyPr/>
                    <a:lstStyle/>
                    <a:p>
                      <a:pPr algn="r" fontAlgn="b"/>
                      <a:r>
                        <a:rPr lang="es-CO" sz="1400" b="1" u="none" strike="noStrike" dirty="0">
                          <a:effectLst/>
                        </a:rPr>
                        <a:t>4,99%</a:t>
                      </a:r>
                      <a:endParaRPr lang="es-CO" sz="1400" b="1" i="0" u="none" strike="noStrike" dirty="0">
                        <a:effectLst/>
                        <a:latin typeface="Arial" panose="020B0604020202020204" pitchFamily="34" charset="0"/>
                      </a:endParaRPr>
                    </a:p>
                  </a:txBody>
                  <a:tcPr marL="5523" marR="5523" marT="5523" marB="0" anchor="b"/>
                </a:tc>
                <a:extLst>
                  <a:ext uri="{0D108BD9-81ED-4DB2-BD59-A6C34878D82A}">
                    <a16:rowId xmlns:a16="http://schemas.microsoft.com/office/drawing/2014/main" val="10003"/>
                  </a:ext>
                </a:extLst>
              </a:tr>
              <a:tr h="246826">
                <a:tc>
                  <a:txBody>
                    <a:bodyPr/>
                    <a:lstStyle/>
                    <a:p>
                      <a:pPr algn="l" fontAlgn="b"/>
                      <a:r>
                        <a:rPr lang="es-CO" sz="1400" u="none" strike="noStrike">
                          <a:effectLst/>
                        </a:rPr>
                        <a:t>VENTA DE BIENES Y SERVICIOS</a:t>
                      </a:r>
                      <a:endParaRPr lang="es-CO" sz="1400" b="0" i="0" u="none" strike="noStrike">
                        <a:effectLst/>
                        <a:latin typeface="Arial" panose="020B0604020202020204" pitchFamily="34" charset="0"/>
                      </a:endParaRPr>
                    </a:p>
                  </a:txBody>
                  <a:tcPr marL="5523" marR="5523" marT="5523" marB="0" anchor="b"/>
                </a:tc>
                <a:tc>
                  <a:txBody>
                    <a:bodyPr/>
                    <a:lstStyle/>
                    <a:p>
                      <a:pPr algn="r" fontAlgn="b"/>
                      <a:r>
                        <a:rPr lang="es-CO" sz="1400" u="none" strike="noStrike" dirty="0">
                          <a:effectLst/>
                        </a:rPr>
                        <a:t>599.262</a:t>
                      </a:r>
                      <a:endParaRPr lang="es-CO" sz="1400" b="0" i="0" u="none" strike="noStrike" dirty="0">
                        <a:solidFill>
                          <a:srgbClr val="0000CC"/>
                        </a:solidFill>
                        <a:effectLst/>
                        <a:latin typeface="Arial" panose="020B0604020202020204" pitchFamily="34" charset="0"/>
                      </a:endParaRPr>
                    </a:p>
                  </a:txBody>
                  <a:tcPr marL="5523" marR="5523" marT="5523" marB="0" anchor="b"/>
                </a:tc>
                <a:tc>
                  <a:txBody>
                    <a:bodyPr/>
                    <a:lstStyle/>
                    <a:p>
                      <a:pPr algn="r" fontAlgn="b"/>
                      <a:r>
                        <a:rPr lang="es-CO" sz="1400" u="none" strike="noStrike" dirty="0">
                          <a:effectLst/>
                        </a:rPr>
                        <a:t>549.259</a:t>
                      </a:r>
                      <a:endParaRPr lang="es-CO" sz="1400" b="0" i="0" u="none" strike="noStrike" dirty="0">
                        <a:effectLst/>
                        <a:latin typeface="Arial" panose="020B0604020202020204" pitchFamily="34" charset="0"/>
                      </a:endParaRPr>
                    </a:p>
                  </a:txBody>
                  <a:tcPr marL="5523" marR="5523" marT="5523" marB="0" anchor="b"/>
                </a:tc>
                <a:tc>
                  <a:txBody>
                    <a:bodyPr/>
                    <a:lstStyle/>
                    <a:p>
                      <a:pPr algn="r" fontAlgn="b"/>
                      <a:r>
                        <a:rPr lang="es-CO" sz="1400" u="none" strike="noStrike" dirty="0">
                          <a:effectLst/>
                        </a:rPr>
                        <a:t>50.004</a:t>
                      </a:r>
                      <a:endParaRPr lang="es-CO" sz="1400" b="0" i="0" u="none" strike="noStrike" dirty="0">
                        <a:solidFill>
                          <a:srgbClr val="0000CC"/>
                        </a:solidFill>
                        <a:effectLst/>
                        <a:latin typeface="Arial" panose="020B0604020202020204" pitchFamily="34" charset="0"/>
                      </a:endParaRPr>
                    </a:p>
                  </a:txBody>
                  <a:tcPr marL="5523" marR="5523" marT="5523" marB="0" anchor="b"/>
                </a:tc>
                <a:tc>
                  <a:txBody>
                    <a:bodyPr/>
                    <a:lstStyle/>
                    <a:p>
                      <a:pPr algn="r" fontAlgn="b"/>
                      <a:r>
                        <a:rPr lang="es-CO" sz="1400" u="none" strike="noStrike" dirty="0">
                          <a:effectLst/>
                        </a:rPr>
                        <a:t>8,34%</a:t>
                      </a:r>
                      <a:endParaRPr lang="es-CO" sz="1400" b="0" i="0" u="none" strike="noStrike" dirty="0">
                        <a:solidFill>
                          <a:srgbClr val="0000CC"/>
                        </a:solidFill>
                        <a:effectLst/>
                        <a:latin typeface="Arial" panose="020B0604020202020204" pitchFamily="34" charset="0"/>
                      </a:endParaRPr>
                    </a:p>
                  </a:txBody>
                  <a:tcPr marL="5523" marR="5523" marT="5523" marB="0" anchor="b"/>
                </a:tc>
                <a:tc>
                  <a:txBody>
                    <a:bodyPr/>
                    <a:lstStyle/>
                    <a:p>
                      <a:pPr algn="r" fontAlgn="b"/>
                      <a:r>
                        <a:rPr lang="es-CO" sz="1400" u="none" strike="noStrike">
                          <a:effectLst/>
                        </a:rPr>
                        <a:t>599.176</a:t>
                      </a:r>
                      <a:endParaRPr lang="es-CO" sz="1400" b="0" i="0" u="none" strike="noStrike">
                        <a:solidFill>
                          <a:srgbClr val="0000CC"/>
                        </a:solidFill>
                        <a:effectLst/>
                        <a:latin typeface="Arial" panose="020B0604020202020204" pitchFamily="34" charset="0"/>
                      </a:endParaRPr>
                    </a:p>
                  </a:txBody>
                  <a:tcPr marL="5523" marR="5523" marT="5523" marB="0" anchor="b"/>
                </a:tc>
                <a:tc>
                  <a:txBody>
                    <a:bodyPr/>
                    <a:lstStyle/>
                    <a:p>
                      <a:pPr algn="r" fontAlgn="b"/>
                      <a:r>
                        <a:rPr lang="es-CO" sz="1400" u="none" strike="noStrike">
                          <a:effectLst/>
                        </a:rPr>
                        <a:t>549.259</a:t>
                      </a:r>
                      <a:endParaRPr lang="es-CO" sz="1400" b="0" i="0" u="none" strike="noStrike">
                        <a:effectLst/>
                        <a:latin typeface="Arial" panose="020B0604020202020204" pitchFamily="34" charset="0"/>
                      </a:endParaRPr>
                    </a:p>
                  </a:txBody>
                  <a:tcPr marL="5523" marR="5523" marT="5523" marB="0" anchor="b"/>
                </a:tc>
                <a:tc>
                  <a:txBody>
                    <a:bodyPr/>
                    <a:lstStyle/>
                    <a:p>
                      <a:pPr algn="r" fontAlgn="b"/>
                      <a:r>
                        <a:rPr lang="es-CO" sz="1400" u="none" strike="noStrike">
                          <a:effectLst/>
                        </a:rPr>
                        <a:t>49.918</a:t>
                      </a:r>
                      <a:endParaRPr lang="es-CO" sz="1400" b="0" i="0" u="none" strike="noStrike">
                        <a:effectLst/>
                        <a:latin typeface="Arial" panose="020B0604020202020204" pitchFamily="34" charset="0"/>
                      </a:endParaRPr>
                    </a:p>
                  </a:txBody>
                  <a:tcPr marL="5523" marR="5523" marT="5523" marB="0" anchor="b"/>
                </a:tc>
                <a:tc>
                  <a:txBody>
                    <a:bodyPr/>
                    <a:lstStyle/>
                    <a:p>
                      <a:pPr algn="r" fontAlgn="b"/>
                      <a:r>
                        <a:rPr lang="es-CO" sz="1400" u="none" strike="noStrike" dirty="0">
                          <a:effectLst/>
                        </a:rPr>
                        <a:t>8,33%</a:t>
                      </a:r>
                      <a:endParaRPr lang="es-CO" sz="1400" b="0" i="0" u="none" strike="noStrike" dirty="0">
                        <a:effectLst/>
                        <a:latin typeface="Arial" panose="020B0604020202020204" pitchFamily="34" charset="0"/>
                      </a:endParaRPr>
                    </a:p>
                  </a:txBody>
                  <a:tcPr marL="5523" marR="5523" marT="5523" marB="0" anchor="b"/>
                </a:tc>
                <a:extLst>
                  <a:ext uri="{0D108BD9-81ED-4DB2-BD59-A6C34878D82A}">
                    <a16:rowId xmlns:a16="http://schemas.microsoft.com/office/drawing/2014/main" val="10004"/>
                  </a:ext>
                </a:extLst>
              </a:tr>
              <a:tr h="246826">
                <a:tc>
                  <a:txBody>
                    <a:bodyPr/>
                    <a:lstStyle/>
                    <a:p>
                      <a:pPr algn="l" fontAlgn="b"/>
                      <a:r>
                        <a:rPr lang="es-CO" sz="1400" u="none" strike="noStrike">
                          <a:effectLst/>
                        </a:rPr>
                        <a:t>APORTES PATRONALES</a:t>
                      </a:r>
                      <a:endParaRPr lang="es-CO" sz="1400" b="0" i="0" u="none" strike="noStrike">
                        <a:effectLst/>
                        <a:latin typeface="Arial" panose="020B0604020202020204" pitchFamily="34" charset="0"/>
                      </a:endParaRPr>
                    </a:p>
                  </a:txBody>
                  <a:tcPr marL="5523" marR="5523" marT="5523" marB="0" anchor="b"/>
                </a:tc>
                <a:tc>
                  <a:txBody>
                    <a:bodyPr/>
                    <a:lstStyle/>
                    <a:p>
                      <a:pPr algn="r" fontAlgn="b"/>
                      <a:r>
                        <a:rPr lang="es-CO" sz="1400" u="none" strike="noStrike">
                          <a:effectLst/>
                        </a:rPr>
                        <a:t>3.900.199</a:t>
                      </a:r>
                      <a:endParaRPr lang="es-CO" sz="1400" b="0" i="0" u="none" strike="noStrike">
                        <a:solidFill>
                          <a:srgbClr val="0000CC"/>
                        </a:solidFill>
                        <a:effectLst/>
                        <a:latin typeface="Arial" panose="020B0604020202020204" pitchFamily="34" charset="0"/>
                      </a:endParaRPr>
                    </a:p>
                  </a:txBody>
                  <a:tcPr marL="5523" marR="5523" marT="5523" marB="0" anchor="b"/>
                </a:tc>
                <a:tc>
                  <a:txBody>
                    <a:bodyPr/>
                    <a:lstStyle/>
                    <a:p>
                      <a:pPr algn="r" fontAlgn="b"/>
                      <a:r>
                        <a:rPr lang="es-CO" sz="1400" u="none" strike="noStrike">
                          <a:effectLst/>
                        </a:rPr>
                        <a:t>3.461.345</a:t>
                      </a:r>
                      <a:endParaRPr lang="es-CO" sz="1400" b="0" i="0" u="none" strike="noStrike">
                        <a:effectLst/>
                        <a:latin typeface="Arial" panose="020B0604020202020204" pitchFamily="34" charset="0"/>
                      </a:endParaRPr>
                    </a:p>
                  </a:txBody>
                  <a:tcPr marL="5523" marR="5523" marT="5523" marB="0" anchor="b"/>
                </a:tc>
                <a:tc>
                  <a:txBody>
                    <a:bodyPr/>
                    <a:lstStyle/>
                    <a:p>
                      <a:pPr algn="r" fontAlgn="b"/>
                      <a:r>
                        <a:rPr lang="es-CO" sz="1400" u="none" strike="noStrike" dirty="0">
                          <a:effectLst/>
                        </a:rPr>
                        <a:t>438.855</a:t>
                      </a:r>
                      <a:endParaRPr lang="es-CO" sz="1400" b="0" i="0" u="none" strike="noStrike" dirty="0">
                        <a:solidFill>
                          <a:srgbClr val="0000CC"/>
                        </a:solidFill>
                        <a:effectLst/>
                        <a:latin typeface="Arial" panose="020B0604020202020204" pitchFamily="34" charset="0"/>
                      </a:endParaRPr>
                    </a:p>
                  </a:txBody>
                  <a:tcPr marL="5523" marR="5523" marT="5523" marB="0" anchor="b"/>
                </a:tc>
                <a:tc>
                  <a:txBody>
                    <a:bodyPr/>
                    <a:lstStyle/>
                    <a:p>
                      <a:pPr algn="r" fontAlgn="b"/>
                      <a:r>
                        <a:rPr lang="es-CO" sz="1400" u="none" strike="noStrike">
                          <a:effectLst/>
                        </a:rPr>
                        <a:t>11,25%</a:t>
                      </a:r>
                      <a:endParaRPr lang="es-CO" sz="1400" b="0" i="0" u="none" strike="noStrike">
                        <a:solidFill>
                          <a:srgbClr val="0000CC"/>
                        </a:solidFill>
                        <a:effectLst/>
                        <a:latin typeface="Arial" panose="020B0604020202020204" pitchFamily="34" charset="0"/>
                      </a:endParaRPr>
                    </a:p>
                  </a:txBody>
                  <a:tcPr marL="5523" marR="5523" marT="5523" marB="0" anchor="b"/>
                </a:tc>
                <a:tc>
                  <a:txBody>
                    <a:bodyPr/>
                    <a:lstStyle/>
                    <a:p>
                      <a:pPr algn="r" fontAlgn="b"/>
                      <a:r>
                        <a:rPr lang="es-CO" sz="1400" u="none" strike="noStrike" dirty="0">
                          <a:effectLst/>
                        </a:rPr>
                        <a:t>3.894.105</a:t>
                      </a:r>
                      <a:endParaRPr lang="es-CO" sz="1400" b="0" i="0" u="none" strike="noStrike" dirty="0">
                        <a:solidFill>
                          <a:srgbClr val="0000CC"/>
                        </a:solidFill>
                        <a:effectLst/>
                        <a:latin typeface="Arial" panose="020B0604020202020204" pitchFamily="34" charset="0"/>
                      </a:endParaRPr>
                    </a:p>
                  </a:txBody>
                  <a:tcPr marL="5523" marR="5523" marT="5523" marB="0" anchor="b"/>
                </a:tc>
                <a:tc>
                  <a:txBody>
                    <a:bodyPr/>
                    <a:lstStyle/>
                    <a:p>
                      <a:pPr algn="r" fontAlgn="b"/>
                      <a:r>
                        <a:rPr lang="es-CO" sz="1400" u="none" strike="noStrike">
                          <a:effectLst/>
                        </a:rPr>
                        <a:t>3.458.872</a:t>
                      </a:r>
                      <a:endParaRPr lang="es-CO" sz="1400" b="0" i="0" u="none" strike="noStrike">
                        <a:effectLst/>
                        <a:latin typeface="Arial" panose="020B0604020202020204" pitchFamily="34" charset="0"/>
                      </a:endParaRPr>
                    </a:p>
                  </a:txBody>
                  <a:tcPr marL="5523" marR="5523" marT="5523" marB="0" anchor="b"/>
                </a:tc>
                <a:tc>
                  <a:txBody>
                    <a:bodyPr/>
                    <a:lstStyle/>
                    <a:p>
                      <a:pPr algn="r" fontAlgn="b"/>
                      <a:r>
                        <a:rPr lang="es-CO" sz="1400" u="none" strike="noStrike">
                          <a:effectLst/>
                        </a:rPr>
                        <a:t>435.233</a:t>
                      </a:r>
                      <a:endParaRPr lang="es-CO" sz="1400" b="0" i="0" u="none" strike="noStrike">
                        <a:effectLst/>
                        <a:latin typeface="Arial" panose="020B0604020202020204" pitchFamily="34" charset="0"/>
                      </a:endParaRPr>
                    </a:p>
                  </a:txBody>
                  <a:tcPr marL="5523" marR="5523" marT="5523" marB="0" anchor="b"/>
                </a:tc>
                <a:tc>
                  <a:txBody>
                    <a:bodyPr/>
                    <a:lstStyle/>
                    <a:p>
                      <a:pPr algn="r" fontAlgn="b"/>
                      <a:r>
                        <a:rPr lang="es-CO" sz="1400" u="none" strike="noStrike" dirty="0">
                          <a:effectLst/>
                        </a:rPr>
                        <a:t>11,18%</a:t>
                      </a:r>
                      <a:endParaRPr lang="es-CO" sz="1400" b="0" i="0" u="none" strike="noStrike" dirty="0">
                        <a:effectLst/>
                        <a:latin typeface="Arial" panose="020B0604020202020204" pitchFamily="34" charset="0"/>
                      </a:endParaRPr>
                    </a:p>
                  </a:txBody>
                  <a:tcPr marL="5523" marR="5523" marT="5523" marB="0" anchor="b"/>
                </a:tc>
                <a:extLst>
                  <a:ext uri="{0D108BD9-81ED-4DB2-BD59-A6C34878D82A}">
                    <a16:rowId xmlns:a16="http://schemas.microsoft.com/office/drawing/2014/main" val="10005"/>
                  </a:ext>
                </a:extLst>
              </a:tr>
              <a:tr h="246826">
                <a:tc>
                  <a:txBody>
                    <a:bodyPr/>
                    <a:lstStyle/>
                    <a:p>
                      <a:pPr algn="l" fontAlgn="b"/>
                      <a:r>
                        <a:rPr lang="es-CO" sz="1400" u="none" strike="noStrike">
                          <a:effectLst/>
                        </a:rPr>
                        <a:t>APORTES AFILIADOS</a:t>
                      </a:r>
                      <a:endParaRPr lang="es-CO" sz="1400" b="0" i="0" u="none" strike="noStrike">
                        <a:effectLst/>
                        <a:latin typeface="Arial" panose="020B0604020202020204" pitchFamily="34" charset="0"/>
                      </a:endParaRPr>
                    </a:p>
                  </a:txBody>
                  <a:tcPr marL="5523" marR="5523" marT="5523" marB="0" anchor="b"/>
                </a:tc>
                <a:tc>
                  <a:txBody>
                    <a:bodyPr/>
                    <a:lstStyle/>
                    <a:p>
                      <a:pPr algn="r" fontAlgn="b"/>
                      <a:r>
                        <a:rPr lang="es-CO" sz="1400" u="none" strike="noStrike">
                          <a:effectLst/>
                        </a:rPr>
                        <a:t>4.987.466</a:t>
                      </a:r>
                      <a:endParaRPr lang="es-CO" sz="1400" b="0" i="0" u="none" strike="noStrike">
                        <a:solidFill>
                          <a:srgbClr val="0000CC"/>
                        </a:solidFill>
                        <a:effectLst/>
                        <a:latin typeface="Arial" panose="020B0604020202020204" pitchFamily="34" charset="0"/>
                      </a:endParaRPr>
                    </a:p>
                  </a:txBody>
                  <a:tcPr marL="5523" marR="5523" marT="5523" marB="0" anchor="b"/>
                </a:tc>
                <a:tc>
                  <a:txBody>
                    <a:bodyPr/>
                    <a:lstStyle/>
                    <a:p>
                      <a:pPr algn="r" fontAlgn="b"/>
                      <a:r>
                        <a:rPr lang="es-CO" sz="1400" u="none" strike="noStrike">
                          <a:effectLst/>
                        </a:rPr>
                        <a:t>4.711.707</a:t>
                      </a:r>
                      <a:endParaRPr lang="es-CO" sz="1400" b="0" i="0" u="none" strike="noStrike">
                        <a:effectLst/>
                        <a:latin typeface="Arial" panose="020B0604020202020204" pitchFamily="34" charset="0"/>
                      </a:endParaRPr>
                    </a:p>
                  </a:txBody>
                  <a:tcPr marL="5523" marR="5523" marT="5523" marB="0" anchor="b"/>
                </a:tc>
                <a:tc>
                  <a:txBody>
                    <a:bodyPr/>
                    <a:lstStyle/>
                    <a:p>
                      <a:pPr algn="r" fontAlgn="b"/>
                      <a:r>
                        <a:rPr lang="es-CO" sz="1400" u="none" strike="noStrike" dirty="0">
                          <a:effectLst/>
                        </a:rPr>
                        <a:t>275.759</a:t>
                      </a:r>
                      <a:endParaRPr lang="es-CO" sz="1400" b="0" i="0" u="none" strike="noStrike" dirty="0">
                        <a:solidFill>
                          <a:srgbClr val="0000CC"/>
                        </a:solidFill>
                        <a:effectLst/>
                        <a:latin typeface="Arial" panose="020B0604020202020204" pitchFamily="34" charset="0"/>
                      </a:endParaRPr>
                    </a:p>
                  </a:txBody>
                  <a:tcPr marL="5523" marR="5523" marT="5523" marB="0" anchor="b"/>
                </a:tc>
                <a:tc>
                  <a:txBody>
                    <a:bodyPr/>
                    <a:lstStyle/>
                    <a:p>
                      <a:pPr algn="r" fontAlgn="b"/>
                      <a:r>
                        <a:rPr lang="es-CO" sz="1400" u="none" strike="noStrike" dirty="0">
                          <a:effectLst/>
                        </a:rPr>
                        <a:t>5,53%</a:t>
                      </a:r>
                      <a:endParaRPr lang="es-CO" sz="1400" b="0" i="0" u="none" strike="noStrike" dirty="0">
                        <a:solidFill>
                          <a:srgbClr val="0000CC"/>
                        </a:solidFill>
                        <a:effectLst/>
                        <a:latin typeface="Arial" panose="020B0604020202020204" pitchFamily="34" charset="0"/>
                      </a:endParaRPr>
                    </a:p>
                  </a:txBody>
                  <a:tcPr marL="5523" marR="5523" marT="5523" marB="0" anchor="b"/>
                </a:tc>
                <a:tc>
                  <a:txBody>
                    <a:bodyPr/>
                    <a:lstStyle/>
                    <a:p>
                      <a:pPr algn="r" fontAlgn="b"/>
                      <a:r>
                        <a:rPr lang="es-CO" sz="1400" u="none" strike="noStrike" dirty="0">
                          <a:effectLst/>
                        </a:rPr>
                        <a:t>4.947.206</a:t>
                      </a:r>
                      <a:endParaRPr lang="es-CO" sz="1400" b="0" i="0" u="none" strike="noStrike" dirty="0">
                        <a:solidFill>
                          <a:srgbClr val="0000CC"/>
                        </a:solidFill>
                        <a:effectLst/>
                        <a:latin typeface="Arial" panose="020B0604020202020204" pitchFamily="34" charset="0"/>
                      </a:endParaRPr>
                    </a:p>
                  </a:txBody>
                  <a:tcPr marL="5523" marR="5523" marT="5523" marB="0" anchor="b"/>
                </a:tc>
                <a:tc>
                  <a:txBody>
                    <a:bodyPr/>
                    <a:lstStyle/>
                    <a:p>
                      <a:pPr algn="r" fontAlgn="b"/>
                      <a:r>
                        <a:rPr lang="es-CO" sz="1400" u="none" strike="noStrike">
                          <a:effectLst/>
                        </a:rPr>
                        <a:t>4.711.707</a:t>
                      </a:r>
                      <a:endParaRPr lang="es-CO" sz="1400" b="0" i="0" u="none" strike="noStrike">
                        <a:effectLst/>
                        <a:latin typeface="Arial" panose="020B0604020202020204" pitchFamily="34" charset="0"/>
                      </a:endParaRPr>
                    </a:p>
                  </a:txBody>
                  <a:tcPr marL="5523" marR="5523" marT="5523" marB="0" anchor="b"/>
                </a:tc>
                <a:tc>
                  <a:txBody>
                    <a:bodyPr/>
                    <a:lstStyle/>
                    <a:p>
                      <a:pPr algn="r" fontAlgn="b"/>
                      <a:r>
                        <a:rPr lang="es-CO" sz="1400" u="none" strike="noStrike">
                          <a:effectLst/>
                        </a:rPr>
                        <a:t>235.499</a:t>
                      </a:r>
                      <a:endParaRPr lang="es-CO" sz="1400" b="0" i="0" u="none" strike="noStrike">
                        <a:effectLst/>
                        <a:latin typeface="Arial" panose="020B0604020202020204" pitchFamily="34" charset="0"/>
                      </a:endParaRPr>
                    </a:p>
                  </a:txBody>
                  <a:tcPr marL="5523" marR="5523" marT="5523" marB="0" anchor="b"/>
                </a:tc>
                <a:tc>
                  <a:txBody>
                    <a:bodyPr/>
                    <a:lstStyle/>
                    <a:p>
                      <a:pPr algn="r" fontAlgn="b"/>
                      <a:r>
                        <a:rPr lang="es-CO" sz="1400" u="none" strike="noStrike" dirty="0">
                          <a:effectLst/>
                        </a:rPr>
                        <a:t>4,76%</a:t>
                      </a:r>
                      <a:endParaRPr lang="es-CO" sz="1400" b="0" i="0" u="none" strike="noStrike" dirty="0">
                        <a:effectLst/>
                        <a:latin typeface="Arial" panose="020B0604020202020204" pitchFamily="34" charset="0"/>
                      </a:endParaRPr>
                    </a:p>
                  </a:txBody>
                  <a:tcPr marL="5523" marR="5523" marT="5523" marB="0" anchor="b"/>
                </a:tc>
                <a:extLst>
                  <a:ext uri="{0D108BD9-81ED-4DB2-BD59-A6C34878D82A}">
                    <a16:rowId xmlns:a16="http://schemas.microsoft.com/office/drawing/2014/main" val="10006"/>
                  </a:ext>
                </a:extLst>
              </a:tr>
              <a:tr h="246826">
                <a:tc>
                  <a:txBody>
                    <a:bodyPr/>
                    <a:lstStyle/>
                    <a:p>
                      <a:pPr algn="l" fontAlgn="b"/>
                      <a:r>
                        <a:rPr lang="es-CO" sz="1400" u="none" strike="noStrike">
                          <a:effectLst/>
                        </a:rPr>
                        <a:t>OTROS INGRESOS</a:t>
                      </a:r>
                      <a:endParaRPr lang="es-CO" sz="1400" b="0" i="0" u="none" strike="noStrike">
                        <a:effectLst/>
                        <a:latin typeface="Arial" panose="020B0604020202020204" pitchFamily="34" charset="0"/>
                      </a:endParaRPr>
                    </a:p>
                  </a:txBody>
                  <a:tcPr marL="5523" marR="5523" marT="5523" marB="0" anchor="b"/>
                </a:tc>
                <a:tc>
                  <a:txBody>
                    <a:bodyPr/>
                    <a:lstStyle/>
                    <a:p>
                      <a:pPr algn="r" fontAlgn="b"/>
                      <a:r>
                        <a:rPr lang="es-CO" sz="1400" u="none" strike="noStrike">
                          <a:effectLst/>
                        </a:rPr>
                        <a:t>1.320.053</a:t>
                      </a:r>
                      <a:endParaRPr lang="es-CO" sz="1400" b="0" i="0" u="none" strike="noStrike">
                        <a:solidFill>
                          <a:srgbClr val="0000CC"/>
                        </a:solidFill>
                        <a:effectLst/>
                        <a:latin typeface="Arial" panose="020B0604020202020204" pitchFamily="34" charset="0"/>
                      </a:endParaRPr>
                    </a:p>
                  </a:txBody>
                  <a:tcPr marL="5523" marR="5523" marT="5523" marB="0" anchor="b"/>
                </a:tc>
                <a:tc>
                  <a:txBody>
                    <a:bodyPr/>
                    <a:lstStyle/>
                    <a:p>
                      <a:pPr algn="r" fontAlgn="b"/>
                      <a:r>
                        <a:rPr lang="es-CO" sz="1400" u="none" strike="noStrike">
                          <a:effectLst/>
                        </a:rPr>
                        <a:t>1.493.052</a:t>
                      </a:r>
                      <a:endParaRPr lang="es-CO" sz="1400" b="0" i="0" u="none" strike="noStrike">
                        <a:effectLst/>
                        <a:latin typeface="Arial" panose="020B0604020202020204" pitchFamily="34" charset="0"/>
                      </a:endParaRPr>
                    </a:p>
                  </a:txBody>
                  <a:tcPr marL="5523" marR="5523" marT="5523" marB="0" anchor="b"/>
                </a:tc>
                <a:tc>
                  <a:txBody>
                    <a:bodyPr/>
                    <a:lstStyle/>
                    <a:p>
                      <a:pPr algn="r" fontAlgn="b"/>
                      <a:r>
                        <a:rPr lang="es-CO" sz="1400" u="none" strike="noStrike">
                          <a:effectLst/>
                        </a:rPr>
                        <a:t>-172.998</a:t>
                      </a:r>
                      <a:endParaRPr lang="es-CO" sz="1400" b="0" i="0" u="none" strike="noStrike">
                        <a:solidFill>
                          <a:srgbClr val="0000CC"/>
                        </a:solidFill>
                        <a:effectLst/>
                        <a:latin typeface="Arial" panose="020B0604020202020204" pitchFamily="34" charset="0"/>
                      </a:endParaRPr>
                    </a:p>
                  </a:txBody>
                  <a:tcPr marL="5523" marR="5523" marT="5523" marB="0" anchor="b"/>
                </a:tc>
                <a:tc>
                  <a:txBody>
                    <a:bodyPr/>
                    <a:lstStyle/>
                    <a:p>
                      <a:pPr algn="r" fontAlgn="b"/>
                      <a:r>
                        <a:rPr lang="es-CO" sz="1400" u="none" strike="noStrike" dirty="0">
                          <a:effectLst/>
                        </a:rPr>
                        <a:t>-13,11%</a:t>
                      </a:r>
                      <a:endParaRPr lang="es-CO" sz="1400" b="0" i="0" u="none" strike="noStrike" dirty="0">
                        <a:solidFill>
                          <a:srgbClr val="0000CC"/>
                        </a:solidFill>
                        <a:effectLst/>
                        <a:latin typeface="Arial" panose="020B0604020202020204" pitchFamily="34" charset="0"/>
                      </a:endParaRPr>
                    </a:p>
                  </a:txBody>
                  <a:tcPr marL="5523" marR="5523" marT="5523" marB="0" anchor="b"/>
                </a:tc>
                <a:tc>
                  <a:txBody>
                    <a:bodyPr/>
                    <a:lstStyle/>
                    <a:p>
                      <a:pPr algn="r" fontAlgn="b"/>
                      <a:r>
                        <a:rPr lang="es-CO" sz="1400" u="none" strike="noStrike">
                          <a:effectLst/>
                        </a:rPr>
                        <a:t>1.310.739</a:t>
                      </a:r>
                      <a:endParaRPr lang="es-CO" sz="1400" b="0" i="0" u="none" strike="noStrike">
                        <a:solidFill>
                          <a:srgbClr val="0000CC"/>
                        </a:solidFill>
                        <a:effectLst/>
                        <a:latin typeface="Arial" panose="020B0604020202020204" pitchFamily="34" charset="0"/>
                      </a:endParaRPr>
                    </a:p>
                  </a:txBody>
                  <a:tcPr marL="5523" marR="5523" marT="5523" marB="0" anchor="b"/>
                </a:tc>
                <a:tc>
                  <a:txBody>
                    <a:bodyPr/>
                    <a:lstStyle/>
                    <a:p>
                      <a:pPr algn="r" fontAlgn="b"/>
                      <a:r>
                        <a:rPr lang="es-CO" sz="1400" u="none" strike="noStrike" dirty="0">
                          <a:effectLst/>
                        </a:rPr>
                        <a:t>1.495.258</a:t>
                      </a:r>
                      <a:endParaRPr lang="es-CO" sz="1400" b="0" i="0" u="none" strike="noStrike" dirty="0">
                        <a:effectLst/>
                        <a:latin typeface="Arial" panose="020B0604020202020204" pitchFamily="34" charset="0"/>
                      </a:endParaRPr>
                    </a:p>
                  </a:txBody>
                  <a:tcPr marL="5523" marR="5523" marT="5523" marB="0" anchor="b"/>
                </a:tc>
                <a:tc>
                  <a:txBody>
                    <a:bodyPr/>
                    <a:lstStyle/>
                    <a:p>
                      <a:pPr algn="r" fontAlgn="b"/>
                      <a:r>
                        <a:rPr lang="es-CO" sz="1400" u="none" strike="noStrike">
                          <a:effectLst/>
                        </a:rPr>
                        <a:t>-184.519</a:t>
                      </a:r>
                      <a:endParaRPr lang="es-CO" sz="1400" b="0" i="0" u="none" strike="noStrike">
                        <a:effectLst/>
                        <a:latin typeface="Arial" panose="020B0604020202020204" pitchFamily="34" charset="0"/>
                      </a:endParaRPr>
                    </a:p>
                  </a:txBody>
                  <a:tcPr marL="5523" marR="5523" marT="5523" marB="0" anchor="b"/>
                </a:tc>
                <a:tc>
                  <a:txBody>
                    <a:bodyPr/>
                    <a:lstStyle/>
                    <a:p>
                      <a:pPr algn="r" fontAlgn="b"/>
                      <a:r>
                        <a:rPr lang="es-CO" sz="1400" u="none" strike="noStrike" dirty="0">
                          <a:effectLst/>
                        </a:rPr>
                        <a:t>-14,08%</a:t>
                      </a:r>
                      <a:endParaRPr lang="es-CO" sz="1400" b="0" i="0" u="none" strike="noStrike" dirty="0">
                        <a:effectLst/>
                        <a:latin typeface="Arial" panose="020B0604020202020204" pitchFamily="34" charset="0"/>
                      </a:endParaRPr>
                    </a:p>
                  </a:txBody>
                  <a:tcPr marL="5523" marR="5523" marT="5523" marB="0" anchor="b"/>
                </a:tc>
                <a:extLst>
                  <a:ext uri="{0D108BD9-81ED-4DB2-BD59-A6C34878D82A}">
                    <a16:rowId xmlns:a16="http://schemas.microsoft.com/office/drawing/2014/main" val="10007"/>
                  </a:ext>
                </a:extLst>
              </a:tr>
              <a:tr h="246826">
                <a:tc>
                  <a:txBody>
                    <a:bodyPr/>
                    <a:lstStyle/>
                    <a:p>
                      <a:pPr algn="l" fontAlgn="b"/>
                      <a:r>
                        <a:rPr lang="es-CO" sz="1400" b="1" u="none" strike="noStrike" dirty="0">
                          <a:effectLst/>
                        </a:rPr>
                        <a:t>RECURSO DE CAPITAL</a:t>
                      </a:r>
                      <a:endParaRPr lang="es-CO" sz="1400" b="1" i="0" u="none" strike="noStrike" dirty="0">
                        <a:effectLst/>
                        <a:latin typeface="Arial" panose="020B0604020202020204" pitchFamily="34" charset="0"/>
                      </a:endParaRPr>
                    </a:p>
                  </a:txBody>
                  <a:tcPr marL="5523" marR="5523" marT="5523" marB="0" anchor="b"/>
                </a:tc>
                <a:tc>
                  <a:txBody>
                    <a:bodyPr/>
                    <a:lstStyle/>
                    <a:p>
                      <a:pPr algn="r" fontAlgn="b"/>
                      <a:r>
                        <a:rPr lang="es-CO" sz="1400" b="1" u="none" strike="noStrike" dirty="0">
                          <a:effectLst/>
                        </a:rPr>
                        <a:t>2.326.847</a:t>
                      </a:r>
                      <a:endParaRPr lang="es-CO" sz="1400" b="1" i="0" u="none" strike="noStrike" dirty="0">
                        <a:solidFill>
                          <a:srgbClr val="0000CC"/>
                        </a:solidFill>
                        <a:effectLst/>
                        <a:latin typeface="Arial" panose="020B0604020202020204" pitchFamily="34" charset="0"/>
                      </a:endParaRPr>
                    </a:p>
                  </a:txBody>
                  <a:tcPr marL="5523" marR="5523" marT="5523" marB="0" anchor="b"/>
                </a:tc>
                <a:tc>
                  <a:txBody>
                    <a:bodyPr/>
                    <a:lstStyle/>
                    <a:p>
                      <a:pPr algn="r" fontAlgn="b"/>
                      <a:r>
                        <a:rPr lang="es-CO" sz="1400" b="1" u="none" strike="noStrike" dirty="0">
                          <a:effectLst/>
                        </a:rPr>
                        <a:t>1.074.368</a:t>
                      </a:r>
                      <a:endParaRPr lang="es-CO" sz="1400" b="1" i="0" u="none" strike="noStrike" dirty="0">
                        <a:effectLst/>
                        <a:latin typeface="Arial" panose="020B0604020202020204" pitchFamily="34" charset="0"/>
                      </a:endParaRPr>
                    </a:p>
                  </a:txBody>
                  <a:tcPr marL="5523" marR="5523" marT="5523" marB="0" anchor="b"/>
                </a:tc>
                <a:tc>
                  <a:txBody>
                    <a:bodyPr/>
                    <a:lstStyle/>
                    <a:p>
                      <a:pPr algn="r" fontAlgn="b"/>
                      <a:r>
                        <a:rPr lang="es-CO" sz="1400" b="1" u="none" strike="noStrike" dirty="0">
                          <a:effectLst/>
                        </a:rPr>
                        <a:t>1.252.478</a:t>
                      </a:r>
                      <a:endParaRPr lang="es-CO" sz="1400" b="1" i="0" u="none" strike="noStrike" dirty="0">
                        <a:solidFill>
                          <a:srgbClr val="0000CC"/>
                        </a:solidFill>
                        <a:effectLst/>
                        <a:latin typeface="Arial" panose="020B0604020202020204" pitchFamily="34" charset="0"/>
                      </a:endParaRPr>
                    </a:p>
                  </a:txBody>
                  <a:tcPr marL="5523" marR="5523" marT="5523" marB="0" anchor="b"/>
                </a:tc>
                <a:tc>
                  <a:txBody>
                    <a:bodyPr/>
                    <a:lstStyle/>
                    <a:p>
                      <a:pPr algn="r" fontAlgn="b"/>
                      <a:r>
                        <a:rPr lang="es-CO" sz="1400" b="1" u="none" strike="noStrike" dirty="0">
                          <a:effectLst/>
                        </a:rPr>
                        <a:t>53,83%</a:t>
                      </a:r>
                      <a:endParaRPr lang="es-CO" sz="1400" b="1" i="0" u="none" strike="noStrike" dirty="0">
                        <a:solidFill>
                          <a:srgbClr val="0000CC"/>
                        </a:solidFill>
                        <a:effectLst/>
                        <a:latin typeface="Arial" panose="020B0604020202020204" pitchFamily="34" charset="0"/>
                      </a:endParaRPr>
                    </a:p>
                  </a:txBody>
                  <a:tcPr marL="5523" marR="5523" marT="5523" marB="0" anchor="b"/>
                </a:tc>
                <a:tc>
                  <a:txBody>
                    <a:bodyPr/>
                    <a:lstStyle/>
                    <a:p>
                      <a:pPr algn="r" fontAlgn="b"/>
                      <a:r>
                        <a:rPr lang="es-CO" sz="1400" b="1" u="none" strike="noStrike" dirty="0">
                          <a:effectLst/>
                        </a:rPr>
                        <a:t>2.326.847</a:t>
                      </a:r>
                      <a:endParaRPr lang="es-CO" sz="1400" b="1" i="0" u="none" strike="noStrike" dirty="0">
                        <a:solidFill>
                          <a:srgbClr val="0000CC"/>
                        </a:solidFill>
                        <a:effectLst/>
                        <a:latin typeface="Arial" panose="020B0604020202020204" pitchFamily="34" charset="0"/>
                      </a:endParaRPr>
                    </a:p>
                  </a:txBody>
                  <a:tcPr marL="5523" marR="5523" marT="5523" marB="0" anchor="b"/>
                </a:tc>
                <a:tc>
                  <a:txBody>
                    <a:bodyPr/>
                    <a:lstStyle/>
                    <a:p>
                      <a:pPr algn="r" fontAlgn="b"/>
                      <a:r>
                        <a:rPr lang="es-CO" sz="1400" b="1" u="none" strike="noStrike" dirty="0">
                          <a:effectLst/>
                        </a:rPr>
                        <a:t>1.053.478</a:t>
                      </a:r>
                      <a:endParaRPr lang="es-CO" sz="1400" b="1" i="0" u="none" strike="noStrike" dirty="0">
                        <a:effectLst/>
                        <a:latin typeface="Arial" panose="020B0604020202020204" pitchFamily="34" charset="0"/>
                      </a:endParaRPr>
                    </a:p>
                  </a:txBody>
                  <a:tcPr marL="5523" marR="5523" marT="5523" marB="0" anchor="b"/>
                </a:tc>
                <a:tc>
                  <a:txBody>
                    <a:bodyPr/>
                    <a:lstStyle/>
                    <a:p>
                      <a:pPr algn="r" fontAlgn="b"/>
                      <a:r>
                        <a:rPr lang="es-CO" sz="1400" b="1" u="none" strike="noStrike">
                          <a:effectLst/>
                        </a:rPr>
                        <a:t>1.273.369</a:t>
                      </a:r>
                      <a:endParaRPr lang="es-CO" sz="1400" b="1" i="0" u="none" strike="noStrike">
                        <a:effectLst/>
                        <a:latin typeface="Arial" panose="020B0604020202020204" pitchFamily="34" charset="0"/>
                      </a:endParaRPr>
                    </a:p>
                  </a:txBody>
                  <a:tcPr marL="5523" marR="5523" marT="5523" marB="0" anchor="b"/>
                </a:tc>
                <a:tc>
                  <a:txBody>
                    <a:bodyPr/>
                    <a:lstStyle/>
                    <a:p>
                      <a:pPr algn="r" fontAlgn="b"/>
                      <a:r>
                        <a:rPr lang="es-CO" sz="1400" b="1" u="none" strike="noStrike" dirty="0">
                          <a:effectLst/>
                        </a:rPr>
                        <a:t>54,73%</a:t>
                      </a:r>
                      <a:endParaRPr lang="es-CO" sz="1400" b="1" i="0" u="none" strike="noStrike" dirty="0">
                        <a:effectLst/>
                        <a:latin typeface="Arial" panose="020B0604020202020204" pitchFamily="34" charset="0"/>
                      </a:endParaRPr>
                    </a:p>
                  </a:txBody>
                  <a:tcPr marL="5523" marR="5523" marT="5523" marB="0" anchor="b"/>
                </a:tc>
                <a:extLst>
                  <a:ext uri="{0D108BD9-81ED-4DB2-BD59-A6C34878D82A}">
                    <a16:rowId xmlns:a16="http://schemas.microsoft.com/office/drawing/2014/main" val="10008"/>
                  </a:ext>
                </a:extLst>
              </a:tr>
              <a:tr h="246826">
                <a:tc>
                  <a:txBody>
                    <a:bodyPr/>
                    <a:lstStyle/>
                    <a:p>
                      <a:pPr algn="l" fontAlgn="b"/>
                      <a:r>
                        <a:rPr lang="es-CO" sz="1400" u="none" strike="noStrike">
                          <a:effectLst/>
                        </a:rPr>
                        <a:t>RENDIMIENTO FINANCIERO</a:t>
                      </a:r>
                      <a:endParaRPr lang="es-CO" sz="1400" b="0" i="0" u="none" strike="noStrike">
                        <a:effectLst/>
                        <a:latin typeface="Arial" panose="020B0604020202020204" pitchFamily="34" charset="0"/>
                      </a:endParaRPr>
                    </a:p>
                  </a:txBody>
                  <a:tcPr marL="5523" marR="5523" marT="5523" marB="0" anchor="b"/>
                </a:tc>
                <a:tc>
                  <a:txBody>
                    <a:bodyPr/>
                    <a:lstStyle/>
                    <a:p>
                      <a:pPr algn="r" fontAlgn="b"/>
                      <a:r>
                        <a:rPr lang="es-CO" sz="1400" u="none" strike="noStrike">
                          <a:effectLst/>
                        </a:rPr>
                        <a:t>556.623</a:t>
                      </a:r>
                      <a:endParaRPr lang="es-CO" sz="1400" b="0" i="0" u="none" strike="noStrike">
                        <a:solidFill>
                          <a:srgbClr val="0000CC"/>
                        </a:solidFill>
                        <a:effectLst/>
                        <a:latin typeface="Arial" panose="020B0604020202020204" pitchFamily="34" charset="0"/>
                      </a:endParaRPr>
                    </a:p>
                  </a:txBody>
                  <a:tcPr marL="5523" marR="5523" marT="5523" marB="0" anchor="b"/>
                </a:tc>
                <a:tc>
                  <a:txBody>
                    <a:bodyPr/>
                    <a:lstStyle/>
                    <a:p>
                      <a:pPr algn="r" fontAlgn="b"/>
                      <a:r>
                        <a:rPr lang="es-CO" sz="1400" u="none" strike="noStrike">
                          <a:effectLst/>
                        </a:rPr>
                        <a:t>200.085</a:t>
                      </a:r>
                      <a:endParaRPr lang="es-CO" sz="1400" b="0" i="0" u="none" strike="noStrike">
                        <a:effectLst/>
                        <a:latin typeface="Arial" panose="020B0604020202020204" pitchFamily="34" charset="0"/>
                      </a:endParaRPr>
                    </a:p>
                  </a:txBody>
                  <a:tcPr marL="5523" marR="5523" marT="5523" marB="0" anchor="b"/>
                </a:tc>
                <a:tc>
                  <a:txBody>
                    <a:bodyPr/>
                    <a:lstStyle/>
                    <a:p>
                      <a:pPr algn="r" fontAlgn="b"/>
                      <a:r>
                        <a:rPr lang="es-CO" sz="1400" u="none" strike="noStrike">
                          <a:effectLst/>
                        </a:rPr>
                        <a:t>356.538</a:t>
                      </a:r>
                      <a:endParaRPr lang="es-CO" sz="1400" b="0" i="0" u="none" strike="noStrike">
                        <a:solidFill>
                          <a:srgbClr val="0000CC"/>
                        </a:solidFill>
                        <a:effectLst/>
                        <a:latin typeface="Arial" panose="020B0604020202020204" pitchFamily="34" charset="0"/>
                      </a:endParaRPr>
                    </a:p>
                  </a:txBody>
                  <a:tcPr marL="5523" marR="5523" marT="5523" marB="0" anchor="b"/>
                </a:tc>
                <a:tc>
                  <a:txBody>
                    <a:bodyPr/>
                    <a:lstStyle/>
                    <a:p>
                      <a:pPr algn="r" fontAlgn="b"/>
                      <a:r>
                        <a:rPr lang="es-CO" sz="1400" u="none" strike="noStrike">
                          <a:effectLst/>
                        </a:rPr>
                        <a:t>64,05%</a:t>
                      </a:r>
                      <a:endParaRPr lang="es-CO" sz="1400" b="0" i="0" u="none" strike="noStrike">
                        <a:solidFill>
                          <a:srgbClr val="0000CC"/>
                        </a:solidFill>
                        <a:effectLst/>
                        <a:latin typeface="Arial" panose="020B0604020202020204" pitchFamily="34" charset="0"/>
                      </a:endParaRPr>
                    </a:p>
                  </a:txBody>
                  <a:tcPr marL="5523" marR="5523" marT="5523" marB="0" anchor="b"/>
                </a:tc>
                <a:tc>
                  <a:txBody>
                    <a:bodyPr/>
                    <a:lstStyle/>
                    <a:p>
                      <a:pPr algn="r" fontAlgn="b"/>
                      <a:r>
                        <a:rPr lang="es-CO" sz="1400" u="none" strike="noStrike" dirty="0">
                          <a:effectLst/>
                        </a:rPr>
                        <a:t>556.623</a:t>
                      </a:r>
                      <a:endParaRPr lang="es-CO" sz="1400" b="0" i="0" u="none" strike="noStrike" dirty="0">
                        <a:solidFill>
                          <a:srgbClr val="0000CC"/>
                        </a:solidFill>
                        <a:effectLst/>
                        <a:latin typeface="Arial" panose="020B0604020202020204" pitchFamily="34" charset="0"/>
                      </a:endParaRPr>
                    </a:p>
                  </a:txBody>
                  <a:tcPr marL="5523" marR="5523" marT="5523" marB="0" anchor="b"/>
                </a:tc>
                <a:tc>
                  <a:txBody>
                    <a:bodyPr/>
                    <a:lstStyle/>
                    <a:p>
                      <a:pPr algn="r" fontAlgn="b"/>
                      <a:r>
                        <a:rPr lang="es-CO" sz="1400" u="none" strike="noStrike" dirty="0">
                          <a:effectLst/>
                        </a:rPr>
                        <a:t>179.194</a:t>
                      </a:r>
                      <a:endParaRPr lang="es-CO" sz="1400" b="0" i="0" u="none" strike="noStrike" dirty="0">
                        <a:effectLst/>
                        <a:latin typeface="Arial" panose="020B0604020202020204" pitchFamily="34" charset="0"/>
                      </a:endParaRPr>
                    </a:p>
                  </a:txBody>
                  <a:tcPr marL="5523" marR="5523" marT="5523" marB="0" anchor="b"/>
                </a:tc>
                <a:tc>
                  <a:txBody>
                    <a:bodyPr/>
                    <a:lstStyle/>
                    <a:p>
                      <a:pPr algn="r" fontAlgn="b"/>
                      <a:r>
                        <a:rPr lang="es-CO" sz="1400" u="none" strike="noStrike" dirty="0">
                          <a:effectLst/>
                        </a:rPr>
                        <a:t>377.429</a:t>
                      </a:r>
                      <a:endParaRPr lang="es-CO" sz="1400" b="0" i="0" u="none" strike="noStrike" dirty="0">
                        <a:effectLst/>
                        <a:latin typeface="Arial" panose="020B0604020202020204" pitchFamily="34" charset="0"/>
                      </a:endParaRPr>
                    </a:p>
                  </a:txBody>
                  <a:tcPr marL="5523" marR="5523" marT="5523" marB="0" anchor="b"/>
                </a:tc>
                <a:tc>
                  <a:txBody>
                    <a:bodyPr/>
                    <a:lstStyle/>
                    <a:p>
                      <a:pPr algn="r" fontAlgn="b"/>
                      <a:r>
                        <a:rPr lang="es-CO" sz="1400" u="none" strike="noStrike" dirty="0">
                          <a:effectLst/>
                        </a:rPr>
                        <a:t>67,81%</a:t>
                      </a:r>
                      <a:endParaRPr lang="es-CO" sz="1400" b="0" i="0" u="none" strike="noStrike" dirty="0">
                        <a:effectLst/>
                        <a:latin typeface="Arial" panose="020B0604020202020204" pitchFamily="34" charset="0"/>
                      </a:endParaRPr>
                    </a:p>
                  </a:txBody>
                  <a:tcPr marL="5523" marR="5523" marT="5523" marB="0" anchor="b"/>
                </a:tc>
                <a:extLst>
                  <a:ext uri="{0D108BD9-81ED-4DB2-BD59-A6C34878D82A}">
                    <a16:rowId xmlns:a16="http://schemas.microsoft.com/office/drawing/2014/main" val="10009"/>
                  </a:ext>
                </a:extLst>
              </a:tr>
              <a:tr h="246826">
                <a:tc>
                  <a:txBody>
                    <a:bodyPr/>
                    <a:lstStyle/>
                    <a:p>
                      <a:pPr algn="l" fontAlgn="b"/>
                      <a:r>
                        <a:rPr lang="es-CO" sz="1400" u="none" strike="noStrike" dirty="0">
                          <a:effectLst/>
                        </a:rPr>
                        <a:t>RECURSOS DEL BALANCE</a:t>
                      </a:r>
                      <a:endParaRPr lang="es-CO" sz="1400" b="0" i="0" u="none" strike="noStrike" dirty="0">
                        <a:effectLst/>
                        <a:latin typeface="Arial" panose="020B0604020202020204" pitchFamily="34" charset="0"/>
                      </a:endParaRPr>
                    </a:p>
                  </a:txBody>
                  <a:tcPr marL="5523" marR="5523" marT="5523" marB="0" anchor="b"/>
                </a:tc>
                <a:tc>
                  <a:txBody>
                    <a:bodyPr/>
                    <a:lstStyle/>
                    <a:p>
                      <a:pPr algn="r" fontAlgn="b"/>
                      <a:r>
                        <a:rPr lang="es-CO" sz="1400" u="none" strike="noStrike" dirty="0">
                          <a:effectLst/>
                        </a:rPr>
                        <a:t>1.770.224</a:t>
                      </a:r>
                      <a:endParaRPr lang="es-CO" sz="1400" b="0" i="0" u="none" strike="noStrike" dirty="0">
                        <a:solidFill>
                          <a:srgbClr val="0000CC"/>
                        </a:solidFill>
                        <a:effectLst/>
                        <a:latin typeface="Arial" panose="020B0604020202020204" pitchFamily="34" charset="0"/>
                      </a:endParaRPr>
                    </a:p>
                  </a:txBody>
                  <a:tcPr marL="5523" marR="5523" marT="5523" marB="0" anchor="b"/>
                </a:tc>
                <a:tc>
                  <a:txBody>
                    <a:bodyPr/>
                    <a:lstStyle/>
                    <a:p>
                      <a:pPr algn="r" fontAlgn="b"/>
                      <a:r>
                        <a:rPr lang="es-CO" sz="1400" u="none" strike="noStrike" dirty="0">
                          <a:effectLst/>
                        </a:rPr>
                        <a:t>874.284</a:t>
                      </a:r>
                      <a:endParaRPr lang="es-CO" sz="1400" b="0" i="0" u="none" strike="noStrike" dirty="0">
                        <a:effectLst/>
                        <a:latin typeface="Arial" panose="020B0604020202020204" pitchFamily="34" charset="0"/>
                      </a:endParaRPr>
                    </a:p>
                  </a:txBody>
                  <a:tcPr marL="5523" marR="5523" marT="5523" marB="0" anchor="b"/>
                </a:tc>
                <a:tc>
                  <a:txBody>
                    <a:bodyPr/>
                    <a:lstStyle/>
                    <a:p>
                      <a:pPr algn="r" fontAlgn="b"/>
                      <a:r>
                        <a:rPr lang="es-CO" sz="1400" u="none" strike="noStrike" dirty="0">
                          <a:effectLst/>
                        </a:rPr>
                        <a:t>895.940</a:t>
                      </a:r>
                      <a:endParaRPr lang="es-CO" sz="1400" b="0" i="0" u="none" strike="noStrike" dirty="0">
                        <a:solidFill>
                          <a:srgbClr val="0000CC"/>
                        </a:solidFill>
                        <a:effectLst/>
                        <a:latin typeface="Arial" panose="020B0604020202020204" pitchFamily="34" charset="0"/>
                      </a:endParaRPr>
                    </a:p>
                  </a:txBody>
                  <a:tcPr marL="5523" marR="5523" marT="5523" marB="0" anchor="b"/>
                </a:tc>
                <a:tc>
                  <a:txBody>
                    <a:bodyPr/>
                    <a:lstStyle/>
                    <a:p>
                      <a:pPr algn="r" fontAlgn="b"/>
                      <a:r>
                        <a:rPr lang="es-CO" sz="1400" u="none" strike="noStrike" dirty="0">
                          <a:effectLst/>
                        </a:rPr>
                        <a:t>50,61%</a:t>
                      </a:r>
                      <a:endParaRPr lang="es-CO" sz="1400" b="0" i="0" u="none" strike="noStrike" dirty="0">
                        <a:solidFill>
                          <a:srgbClr val="0000CC"/>
                        </a:solidFill>
                        <a:effectLst/>
                        <a:latin typeface="Arial" panose="020B0604020202020204" pitchFamily="34" charset="0"/>
                      </a:endParaRPr>
                    </a:p>
                  </a:txBody>
                  <a:tcPr marL="5523" marR="5523" marT="5523" marB="0" anchor="b"/>
                </a:tc>
                <a:tc>
                  <a:txBody>
                    <a:bodyPr/>
                    <a:lstStyle/>
                    <a:p>
                      <a:pPr algn="r" fontAlgn="b"/>
                      <a:r>
                        <a:rPr lang="es-CO" sz="1400" u="none" strike="noStrike" dirty="0">
                          <a:effectLst/>
                        </a:rPr>
                        <a:t>1.770.224</a:t>
                      </a:r>
                      <a:endParaRPr lang="es-CO" sz="1400" b="0" i="0" u="none" strike="noStrike" dirty="0">
                        <a:solidFill>
                          <a:srgbClr val="0000CC"/>
                        </a:solidFill>
                        <a:effectLst/>
                        <a:latin typeface="Arial" panose="020B0604020202020204" pitchFamily="34" charset="0"/>
                      </a:endParaRPr>
                    </a:p>
                  </a:txBody>
                  <a:tcPr marL="5523" marR="5523" marT="5523" marB="0" anchor="b"/>
                </a:tc>
                <a:tc>
                  <a:txBody>
                    <a:bodyPr/>
                    <a:lstStyle/>
                    <a:p>
                      <a:pPr algn="r" fontAlgn="b"/>
                      <a:r>
                        <a:rPr lang="es-CO" sz="1400" u="none" strike="noStrike" dirty="0">
                          <a:effectLst/>
                        </a:rPr>
                        <a:t>874.284</a:t>
                      </a:r>
                      <a:endParaRPr lang="es-CO" sz="1400" b="0" i="0" u="none" strike="noStrike" dirty="0">
                        <a:effectLst/>
                        <a:latin typeface="Arial" panose="020B0604020202020204" pitchFamily="34" charset="0"/>
                      </a:endParaRPr>
                    </a:p>
                  </a:txBody>
                  <a:tcPr marL="5523" marR="5523" marT="5523" marB="0" anchor="b"/>
                </a:tc>
                <a:tc>
                  <a:txBody>
                    <a:bodyPr/>
                    <a:lstStyle/>
                    <a:p>
                      <a:pPr algn="r" fontAlgn="b"/>
                      <a:r>
                        <a:rPr lang="es-CO" sz="1400" u="none" strike="noStrike" dirty="0">
                          <a:effectLst/>
                        </a:rPr>
                        <a:t>895.940</a:t>
                      </a:r>
                      <a:endParaRPr lang="es-CO" sz="1400" b="0" i="0" u="none" strike="noStrike" dirty="0">
                        <a:effectLst/>
                        <a:latin typeface="Arial" panose="020B0604020202020204" pitchFamily="34" charset="0"/>
                      </a:endParaRPr>
                    </a:p>
                  </a:txBody>
                  <a:tcPr marL="5523" marR="5523" marT="5523" marB="0" anchor="b"/>
                </a:tc>
                <a:tc>
                  <a:txBody>
                    <a:bodyPr/>
                    <a:lstStyle/>
                    <a:p>
                      <a:pPr algn="r" fontAlgn="b"/>
                      <a:r>
                        <a:rPr lang="es-CO" sz="1400" u="none" strike="noStrike" dirty="0">
                          <a:effectLst/>
                        </a:rPr>
                        <a:t>50,61%</a:t>
                      </a:r>
                      <a:endParaRPr lang="es-CO" sz="1400" b="0" i="0" u="none" strike="noStrike" dirty="0">
                        <a:effectLst/>
                        <a:latin typeface="Arial" panose="020B0604020202020204" pitchFamily="34" charset="0"/>
                      </a:endParaRPr>
                    </a:p>
                  </a:txBody>
                  <a:tcPr marL="5523" marR="5523" marT="5523" marB="0" anchor="b"/>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76733009"/>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sz="1800" b="1" dirty="0"/>
              <a:t>UNIDAD 02 – UNIDAD DE SALUD </a:t>
            </a:r>
            <a:br>
              <a:rPr lang="es-CO" sz="1800" b="1" dirty="0"/>
            </a:br>
            <a:r>
              <a:rPr lang="es-CO" sz="1800" b="1" dirty="0" smtClean="0"/>
              <a:t>EJECUCION </a:t>
            </a:r>
            <a:r>
              <a:rPr lang="es-CO" sz="1800" b="1" dirty="0"/>
              <a:t>DE INGRESOS </a:t>
            </a:r>
            <a:br>
              <a:rPr lang="es-CO" sz="1800" b="1" dirty="0"/>
            </a:br>
            <a:r>
              <a:rPr lang="es-CO" sz="1800" b="1" dirty="0" smtClean="0"/>
              <a:t>VIGENCIA 2019</a:t>
            </a:r>
            <a:br>
              <a:rPr lang="es-CO" sz="1800" b="1" dirty="0" smtClean="0"/>
            </a:br>
            <a:r>
              <a:rPr lang="es-CO" sz="1800" b="1" dirty="0" smtClean="0"/>
              <a:t>(En miles de pesos)</a:t>
            </a:r>
            <a:endParaRPr lang="es-CO" sz="1800" b="1" dirty="0"/>
          </a:p>
        </p:txBody>
      </p:sp>
      <p:sp>
        <p:nvSpPr>
          <p:cNvPr id="5" name="CuadroTexto 4"/>
          <p:cNvSpPr txBox="1"/>
          <p:nvPr/>
        </p:nvSpPr>
        <p:spPr>
          <a:xfrm>
            <a:off x="510987" y="4446494"/>
            <a:ext cx="10798243" cy="1600438"/>
          </a:xfrm>
          <a:prstGeom prst="rect">
            <a:avLst/>
          </a:prstGeom>
          <a:noFill/>
        </p:spPr>
        <p:txBody>
          <a:bodyPr wrap="square" rtlCol="0">
            <a:spAutoFit/>
          </a:bodyPr>
          <a:lstStyle/>
          <a:p>
            <a:pPr marL="285750" indent="-285750" algn="just">
              <a:buFont typeface="Arial" panose="020B0604020202020204" pitchFamily="34" charset="0"/>
              <a:buChar char="•"/>
            </a:pPr>
            <a:r>
              <a:rPr lang="es-CO" sz="1400" dirty="0"/>
              <a:t>DEL 100% DEL PRESUPUESTO DE INGRESOS APROBADO PARA LA VIGENCIA FISCAL 2019, SE EJECUTO EL 99,58</a:t>
            </a:r>
            <a:r>
              <a:rPr lang="es-CO" sz="1400" dirty="0" smtClean="0"/>
              <a:t>%.</a:t>
            </a:r>
          </a:p>
          <a:p>
            <a:pPr marL="171450" indent="-171450" algn="just">
              <a:buFont typeface="Arial" panose="020B0604020202020204" pitchFamily="34" charset="0"/>
              <a:buChar char="•"/>
            </a:pPr>
            <a:r>
              <a:rPr lang="es-CO" sz="1400" dirty="0"/>
              <a:t>ACUERDO 062  DE 16-10-2019 SE ADICIONA EL PRESUPUESTO DE RENTAS Y GASTOS DE  FUNCIONAMIENTO  DE LA UNIVERSIDAD DEL CAUCA  -UNIDAD 02 - UNIDAD DE SALUD, PARA LA VIGENCIA FISCAL DEL AÑO 2019, FINANCIADO CON RENTAS PROPIAS.  NECESARIOS PARA LA ADQUISICIÓN BIENES Y DE SERVICIOS MÉDICO - ASISTENCIALES REQUERIDOS POR LOS USUARIOS DE LA UNIDAD DE SALUD.  $</a:t>
            </a:r>
            <a:r>
              <a:rPr lang="es-CO" sz="1400" dirty="0" smtClean="0"/>
              <a:t>360.807.384.</a:t>
            </a:r>
          </a:p>
          <a:p>
            <a:pPr marL="171450" indent="-171450" algn="just">
              <a:buFont typeface="Arial" panose="020B0604020202020204" pitchFamily="34" charset="0"/>
              <a:buChar char="•"/>
            </a:pPr>
            <a:r>
              <a:rPr lang="es-CO" sz="1400" dirty="0"/>
              <a:t>ACUERDO 049 DE 25-09-2019 ADICIONA EL PRESUPUESTO DE RENTAS Y GASTOS DE FUNCIONAMIENTO DE LA UNIVERSIDAD DEL CAUCA UNIDAD 02 UNIDAD DE SALUD, FINANCIADO CON RENTAS PROPIAS Y RECURSOS DE CAPITAL, NECESARIOS PARA LA ADQUISICIÓN DE SERVICIOS MÉDICO – ASISTENCIALES REQUERIDOS POR LOS USUARIOS DE LA UNIDAD DE SALUD.  POR VALOR DE $</a:t>
            </a:r>
            <a:r>
              <a:rPr lang="es-CO" sz="1400" dirty="0" smtClean="0"/>
              <a:t>831.655.000.</a:t>
            </a:r>
            <a:endParaRPr lang="es-CO" sz="1400" dirty="0"/>
          </a:p>
        </p:txBody>
      </p:sp>
      <p:graphicFrame>
        <p:nvGraphicFramePr>
          <p:cNvPr id="4" name="Tabla 3"/>
          <p:cNvGraphicFramePr>
            <a:graphicFrameLocks noGrp="1"/>
          </p:cNvGraphicFramePr>
          <p:nvPr>
            <p:extLst>
              <p:ext uri="{D42A27DB-BD31-4B8C-83A1-F6EECF244321}">
                <p14:modId xmlns:p14="http://schemas.microsoft.com/office/powerpoint/2010/main" val="1988519987"/>
              </p:ext>
            </p:extLst>
          </p:nvPr>
        </p:nvGraphicFramePr>
        <p:xfrm>
          <a:off x="510987" y="1435193"/>
          <a:ext cx="10194705" cy="2914441"/>
        </p:xfrm>
        <a:graphic>
          <a:graphicData uri="http://schemas.openxmlformats.org/drawingml/2006/table">
            <a:tbl>
              <a:tblPr>
                <a:tableStyleId>{5C22544A-7EE6-4342-B048-85BDC9FD1C3A}</a:tableStyleId>
              </a:tblPr>
              <a:tblGrid>
                <a:gridCol w="2433436">
                  <a:extLst>
                    <a:ext uri="{9D8B030D-6E8A-4147-A177-3AD203B41FA5}">
                      <a16:colId xmlns:a16="http://schemas.microsoft.com/office/drawing/2014/main" val="20000"/>
                    </a:ext>
                  </a:extLst>
                </a:gridCol>
                <a:gridCol w="1500798">
                  <a:extLst>
                    <a:ext uri="{9D8B030D-6E8A-4147-A177-3AD203B41FA5}">
                      <a16:colId xmlns:a16="http://schemas.microsoft.com/office/drawing/2014/main" val="20001"/>
                    </a:ext>
                  </a:extLst>
                </a:gridCol>
                <a:gridCol w="1339998">
                  <a:extLst>
                    <a:ext uri="{9D8B030D-6E8A-4147-A177-3AD203B41FA5}">
                      <a16:colId xmlns:a16="http://schemas.microsoft.com/office/drawing/2014/main" val="20002"/>
                    </a:ext>
                  </a:extLst>
                </a:gridCol>
                <a:gridCol w="1339998">
                  <a:extLst>
                    <a:ext uri="{9D8B030D-6E8A-4147-A177-3AD203B41FA5}">
                      <a16:colId xmlns:a16="http://schemas.microsoft.com/office/drawing/2014/main" val="20003"/>
                    </a:ext>
                  </a:extLst>
                </a:gridCol>
                <a:gridCol w="1200638">
                  <a:extLst>
                    <a:ext uri="{9D8B030D-6E8A-4147-A177-3AD203B41FA5}">
                      <a16:colId xmlns:a16="http://schemas.microsoft.com/office/drawing/2014/main" val="20004"/>
                    </a:ext>
                  </a:extLst>
                </a:gridCol>
                <a:gridCol w="1339998">
                  <a:extLst>
                    <a:ext uri="{9D8B030D-6E8A-4147-A177-3AD203B41FA5}">
                      <a16:colId xmlns:a16="http://schemas.microsoft.com/office/drawing/2014/main" val="20005"/>
                    </a:ext>
                  </a:extLst>
                </a:gridCol>
                <a:gridCol w="1039839">
                  <a:extLst>
                    <a:ext uri="{9D8B030D-6E8A-4147-A177-3AD203B41FA5}">
                      <a16:colId xmlns:a16="http://schemas.microsoft.com/office/drawing/2014/main" val="20006"/>
                    </a:ext>
                  </a:extLst>
                </a:gridCol>
              </a:tblGrid>
              <a:tr h="183215">
                <a:tc rowSpan="2">
                  <a:txBody>
                    <a:bodyPr/>
                    <a:lstStyle/>
                    <a:p>
                      <a:pPr algn="ctr" fontAlgn="ctr"/>
                      <a:r>
                        <a:rPr lang="es-CO" sz="1400" b="1" u="none" strike="noStrike" dirty="0">
                          <a:effectLst/>
                        </a:rPr>
                        <a:t>NOMBRE </a:t>
                      </a:r>
                      <a:endParaRPr lang="es-CO" sz="1400" b="1" i="0" u="none" strike="noStrike" dirty="0">
                        <a:effectLst/>
                        <a:latin typeface="Arial Black" panose="020B0A04020102020204" pitchFamily="34" charset="0"/>
                      </a:endParaRPr>
                    </a:p>
                  </a:txBody>
                  <a:tcPr marL="5816" marR="5816" marT="5816" marB="0" anchor="ctr"/>
                </a:tc>
                <a:tc rowSpan="2">
                  <a:txBody>
                    <a:bodyPr/>
                    <a:lstStyle/>
                    <a:p>
                      <a:pPr algn="ctr" fontAlgn="ctr"/>
                      <a:r>
                        <a:rPr lang="es-CO" sz="1400" b="1" u="none" strike="noStrike" dirty="0">
                          <a:effectLst/>
                        </a:rPr>
                        <a:t> APROPIACION INICIAL 2019 </a:t>
                      </a:r>
                      <a:endParaRPr lang="es-CO" sz="1400" b="1" i="0" u="none" strike="noStrike" dirty="0">
                        <a:effectLst/>
                        <a:latin typeface="Arial Black" panose="020B0A04020102020204" pitchFamily="34" charset="0"/>
                      </a:endParaRPr>
                    </a:p>
                  </a:txBody>
                  <a:tcPr marL="5816" marR="5816" marT="5816" marB="0" anchor="ctr"/>
                </a:tc>
                <a:tc gridSpan="2">
                  <a:txBody>
                    <a:bodyPr/>
                    <a:lstStyle/>
                    <a:p>
                      <a:pPr algn="ctr" fontAlgn="ctr"/>
                      <a:r>
                        <a:rPr lang="es-CO" sz="1100" u="none" strike="noStrike">
                          <a:effectLst/>
                        </a:rPr>
                        <a:t> ADICION Y/O DISMINUCION </a:t>
                      </a:r>
                      <a:endParaRPr lang="es-CO" sz="1100" b="0" i="0" u="none" strike="noStrike">
                        <a:effectLst/>
                        <a:latin typeface="Arial Black" panose="020B0A04020102020204" pitchFamily="34" charset="0"/>
                      </a:endParaRPr>
                    </a:p>
                  </a:txBody>
                  <a:tcPr marL="5816" marR="5816" marT="5816" marB="0" anchor="ctr"/>
                </a:tc>
                <a:tc hMerge="1">
                  <a:txBody>
                    <a:bodyPr/>
                    <a:lstStyle/>
                    <a:p>
                      <a:endParaRPr lang="es-CO"/>
                    </a:p>
                  </a:txBody>
                  <a:tcPr/>
                </a:tc>
                <a:tc rowSpan="2">
                  <a:txBody>
                    <a:bodyPr/>
                    <a:lstStyle/>
                    <a:p>
                      <a:pPr algn="ctr" fontAlgn="ctr"/>
                      <a:r>
                        <a:rPr lang="es-CO" sz="1400" b="1" u="none" strike="noStrike">
                          <a:effectLst/>
                        </a:rPr>
                        <a:t> APROPIACION DEFINITIVA 2019 </a:t>
                      </a:r>
                      <a:endParaRPr lang="es-CO" sz="1400" b="1" i="0" u="none" strike="noStrike">
                        <a:effectLst/>
                        <a:latin typeface="Arial Black" panose="020B0A04020102020204" pitchFamily="34" charset="0"/>
                      </a:endParaRPr>
                    </a:p>
                  </a:txBody>
                  <a:tcPr marL="5816" marR="5816" marT="5816" marB="0" anchor="ctr"/>
                </a:tc>
                <a:tc>
                  <a:txBody>
                    <a:bodyPr/>
                    <a:lstStyle/>
                    <a:p>
                      <a:pPr algn="ctr" fontAlgn="ctr"/>
                      <a:r>
                        <a:rPr lang="es-CO" sz="1100" u="none" strike="noStrike">
                          <a:effectLst/>
                        </a:rPr>
                        <a:t> EJECUCIONES </a:t>
                      </a:r>
                      <a:endParaRPr lang="es-CO" sz="1100" b="0" i="0" u="none" strike="noStrike">
                        <a:solidFill>
                          <a:srgbClr val="003366"/>
                        </a:solidFill>
                        <a:effectLst/>
                        <a:latin typeface="Arial Black" panose="020B0A04020102020204" pitchFamily="34" charset="0"/>
                      </a:endParaRPr>
                    </a:p>
                  </a:txBody>
                  <a:tcPr marL="5816" marR="5816" marT="5816" marB="0" anchor="ctr"/>
                </a:tc>
                <a:tc rowSpan="2">
                  <a:txBody>
                    <a:bodyPr/>
                    <a:lstStyle/>
                    <a:p>
                      <a:pPr algn="ctr" fontAlgn="ctr"/>
                      <a:r>
                        <a:rPr lang="es-CO" sz="1400" b="1" u="none" strike="noStrike">
                          <a:effectLst/>
                        </a:rPr>
                        <a:t>% DE EJECUCION </a:t>
                      </a:r>
                      <a:endParaRPr lang="es-CO" sz="1400" b="1" i="0" u="none" strike="noStrike">
                        <a:effectLst/>
                        <a:latin typeface="Arial Black" panose="020B0A04020102020204" pitchFamily="34" charset="0"/>
                      </a:endParaRPr>
                    </a:p>
                  </a:txBody>
                  <a:tcPr marL="5816" marR="5816" marT="5816" marB="0" anchor="ctr"/>
                </a:tc>
                <a:extLst>
                  <a:ext uri="{0D108BD9-81ED-4DB2-BD59-A6C34878D82A}">
                    <a16:rowId xmlns:a16="http://schemas.microsoft.com/office/drawing/2014/main" val="10000"/>
                  </a:ext>
                </a:extLst>
              </a:tr>
              <a:tr h="418777">
                <a:tc vMerge="1">
                  <a:txBody>
                    <a:bodyPr/>
                    <a:lstStyle/>
                    <a:p>
                      <a:endParaRPr lang="es-CO"/>
                    </a:p>
                  </a:txBody>
                  <a:tcPr/>
                </a:tc>
                <a:tc vMerge="1">
                  <a:txBody>
                    <a:bodyPr/>
                    <a:lstStyle/>
                    <a:p>
                      <a:endParaRPr lang="es-CO"/>
                    </a:p>
                  </a:txBody>
                  <a:tcPr/>
                </a:tc>
                <a:tc>
                  <a:txBody>
                    <a:bodyPr/>
                    <a:lstStyle/>
                    <a:p>
                      <a:pPr algn="ctr" fontAlgn="ctr"/>
                      <a:r>
                        <a:rPr lang="es-CO" sz="1100" b="1" u="none" strike="noStrike" dirty="0">
                          <a:effectLst/>
                        </a:rPr>
                        <a:t> CREDITO 2019 </a:t>
                      </a:r>
                      <a:endParaRPr lang="es-CO" sz="1100" b="1" i="0" u="none" strike="noStrike" dirty="0">
                        <a:effectLst/>
                        <a:latin typeface="Arial Black" panose="020B0A04020102020204" pitchFamily="34" charset="0"/>
                      </a:endParaRPr>
                    </a:p>
                  </a:txBody>
                  <a:tcPr marL="5816" marR="5816" marT="5816" marB="0" anchor="ctr"/>
                </a:tc>
                <a:tc>
                  <a:txBody>
                    <a:bodyPr/>
                    <a:lstStyle/>
                    <a:p>
                      <a:pPr algn="ctr" fontAlgn="ctr"/>
                      <a:r>
                        <a:rPr lang="es-CO" sz="1100" b="1" u="none" strike="noStrike" dirty="0">
                          <a:effectLst/>
                        </a:rPr>
                        <a:t> CONTRACREDITO 2019 </a:t>
                      </a:r>
                      <a:endParaRPr lang="es-CO" sz="1100" b="1" i="0" u="none" strike="noStrike" dirty="0">
                        <a:effectLst/>
                        <a:latin typeface="Arial Black" panose="020B0A04020102020204" pitchFamily="34" charset="0"/>
                      </a:endParaRPr>
                    </a:p>
                  </a:txBody>
                  <a:tcPr marL="5816" marR="5816" marT="5816" marB="0" anchor="ctr"/>
                </a:tc>
                <a:tc vMerge="1">
                  <a:txBody>
                    <a:bodyPr/>
                    <a:lstStyle/>
                    <a:p>
                      <a:endParaRPr lang="es-CO"/>
                    </a:p>
                  </a:txBody>
                  <a:tcPr/>
                </a:tc>
                <a:tc>
                  <a:txBody>
                    <a:bodyPr/>
                    <a:lstStyle/>
                    <a:p>
                      <a:pPr algn="ctr" fontAlgn="ctr"/>
                      <a:r>
                        <a:rPr lang="es-CO" sz="1400" b="1" u="none" strike="noStrike" dirty="0">
                          <a:effectLst/>
                        </a:rPr>
                        <a:t> ACUMULADO 2019 </a:t>
                      </a:r>
                      <a:endParaRPr lang="es-CO" sz="1400" b="1" i="0" u="none" strike="noStrike" dirty="0">
                        <a:effectLst/>
                        <a:latin typeface="Arial Black" panose="020B0A04020102020204" pitchFamily="34" charset="0"/>
                      </a:endParaRPr>
                    </a:p>
                  </a:txBody>
                  <a:tcPr marL="5816" marR="5816" marT="5816" marB="0" anchor="ctr"/>
                </a:tc>
                <a:tc vMerge="1">
                  <a:txBody>
                    <a:bodyPr/>
                    <a:lstStyle/>
                    <a:p>
                      <a:endParaRPr lang="es-CO"/>
                    </a:p>
                  </a:txBody>
                  <a:tcPr/>
                </a:tc>
                <a:extLst>
                  <a:ext uri="{0D108BD9-81ED-4DB2-BD59-A6C34878D82A}">
                    <a16:rowId xmlns:a16="http://schemas.microsoft.com/office/drawing/2014/main" val="10001"/>
                  </a:ext>
                </a:extLst>
              </a:tr>
              <a:tr h="151225">
                <a:tc>
                  <a:txBody>
                    <a:bodyPr/>
                    <a:lstStyle/>
                    <a:p>
                      <a:pPr algn="l" fontAlgn="b"/>
                      <a:r>
                        <a:rPr lang="es-CO" sz="1400" b="1" u="none" strike="noStrike" dirty="0">
                          <a:effectLst/>
                        </a:rPr>
                        <a:t>INGRESOS</a:t>
                      </a:r>
                      <a:endParaRPr lang="es-CO" sz="1400" b="1" i="0" u="none" strike="noStrike" dirty="0">
                        <a:effectLst/>
                        <a:latin typeface="Arial" panose="020B0604020202020204" pitchFamily="34" charset="0"/>
                      </a:endParaRPr>
                    </a:p>
                  </a:txBody>
                  <a:tcPr marL="5816" marR="5816" marT="5816" marB="0" anchor="b"/>
                </a:tc>
                <a:tc>
                  <a:txBody>
                    <a:bodyPr/>
                    <a:lstStyle/>
                    <a:p>
                      <a:pPr algn="r" fontAlgn="b"/>
                      <a:r>
                        <a:rPr lang="es-CO" sz="1400" b="1" u="none" strike="noStrike">
                          <a:effectLst/>
                        </a:rPr>
                        <a:t>11.938.881</a:t>
                      </a:r>
                      <a:endParaRPr lang="es-CO" sz="1400" b="1" i="0" u="none" strike="noStrike">
                        <a:effectLst/>
                        <a:latin typeface="Arial" panose="020B0604020202020204" pitchFamily="34" charset="0"/>
                      </a:endParaRPr>
                    </a:p>
                  </a:txBody>
                  <a:tcPr marL="5816" marR="5816" marT="5816" marB="0" anchor="b"/>
                </a:tc>
                <a:tc>
                  <a:txBody>
                    <a:bodyPr/>
                    <a:lstStyle/>
                    <a:p>
                      <a:pPr algn="r" fontAlgn="b"/>
                      <a:r>
                        <a:rPr lang="es-CO" sz="1400" b="1" u="none" strike="noStrike" dirty="0">
                          <a:effectLst/>
                        </a:rPr>
                        <a:t>1.194.946</a:t>
                      </a:r>
                      <a:endParaRPr lang="es-CO" sz="1400" b="1" i="0" u="none" strike="noStrike" dirty="0">
                        <a:effectLst/>
                        <a:latin typeface="Arial" panose="020B0604020202020204" pitchFamily="34" charset="0"/>
                      </a:endParaRPr>
                    </a:p>
                  </a:txBody>
                  <a:tcPr marL="5816" marR="5816" marT="5816" marB="0" anchor="b"/>
                </a:tc>
                <a:tc>
                  <a:txBody>
                    <a:bodyPr/>
                    <a:lstStyle/>
                    <a:p>
                      <a:pPr algn="r" fontAlgn="b"/>
                      <a:r>
                        <a:rPr lang="es-CO" sz="1400" b="1" u="none" strike="noStrike">
                          <a:effectLst/>
                        </a:rPr>
                        <a:t>0</a:t>
                      </a:r>
                      <a:endParaRPr lang="es-CO" sz="1400" b="1" i="0" u="none" strike="noStrike">
                        <a:effectLst/>
                        <a:latin typeface="Arial" panose="020B0604020202020204" pitchFamily="34" charset="0"/>
                      </a:endParaRPr>
                    </a:p>
                  </a:txBody>
                  <a:tcPr marL="5816" marR="5816" marT="5816" marB="0" anchor="b"/>
                </a:tc>
                <a:tc>
                  <a:txBody>
                    <a:bodyPr/>
                    <a:lstStyle/>
                    <a:p>
                      <a:pPr algn="r" fontAlgn="b"/>
                      <a:r>
                        <a:rPr lang="es-CO" sz="1400" b="1" u="none" strike="noStrike">
                          <a:effectLst/>
                        </a:rPr>
                        <a:t>13.133.827</a:t>
                      </a:r>
                      <a:endParaRPr lang="es-CO" sz="1400" b="1" i="0" u="none" strike="noStrike">
                        <a:effectLst/>
                        <a:latin typeface="Arial" panose="020B0604020202020204" pitchFamily="34" charset="0"/>
                      </a:endParaRPr>
                    </a:p>
                  </a:txBody>
                  <a:tcPr marL="5816" marR="5816" marT="5816" marB="0" anchor="b"/>
                </a:tc>
                <a:tc>
                  <a:txBody>
                    <a:bodyPr/>
                    <a:lstStyle/>
                    <a:p>
                      <a:pPr algn="r" fontAlgn="b"/>
                      <a:r>
                        <a:rPr lang="es-CO" sz="1400" b="1" u="none" strike="noStrike">
                          <a:effectLst/>
                        </a:rPr>
                        <a:t>13.078.073</a:t>
                      </a:r>
                      <a:endParaRPr lang="es-CO" sz="1400" b="1" i="0" u="none" strike="noStrike">
                        <a:effectLst/>
                        <a:latin typeface="Arial" panose="020B0604020202020204" pitchFamily="34" charset="0"/>
                      </a:endParaRPr>
                    </a:p>
                  </a:txBody>
                  <a:tcPr marL="5816" marR="5816" marT="5816" marB="0" anchor="b"/>
                </a:tc>
                <a:tc>
                  <a:txBody>
                    <a:bodyPr/>
                    <a:lstStyle/>
                    <a:p>
                      <a:pPr algn="r" fontAlgn="b"/>
                      <a:r>
                        <a:rPr lang="es-CO" sz="1400" b="1" u="none" strike="noStrike">
                          <a:effectLst/>
                        </a:rPr>
                        <a:t>99,58%</a:t>
                      </a:r>
                      <a:endParaRPr lang="es-CO" sz="1400" b="1" i="0" u="none" strike="noStrike">
                        <a:effectLst/>
                        <a:latin typeface="Arial" panose="020B0604020202020204" pitchFamily="34" charset="0"/>
                      </a:endParaRPr>
                    </a:p>
                  </a:txBody>
                  <a:tcPr marL="5816" marR="5816" marT="5816" marB="0" anchor="b"/>
                </a:tc>
                <a:extLst>
                  <a:ext uri="{0D108BD9-81ED-4DB2-BD59-A6C34878D82A}">
                    <a16:rowId xmlns:a16="http://schemas.microsoft.com/office/drawing/2014/main" val="10002"/>
                  </a:ext>
                </a:extLst>
              </a:tr>
              <a:tr h="151225">
                <a:tc>
                  <a:txBody>
                    <a:bodyPr/>
                    <a:lstStyle/>
                    <a:p>
                      <a:pPr algn="l" fontAlgn="b"/>
                      <a:r>
                        <a:rPr lang="es-CO" sz="1400" b="1" u="none" strike="noStrike" dirty="0">
                          <a:effectLst/>
                        </a:rPr>
                        <a:t>RECURSOS PROPIOS</a:t>
                      </a:r>
                      <a:endParaRPr lang="es-CO" sz="1400" b="1" i="0" u="none" strike="noStrike" dirty="0">
                        <a:effectLst/>
                        <a:latin typeface="Arial" panose="020B0604020202020204" pitchFamily="34" charset="0"/>
                      </a:endParaRPr>
                    </a:p>
                  </a:txBody>
                  <a:tcPr marL="5816" marR="5816" marT="5816" marB="0" anchor="b"/>
                </a:tc>
                <a:tc>
                  <a:txBody>
                    <a:bodyPr/>
                    <a:lstStyle/>
                    <a:p>
                      <a:pPr algn="r" fontAlgn="b"/>
                      <a:r>
                        <a:rPr lang="es-CO" sz="1400" b="1" u="none" strike="noStrike" dirty="0">
                          <a:effectLst/>
                        </a:rPr>
                        <a:t>11.938.881</a:t>
                      </a:r>
                      <a:endParaRPr lang="es-CO" sz="1400" b="1" i="0" u="none" strike="noStrike" dirty="0">
                        <a:effectLst/>
                        <a:latin typeface="Arial" panose="020B0604020202020204" pitchFamily="34" charset="0"/>
                      </a:endParaRPr>
                    </a:p>
                  </a:txBody>
                  <a:tcPr marL="5816" marR="5816" marT="5816" marB="0" anchor="b"/>
                </a:tc>
                <a:tc>
                  <a:txBody>
                    <a:bodyPr/>
                    <a:lstStyle/>
                    <a:p>
                      <a:pPr algn="r" fontAlgn="b"/>
                      <a:r>
                        <a:rPr lang="es-CO" sz="1400" b="1" u="none" strike="noStrike" dirty="0">
                          <a:effectLst/>
                        </a:rPr>
                        <a:t>1.194.946</a:t>
                      </a:r>
                      <a:endParaRPr lang="es-CO" sz="1400" b="1" i="0" u="none" strike="noStrike" dirty="0">
                        <a:effectLst/>
                        <a:latin typeface="Arial" panose="020B0604020202020204" pitchFamily="34" charset="0"/>
                      </a:endParaRPr>
                    </a:p>
                  </a:txBody>
                  <a:tcPr marL="5816" marR="5816" marT="5816" marB="0" anchor="b"/>
                </a:tc>
                <a:tc>
                  <a:txBody>
                    <a:bodyPr/>
                    <a:lstStyle/>
                    <a:p>
                      <a:pPr algn="r" fontAlgn="b"/>
                      <a:r>
                        <a:rPr lang="es-CO" sz="1400" b="1" u="none" strike="noStrike">
                          <a:effectLst/>
                        </a:rPr>
                        <a:t>0</a:t>
                      </a:r>
                      <a:endParaRPr lang="es-CO" sz="1400" b="1" i="0" u="none" strike="noStrike">
                        <a:effectLst/>
                        <a:latin typeface="Arial" panose="020B0604020202020204" pitchFamily="34" charset="0"/>
                      </a:endParaRPr>
                    </a:p>
                  </a:txBody>
                  <a:tcPr marL="5816" marR="5816" marT="5816" marB="0" anchor="b"/>
                </a:tc>
                <a:tc>
                  <a:txBody>
                    <a:bodyPr/>
                    <a:lstStyle/>
                    <a:p>
                      <a:pPr algn="r" fontAlgn="b"/>
                      <a:r>
                        <a:rPr lang="es-CO" sz="1400" b="1" u="none" strike="noStrike">
                          <a:effectLst/>
                        </a:rPr>
                        <a:t>13.133.827</a:t>
                      </a:r>
                      <a:endParaRPr lang="es-CO" sz="1400" b="1" i="0" u="none" strike="noStrike">
                        <a:effectLst/>
                        <a:latin typeface="Arial" panose="020B0604020202020204" pitchFamily="34" charset="0"/>
                      </a:endParaRPr>
                    </a:p>
                  </a:txBody>
                  <a:tcPr marL="5816" marR="5816" marT="5816" marB="0" anchor="b"/>
                </a:tc>
                <a:tc>
                  <a:txBody>
                    <a:bodyPr/>
                    <a:lstStyle/>
                    <a:p>
                      <a:pPr algn="r" fontAlgn="b"/>
                      <a:r>
                        <a:rPr lang="es-CO" sz="1400" b="1" u="none" strike="noStrike">
                          <a:effectLst/>
                        </a:rPr>
                        <a:t>13.078.073</a:t>
                      </a:r>
                      <a:endParaRPr lang="es-CO" sz="1400" b="1" i="0" u="none" strike="noStrike">
                        <a:effectLst/>
                        <a:latin typeface="Arial" panose="020B0604020202020204" pitchFamily="34" charset="0"/>
                      </a:endParaRPr>
                    </a:p>
                  </a:txBody>
                  <a:tcPr marL="5816" marR="5816" marT="5816" marB="0" anchor="b"/>
                </a:tc>
                <a:tc>
                  <a:txBody>
                    <a:bodyPr/>
                    <a:lstStyle/>
                    <a:p>
                      <a:pPr algn="r" fontAlgn="b"/>
                      <a:r>
                        <a:rPr lang="es-CO" sz="1400" b="1" u="none" strike="noStrike" dirty="0">
                          <a:effectLst/>
                        </a:rPr>
                        <a:t>99,58%</a:t>
                      </a:r>
                      <a:endParaRPr lang="es-CO" sz="1400" b="1" i="0" u="none" strike="noStrike" dirty="0">
                        <a:effectLst/>
                        <a:latin typeface="Arial" panose="020B0604020202020204" pitchFamily="34" charset="0"/>
                      </a:endParaRPr>
                    </a:p>
                  </a:txBody>
                  <a:tcPr marL="5816" marR="5816" marT="5816" marB="0" anchor="b"/>
                </a:tc>
                <a:extLst>
                  <a:ext uri="{0D108BD9-81ED-4DB2-BD59-A6C34878D82A}">
                    <a16:rowId xmlns:a16="http://schemas.microsoft.com/office/drawing/2014/main" val="10003"/>
                  </a:ext>
                </a:extLst>
              </a:tr>
              <a:tr h="151225">
                <a:tc>
                  <a:txBody>
                    <a:bodyPr/>
                    <a:lstStyle/>
                    <a:p>
                      <a:pPr algn="l" fontAlgn="b"/>
                      <a:r>
                        <a:rPr lang="es-CO" sz="1400" b="1" u="none" strike="noStrike" dirty="0">
                          <a:effectLst/>
                        </a:rPr>
                        <a:t>RENTAS PROPIAS</a:t>
                      </a:r>
                      <a:endParaRPr lang="es-CO" sz="1400" b="1" i="0" u="none" strike="noStrike" dirty="0">
                        <a:effectLst/>
                        <a:latin typeface="Arial" panose="020B0604020202020204" pitchFamily="34" charset="0"/>
                      </a:endParaRPr>
                    </a:p>
                  </a:txBody>
                  <a:tcPr marL="5816" marR="5816" marT="5816" marB="0" anchor="b"/>
                </a:tc>
                <a:tc>
                  <a:txBody>
                    <a:bodyPr/>
                    <a:lstStyle/>
                    <a:p>
                      <a:pPr algn="r" fontAlgn="b"/>
                      <a:r>
                        <a:rPr lang="es-CO" sz="1400" b="1" u="none" strike="noStrike" dirty="0">
                          <a:effectLst/>
                        </a:rPr>
                        <a:t>10.443.689</a:t>
                      </a:r>
                      <a:endParaRPr lang="es-CO" sz="1400" b="1" i="0" u="none" strike="noStrike" dirty="0">
                        <a:effectLst/>
                        <a:latin typeface="Arial" panose="020B0604020202020204" pitchFamily="34" charset="0"/>
                      </a:endParaRPr>
                    </a:p>
                  </a:txBody>
                  <a:tcPr marL="5816" marR="5816" marT="5816" marB="0" anchor="b"/>
                </a:tc>
                <a:tc>
                  <a:txBody>
                    <a:bodyPr/>
                    <a:lstStyle/>
                    <a:p>
                      <a:pPr algn="r" fontAlgn="b"/>
                      <a:r>
                        <a:rPr lang="es-CO" sz="1400" b="1" u="none" strike="noStrike">
                          <a:effectLst/>
                        </a:rPr>
                        <a:t>363.291</a:t>
                      </a:r>
                      <a:endParaRPr lang="es-CO" sz="1400" b="1" i="0" u="none" strike="noStrike">
                        <a:effectLst/>
                        <a:latin typeface="Arial" panose="020B0604020202020204" pitchFamily="34" charset="0"/>
                      </a:endParaRPr>
                    </a:p>
                  </a:txBody>
                  <a:tcPr marL="5816" marR="5816" marT="5816" marB="0" anchor="b"/>
                </a:tc>
                <a:tc>
                  <a:txBody>
                    <a:bodyPr/>
                    <a:lstStyle/>
                    <a:p>
                      <a:pPr algn="r" fontAlgn="b"/>
                      <a:r>
                        <a:rPr lang="es-CO" sz="1400" b="1" u="none" strike="noStrike" dirty="0">
                          <a:effectLst/>
                        </a:rPr>
                        <a:t>0</a:t>
                      </a:r>
                      <a:endParaRPr lang="es-CO" sz="1400" b="1" i="0" u="none" strike="noStrike" dirty="0">
                        <a:effectLst/>
                        <a:latin typeface="Arial" panose="020B0604020202020204" pitchFamily="34" charset="0"/>
                      </a:endParaRPr>
                    </a:p>
                  </a:txBody>
                  <a:tcPr marL="5816" marR="5816" marT="5816" marB="0" anchor="b"/>
                </a:tc>
                <a:tc>
                  <a:txBody>
                    <a:bodyPr/>
                    <a:lstStyle/>
                    <a:p>
                      <a:pPr algn="r" fontAlgn="b"/>
                      <a:r>
                        <a:rPr lang="es-CO" sz="1400" b="1" u="none" strike="noStrike" dirty="0">
                          <a:effectLst/>
                        </a:rPr>
                        <a:t>10.806.981</a:t>
                      </a:r>
                      <a:endParaRPr lang="es-CO" sz="1400" b="1" i="0" u="none" strike="noStrike" dirty="0">
                        <a:effectLst/>
                        <a:latin typeface="Arial" panose="020B0604020202020204" pitchFamily="34" charset="0"/>
                      </a:endParaRPr>
                    </a:p>
                  </a:txBody>
                  <a:tcPr marL="5816" marR="5816" marT="5816" marB="0" anchor="b"/>
                </a:tc>
                <a:tc>
                  <a:txBody>
                    <a:bodyPr/>
                    <a:lstStyle/>
                    <a:p>
                      <a:pPr algn="r" fontAlgn="b"/>
                      <a:r>
                        <a:rPr lang="es-CO" sz="1400" b="1" u="none" strike="noStrike" dirty="0">
                          <a:effectLst/>
                        </a:rPr>
                        <a:t>10.751.226</a:t>
                      </a:r>
                      <a:endParaRPr lang="es-CO" sz="1400" b="1" i="0" u="none" strike="noStrike" dirty="0">
                        <a:effectLst/>
                        <a:latin typeface="Arial" panose="020B0604020202020204" pitchFamily="34" charset="0"/>
                      </a:endParaRPr>
                    </a:p>
                  </a:txBody>
                  <a:tcPr marL="5816" marR="5816" marT="5816" marB="0" anchor="b"/>
                </a:tc>
                <a:tc>
                  <a:txBody>
                    <a:bodyPr/>
                    <a:lstStyle/>
                    <a:p>
                      <a:pPr algn="r" fontAlgn="b"/>
                      <a:r>
                        <a:rPr lang="es-CO" sz="1400" b="1" u="none" strike="noStrike" dirty="0">
                          <a:effectLst/>
                        </a:rPr>
                        <a:t>99,48%</a:t>
                      </a:r>
                      <a:endParaRPr lang="es-CO" sz="1400" b="1" i="0" u="none" strike="noStrike" dirty="0">
                        <a:effectLst/>
                        <a:latin typeface="Arial" panose="020B0604020202020204" pitchFamily="34" charset="0"/>
                      </a:endParaRPr>
                    </a:p>
                  </a:txBody>
                  <a:tcPr marL="5816" marR="5816" marT="5816" marB="0" anchor="b"/>
                </a:tc>
                <a:extLst>
                  <a:ext uri="{0D108BD9-81ED-4DB2-BD59-A6C34878D82A}">
                    <a16:rowId xmlns:a16="http://schemas.microsoft.com/office/drawing/2014/main" val="10004"/>
                  </a:ext>
                </a:extLst>
              </a:tr>
              <a:tr h="145409">
                <a:tc>
                  <a:txBody>
                    <a:bodyPr/>
                    <a:lstStyle/>
                    <a:p>
                      <a:pPr algn="l" fontAlgn="b"/>
                      <a:r>
                        <a:rPr lang="es-CO" sz="1400" u="none" strike="noStrike">
                          <a:effectLst/>
                        </a:rPr>
                        <a:t>VENTA DE BIENES Y SERVICIOS</a:t>
                      </a:r>
                      <a:endParaRPr lang="es-CO" sz="1400" b="0" i="0" u="none" strike="noStrike">
                        <a:effectLst/>
                        <a:latin typeface="Arial" panose="020B0604020202020204" pitchFamily="34" charset="0"/>
                      </a:endParaRPr>
                    </a:p>
                  </a:txBody>
                  <a:tcPr marL="5816" marR="5816" marT="5816" marB="0" anchor="b"/>
                </a:tc>
                <a:tc>
                  <a:txBody>
                    <a:bodyPr/>
                    <a:lstStyle/>
                    <a:p>
                      <a:pPr algn="r" fontAlgn="b"/>
                      <a:r>
                        <a:rPr lang="es-CO" sz="1400" u="none" strike="noStrike" dirty="0">
                          <a:effectLst/>
                        </a:rPr>
                        <a:t>599.262</a:t>
                      </a:r>
                      <a:endParaRPr lang="es-CO" sz="1400" b="0" i="0" u="none" strike="noStrike" dirty="0">
                        <a:effectLst/>
                        <a:latin typeface="Arial" panose="020B0604020202020204" pitchFamily="34" charset="0"/>
                      </a:endParaRPr>
                    </a:p>
                  </a:txBody>
                  <a:tcPr marL="5816" marR="5816" marT="5816" marB="0" anchor="b"/>
                </a:tc>
                <a:tc>
                  <a:txBody>
                    <a:bodyPr/>
                    <a:lstStyle/>
                    <a:p>
                      <a:pPr algn="r" fontAlgn="b"/>
                      <a:r>
                        <a:rPr lang="es-CO" sz="1400" u="none" strike="noStrike" dirty="0">
                          <a:effectLst/>
                        </a:rPr>
                        <a:t>0</a:t>
                      </a:r>
                      <a:endParaRPr lang="es-CO" sz="1400" b="0" i="0" u="none" strike="noStrike" dirty="0">
                        <a:effectLst/>
                        <a:latin typeface="Arial" panose="020B0604020202020204" pitchFamily="34" charset="0"/>
                      </a:endParaRPr>
                    </a:p>
                  </a:txBody>
                  <a:tcPr marL="5816" marR="5816" marT="5816" marB="0" anchor="b"/>
                </a:tc>
                <a:tc>
                  <a:txBody>
                    <a:bodyPr/>
                    <a:lstStyle/>
                    <a:p>
                      <a:pPr algn="r" fontAlgn="b"/>
                      <a:r>
                        <a:rPr lang="es-CO" sz="1400" u="none" strike="noStrike" dirty="0">
                          <a:effectLst/>
                        </a:rPr>
                        <a:t>0</a:t>
                      </a:r>
                      <a:endParaRPr lang="es-CO" sz="1400" b="0" i="0" u="none" strike="noStrike" dirty="0">
                        <a:effectLst/>
                        <a:latin typeface="Arial" panose="020B0604020202020204" pitchFamily="34" charset="0"/>
                      </a:endParaRPr>
                    </a:p>
                  </a:txBody>
                  <a:tcPr marL="5816" marR="5816" marT="5816" marB="0" anchor="b"/>
                </a:tc>
                <a:tc>
                  <a:txBody>
                    <a:bodyPr/>
                    <a:lstStyle/>
                    <a:p>
                      <a:pPr algn="r" fontAlgn="b"/>
                      <a:r>
                        <a:rPr lang="es-CO" sz="1400" u="none" strike="noStrike" dirty="0">
                          <a:effectLst/>
                        </a:rPr>
                        <a:t>599.262</a:t>
                      </a:r>
                      <a:endParaRPr lang="es-CO" sz="1400" b="0" i="0" u="none" strike="noStrike" dirty="0">
                        <a:effectLst/>
                        <a:latin typeface="Arial" panose="020B0604020202020204" pitchFamily="34" charset="0"/>
                      </a:endParaRPr>
                    </a:p>
                  </a:txBody>
                  <a:tcPr marL="5816" marR="5816" marT="5816" marB="0" anchor="b"/>
                </a:tc>
                <a:tc>
                  <a:txBody>
                    <a:bodyPr/>
                    <a:lstStyle/>
                    <a:p>
                      <a:pPr algn="r" fontAlgn="b"/>
                      <a:r>
                        <a:rPr lang="es-CO" sz="1400" u="none" strike="noStrike">
                          <a:effectLst/>
                        </a:rPr>
                        <a:t>599.176</a:t>
                      </a:r>
                      <a:endParaRPr lang="es-CO" sz="1400" b="0" i="0" u="none" strike="noStrike">
                        <a:effectLst/>
                        <a:latin typeface="Arial" panose="020B0604020202020204" pitchFamily="34" charset="0"/>
                      </a:endParaRPr>
                    </a:p>
                  </a:txBody>
                  <a:tcPr marL="5816" marR="5816" marT="5816" marB="0" anchor="b"/>
                </a:tc>
                <a:tc>
                  <a:txBody>
                    <a:bodyPr/>
                    <a:lstStyle/>
                    <a:p>
                      <a:pPr algn="r" fontAlgn="b"/>
                      <a:r>
                        <a:rPr lang="es-CO" sz="1400" u="none" strike="noStrike">
                          <a:effectLst/>
                        </a:rPr>
                        <a:t>99,99%</a:t>
                      </a:r>
                      <a:endParaRPr lang="es-CO" sz="1400" b="0" i="0" u="none" strike="noStrike">
                        <a:effectLst/>
                        <a:latin typeface="Arial" panose="020B0604020202020204" pitchFamily="34" charset="0"/>
                      </a:endParaRPr>
                    </a:p>
                  </a:txBody>
                  <a:tcPr marL="5816" marR="5816" marT="5816" marB="0" anchor="b"/>
                </a:tc>
                <a:extLst>
                  <a:ext uri="{0D108BD9-81ED-4DB2-BD59-A6C34878D82A}">
                    <a16:rowId xmlns:a16="http://schemas.microsoft.com/office/drawing/2014/main" val="10005"/>
                  </a:ext>
                </a:extLst>
              </a:tr>
              <a:tr h="145409">
                <a:tc>
                  <a:txBody>
                    <a:bodyPr/>
                    <a:lstStyle/>
                    <a:p>
                      <a:pPr algn="l" fontAlgn="b"/>
                      <a:r>
                        <a:rPr lang="es-CO" sz="1400" u="none" strike="noStrike">
                          <a:effectLst/>
                        </a:rPr>
                        <a:t>APORTES PATRONALES</a:t>
                      </a:r>
                      <a:endParaRPr lang="es-CO" sz="1400" b="0" i="0" u="none" strike="noStrike">
                        <a:effectLst/>
                        <a:latin typeface="Arial" panose="020B0604020202020204" pitchFamily="34" charset="0"/>
                      </a:endParaRPr>
                    </a:p>
                  </a:txBody>
                  <a:tcPr marL="5816" marR="5816" marT="5816" marB="0" anchor="b"/>
                </a:tc>
                <a:tc>
                  <a:txBody>
                    <a:bodyPr/>
                    <a:lstStyle/>
                    <a:p>
                      <a:pPr algn="r" fontAlgn="b"/>
                      <a:r>
                        <a:rPr lang="es-CO" sz="1400" u="none" strike="noStrike">
                          <a:effectLst/>
                        </a:rPr>
                        <a:t>3.900.199</a:t>
                      </a:r>
                      <a:endParaRPr lang="es-CO" sz="1400" b="0" i="0" u="none" strike="noStrike">
                        <a:effectLst/>
                        <a:latin typeface="Arial" panose="020B0604020202020204" pitchFamily="34" charset="0"/>
                      </a:endParaRPr>
                    </a:p>
                  </a:txBody>
                  <a:tcPr marL="5816" marR="5816" marT="5816" marB="0" anchor="b"/>
                </a:tc>
                <a:tc>
                  <a:txBody>
                    <a:bodyPr/>
                    <a:lstStyle/>
                    <a:p>
                      <a:pPr algn="r" fontAlgn="b"/>
                      <a:r>
                        <a:rPr lang="es-CO" sz="1400" u="none" strike="noStrike">
                          <a:effectLst/>
                        </a:rPr>
                        <a:t>0</a:t>
                      </a:r>
                      <a:endParaRPr lang="es-CO" sz="1400" b="0" i="0" u="none" strike="noStrike">
                        <a:effectLst/>
                        <a:latin typeface="Arial" panose="020B0604020202020204" pitchFamily="34" charset="0"/>
                      </a:endParaRPr>
                    </a:p>
                  </a:txBody>
                  <a:tcPr marL="5816" marR="5816" marT="5816" marB="0" anchor="b"/>
                </a:tc>
                <a:tc>
                  <a:txBody>
                    <a:bodyPr/>
                    <a:lstStyle/>
                    <a:p>
                      <a:pPr algn="r" fontAlgn="b"/>
                      <a:r>
                        <a:rPr lang="es-CO" sz="1400" u="none" strike="noStrike">
                          <a:effectLst/>
                        </a:rPr>
                        <a:t>0</a:t>
                      </a:r>
                      <a:endParaRPr lang="es-CO" sz="1400" b="0" i="0" u="none" strike="noStrike">
                        <a:effectLst/>
                        <a:latin typeface="Arial" panose="020B0604020202020204" pitchFamily="34" charset="0"/>
                      </a:endParaRPr>
                    </a:p>
                  </a:txBody>
                  <a:tcPr marL="5816" marR="5816" marT="5816" marB="0" anchor="b"/>
                </a:tc>
                <a:tc>
                  <a:txBody>
                    <a:bodyPr/>
                    <a:lstStyle/>
                    <a:p>
                      <a:pPr algn="r" fontAlgn="b"/>
                      <a:r>
                        <a:rPr lang="es-CO" sz="1400" u="none" strike="noStrike" dirty="0">
                          <a:effectLst/>
                        </a:rPr>
                        <a:t>3.900.199</a:t>
                      </a:r>
                      <a:endParaRPr lang="es-CO" sz="1400" b="0" i="0" u="none" strike="noStrike" dirty="0">
                        <a:effectLst/>
                        <a:latin typeface="Arial" panose="020B0604020202020204" pitchFamily="34" charset="0"/>
                      </a:endParaRPr>
                    </a:p>
                  </a:txBody>
                  <a:tcPr marL="5816" marR="5816" marT="5816" marB="0" anchor="b"/>
                </a:tc>
                <a:tc>
                  <a:txBody>
                    <a:bodyPr/>
                    <a:lstStyle/>
                    <a:p>
                      <a:pPr algn="r" fontAlgn="b"/>
                      <a:r>
                        <a:rPr lang="es-CO" sz="1400" u="none" strike="noStrike" dirty="0">
                          <a:effectLst/>
                        </a:rPr>
                        <a:t>3.894.105</a:t>
                      </a:r>
                      <a:endParaRPr lang="es-CO" sz="1400" b="0" i="0" u="none" strike="noStrike" dirty="0">
                        <a:effectLst/>
                        <a:latin typeface="Arial" panose="020B0604020202020204" pitchFamily="34" charset="0"/>
                      </a:endParaRPr>
                    </a:p>
                  </a:txBody>
                  <a:tcPr marL="5816" marR="5816" marT="5816" marB="0" anchor="b"/>
                </a:tc>
                <a:tc>
                  <a:txBody>
                    <a:bodyPr/>
                    <a:lstStyle/>
                    <a:p>
                      <a:pPr algn="r" fontAlgn="b"/>
                      <a:r>
                        <a:rPr lang="es-CO" sz="1400" u="none" strike="noStrike">
                          <a:effectLst/>
                        </a:rPr>
                        <a:t>99,84%</a:t>
                      </a:r>
                      <a:endParaRPr lang="es-CO" sz="1400" b="0" i="0" u="none" strike="noStrike">
                        <a:effectLst/>
                        <a:latin typeface="Arial" panose="020B0604020202020204" pitchFamily="34" charset="0"/>
                      </a:endParaRPr>
                    </a:p>
                  </a:txBody>
                  <a:tcPr marL="5816" marR="5816" marT="5816" marB="0" anchor="b"/>
                </a:tc>
                <a:extLst>
                  <a:ext uri="{0D108BD9-81ED-4DB2-BD59-A6C34878D82A}">
                    <a16:rowId xmlns:a16="http://schemas.microsoft.com/office/drawing/2014/main" val="10006"/>
                  </a:ext>
                </a:extLst>
              </a:tr>
              <a:tr h="145409">
                <a:tc>
                  <a:txBody>
                    <a:bodyPr/>
                    <a:lstStyle/>
                    <a:p>
                      <a:pPr algn="l" fontAlgn="b"/>
                      <a:r>
                        <a:rPr lang="es-CO" sz="1400" u="none" strike="noStrike">
                          <a:effectLst/>
                        </a:rPr>
                        <a:t>APORTES AFILIADOS</a:t>
                      </a:r>
                      <a:endParaRPr lang="es-CO" sz="1400" b="0" i="0" u="none" strike="noStrike">
                        <a:effectLst/>
                        <a:latin typeface="Arial" panose="020B0604020202020204" pitchFamily="34" charset="0"/>
                      </a:endParaRPr>
                    </a:p>
                  </a:txBody>
                  <a:tcPr marL="5816" marR="5816" marT="5816" marB="0" anchor="b"/>
                </a:tc>
                <a:tc>
                  <a:txBody>
                    <a:bodyPr/>
                    <a:lstStyle/>
                    <a:p>
                      <a:pPr algn="r" fontAlgn="b"/>
                      <a:r>
                        <a:rPr lang="es-CO" sz="1400" u="none" strike="noStrike">
                          <a:effectLst/>
                        </a:rPr>
                        <a:t>4.987.466</a:t>
                      </a:r>
                      <a:endParaRPr lang="es-CO" sz="1400" b="0" i="0" u="none" strike="noStrike">
                        <a:effectLst/>
                        <a:latin typeface="Arial" panose="020B0604020202020204" pitchFamily="34" charset="0"/>
                      </a:endParaRPr>
                    </a:p>
                  </a:txBody>
                  <a:tcPr marL="5816" marR="5816" marT="5816" marB="0" anchor="b"/>
                </a:tc>
                <a:tc>
                  <a:txBody>
                    <a:bodyPr/>
                    <a:lstStyle/>
                    <a:p>
                      <a:pPr algn="r" fontAlgn="b"/>
                      <a:r>
                        <a:rPr lang="es-CO" sz="1400" u="none" strike="noStrike">
                          <a:effectLst/>
                        </a:rPr>
                        <a:t>0</a:t>
                      </a:r>
                      <a:endParaRPr lang="es-CO" sz="1400" b="0" i="0" u="none" strike="noStrike">
                        <a:effectLst/>
                        <a:latin typeface="Arial" panose="020B0604020202020204" pitchFamily="34" charset="0"/>
                      </a:endParaRPr>
                    </a:p>
                  </a:txBody>
                  <a:tcPr marL="5816" marR="5816" marT="5816" marB="0" anchor="b"/>
                </a:tc>
                <a:tc>
                  <a:txBody>
                    <a:bodyPr/>
                    <a:lstStyle/>
                    <a:p>
                      <a:pPr algn="r" fontAlgn="b"/>
                      <a:r>
                        <a:rPr lang="es-CO" sz="1400" u="none" strike="noStrike">
                          <a:effectLst/>
                        </a:rPr>
                        <a:t>0</a:t>
                      </a:r>
                      <a:endParaRPr lang="es-CO" sz="1400" b="0" i="0" u="none" strike="noStrike">
                        <a:effectLst/>
                        <a:latin typeface="Arial" panose="020B0604020202020204" pitchFamily="34" charset="0"/>
                      </a:endParaRPr>
                    </a:p>
                  </a:txBody>
                  <a:tcPr marL="5816" marR="5816" marT="5816" marB="0" anchor="b"/>
                </a:tc>
                <a:tc>
                  <a:txBody>
                    <a:bodyPr/>
                    <a:lstStyle/>
                    <a:p>
                      <a:pPr algn="r" fontAlgn="b"/>
                      <a:r>
                        <a:rPr lang="es-CO" sz="1400" u="none" strike="noStrike">
                          <a:effectLst/>
                        </a:rPr>
                        <a:t>4.987.466</a:t>
                      </a:r>
                      <a:endParaRPr lang="es-CO" sz="1400" b="0" i="0" u="none" strike="noStrike">
                        <a:effectLst/>
                        <a:latin typeface="Arial" panose="020B0604020202020204" pitchFamily="34" charset="0"/>
                      </a:endParaRPr>
                    </a:p>
                  </a:txBody>
                  <a:tcPr marL="5816" marR="5816" marT="5816" marB="0" anchor="b"/>
                </a:tc>
                <a:tc>
                  <a:txBody>
                    <a:bodyPr/>
                    <a:lstStyle/>
                    <a:p>
                      <a:pPr algn="r" fontAlgn="b"/>
                      <a:r>
                        <a:rPr lang="es-CO" sz="1400" u="none" strike="noStrike" dirty="0">
                          <a:effectLst/>
                        </a:rPr>
                        <a:t>4.947.206</a:t>
                      </a:r>
                      <a:endParaRPr lang="es-CO" sz="1400" b="0" i="0" u="none" strike="noStrike" dirty="0">
                        <a:effectLst/>
                        <a:latin typeface="Arial" panose="020B0604020202020204" pitchFamily="34" charset="0"/>
                      </a:endParaRPr>
                    </a:p>
                  </a:txBody>
                  <a:tcPr marL="5816" marR="5816" marT="5816" marB="0" anchor="b"/>
                </a:tc>
                <a:tc>
                  <a:txBody>
                    <a:bodyPr/>
                    <a:lstStyle/>
                    <a:p>
                      <a:pPr algn="r" fontAlgn="b"/>
                      <a:r>
                        <a:rPr lang="es-CO" sz="1400" u="none" strike="noStrike" dirty="0">
                          <a:effectLst/>
                        </a:rPr>
                        <a:t>99,19%</a:t>
                      </a:r>
                      <a:endParaRPr lang="es-CO" sz="1400" b="0" i="0" u="none" strike="noStrike" dirty="0">
                        <a:effectLst/>
                        <a:latin typeface="Arial" panose="020B0604020202020204" pitchFamily="34" charset="0"/>
                      </a:endParaRPr>
                    </a:p>
                  </a:txBody>
                  <a:tcPr marL="5816" marR="5816" marT="5816" marB="0" anchor="b"/>
                </a:tc>
                <a:extLst>
                  <a:ext uri="{0D108BD9-81ED-4DB2-BD59-A6C34878D82A}">
                    <a16:rowId xmlns:a16="http://schemas.microsoft.com/office/drawing/2014/main" val="10007"/>
                  </a:ext>
                </a:extLst>
              </a:tr>
              <a:tr h="295961">
                <a:tc>
                  <a:txBody>
                    <a:bodyPr/>
                    <a:lstStyle/>
                    <a:p>
                      <a:pPr algn="l" fontAlgn="b"/>
                      <a:r>
                        <a:rPr lang="es-CO" sz="1400" u="none" strike="noStrike">
                          <a:effectLst/>
                        </a:rPr>
                        <a:t>OTROS INGRESOS</a:t>
                      </a:r>
                      <a:endParaRPr lang="es-CO" sz="1400" b="0" i="0" u="none" strike="noStrike">
                        <a:effectLst/>
                        <a:latin typeface="Arial" panose="020B0604020202020204" pitchFamily="34" charset="0"/>
                      </a:endParaRPr>
                    </a:p>
                  </a:txBody>
                  <a:tcPr marL="5816" marR="5816" marT="5816" marB="0" anchor="b"/>
                </a:tc>
                <a:tc>
                  <a:txBody>
                    <a:bodyPr/>
                    <a:lstStyle/>
                    <a:p>
                      <a:pPr algn="r" fontAlgn="b"/>
                      <a:r>
                        <a:rPr lang="es-CO" sz="1400" u="none" strike="noStrike">
                          <a:effectLst/>
                        </a:rPr>
                        <a:t>956.762</a:t>
                      </a:r>
                      <a:endParaRPr lang="es-CO" sz="1400" b="0" i="0" u="none" strike="noStrike">
                        <a:effectLst/>
                        <a:latin typeface="Arial" panose="020B0604020202020204" pitchFamily="34" charset="0"/>
                      </a:endParaRPr>
                    </a:p>
                  </a:txBody>
                  <a:tcPr marL="5816" marR="5816" marT="5816" marB="0" anchor="b"/>
                </a:tc>
                <a:tc>
                  <a:txBody>
                    <a:bodyPr/>
                    <a:lstStyle/>
                    <a:p>
                      <a:pPr algn="r" fontAlgn="b"/>
                      <a:r>
                        <a:rPr lang="es-CO" sz="1400" u="none" strike="noStrike">
                          <a:effectLst/>
                        </a:rPr>
                        <a:t>363.291</a:t>
                      </a:r>
                      <a:endParaRPr lang="es-CO" sz="1400" b="0" i="0" u="none" strike="noStrike">
                        <a:effectLst/>
                        <a:latin typeface="Arial" panose="020B0604020202020204" pitchFamily="34" charset="0"/>
                      </a:endParaRPr>
                    </a:p>
                  </a:txBody>
                  <a:tcPr marL="5816" marR="5816" marT="5816" marB="0" anchor="b"/>
                </a:tc>
                <a:tc>
                  <a:txBody>
                    <a:bodyPr/>
                    <a:lstStyle/>
                    <a:p>
                      <a:pPr algn="r" fontAlgn="b"/>
                      <a:r>
                        <a:rPr lang="es-CO" sz="1400" u="none" strike="noStrike">
                          <a:effectLst/>
                        </a:rPr>
                        <a:t>0</a:t>
                      </a:r>
                      <a:endParaRPr lang="es-CO" sz="1400" b="0" i="0" u="none" strike="noStrike">
                        <a:effectLst/>
                        <a:latin typeface="Arial" panose="020B0604020202020204" pitchFamily="34" charset="0"/>
                      </a:endParaRPr>
                    </a:p>
                  </a:txBody>
                  <a:tcPr marL="5816" marR="5816" marT="5816" marB="0" anchor="b"/>
                </a:tc>
                <a:tc>
                  <a:txBody>
                    <a:bodyPr/>
                    <a:lstStyle/>
                    <a:p>
                      <a:pPr algn="r" fontAlgn="b"/>
                      <a:r>
                        <a:rPr lang="es-CO" sz="1400" u="none" strike="noStrike">
                          <a:effectLst/>
                        </a:rPr>
                        <a:t>1.320.053</a:t>
                      </a:r>
                      <a:endParaRPr lang="es-CO" sz="1400" b="0" i="0" u="none" strike="noStrike">
                        <a:effectLst/>
                        <a:latin typeface="Arial" panose="020B0604020202020204" pitchFamily="34" charset="0"/>
                      </a:endParaRPr>
                    </a:p>
                  </a:txBody>
                  <a:tcPr marL="5816" marR="5816" marT="5816" marB="0" anchor="b"/>
                </a:tc>
                <a:tc>
                  <a:txBody>
                    <a:bodyPr/>
                    <a:lstStyle/>
                    <a:p>
                      <a:pPr algn="r" fontAlgn="b"/>
                      <a:r>
                        <a:rPr lang="es-CO" sz="1400" u="none" strike="noStrike">
                          <a:effectLst/>
                        </a:rPr>
                        <a:t>1.310.739</a:t>
                      </a:r>
                      <a:endParaRPr lang="es-CO" sz="1400" b="0" i="0" u="none" strike="noStrike">
                        <a:effectLst/>
                        <a:latin typeface="Arial" panose="020B0604020202020204" pitchFamily="34" charset="0"/>
                      </a:endParaRPr>
                    </a:p>
                  </a:txBody>
                  <a:tcPr marL="5816" marR="5816" marT="5816" marB="0" anchor="b"/>
                </a:tc>
                <a:tc>
                  <a:txBody>
                    <a:bodyPr/>
                    <a:lstStyle/>
                    <a:p>
                      <a:pPr algn="r" fontAlgn="b"/>
                      <a:r>
                        <a:rPr lang="es-CO" sz="1400" u="none" strike="noStrike" dirty="0">
                          <a:effectLst/>
                        </a:rPr>
                        <a:t>99,29%</a:t>
                      </a:r>
                      <a:endParaRPr lang="es-CO" sz="1400" b="0" i="0" u="none" strike="noStrike" dirty="0">
                        <a:effectLst/>
                        <a:latin typeface="Arial" panose="020B0604020202020204" pitchFamily="34" charset="0"/>
                      </a:endParaRPr>
                    </a:p>
                  </a:txBody>
                  <a:tcPr marL="5816" marR="5816" marT="5816" marB="0" anchor="b"/>
                </a:tc>
                <a:extLst>
                  <a:ext uri="{0D108BD9-81ED-4DB2-BD59-A6C34878D82A}">
                    <a16:rowId xmlns:a16="http://schemas.microsoft.com/office/drawing/2014/main" val="10008"/>
                  </a:ext>
                </a:extLst>
              </a:tr>
              <a:tr h="151225">
                <a:tc>
                  <a:txBody>
                    <a:bodyPr/>
                    <a:lstStyle/>
                    <a:p>
                      <a:pPr algn="l" fontAlgn="b"/>
                      <a:r>
                        <a:rPr lang="es-CO" sz="1400" b="1" u="none" strike="noStrike" dirty="0">
                          <a:effectLst/>
                        </a:rPr>
                        <a:t>RECURSO DE CAPITAL</a:t>
                      </a:r>
                      <a:endParaRPr lang="es-CO" sz="1400" b="1" i="0" u="none" strike="noStrike" dirty="0">
                        <a:effectLst/>
                        <a:latin typeface="Arial" panose="020B0604020202020204" pitchFamily="34" charset="0"/>
                      </a:endParaRPr>
                    </a:p>
                  </a:txBody>
                  <a:tcPr marL="5816" marR="5816" marT="5816" marB="0" anchor="b"/>
                </a:tc>
                <a:tc>
                  <a:txBody>
                    <a:bodyPr/>
                    <a:lstStyle/>
                    <a:p>
                      <a:pPr algn="r" fontAlgn="b"/>
                      <a:r>
                        <a:rPr lang="es-CO" sz="1400" b="1" u="none" strike="noStrike" dirty="0">
                          <a:effectLst/>
                        </a:rPr>
                        <a:t>1.495.192</a:t>
                      </a:r>
                      <a:endParaRPr lang="es-CO" sz="1400" b="1" i="0" u="none" strike="noStrike" dirty="0">
                        <a:effectLst/>
                        <a:latin typeface="Arial" panose="020B0604020202020204" pitchFamily="34" charset="0"/>
                      </a:endParaRPr>
                    </a:p>
                  </a:txBody>
                  <a:tcPr marL="5816" marR="5816" marT="5816" marB="0" anchor="b"/>
                </a:tc>
                <a:tc>
                  <a:txBody>
                    <a:bodyPr/>
                    <a:lstStyle/>
                    <a:p>
                      <a:pPr algn="r" fontAlgn="b"/>
                      <a:r>
                        <a:rPr lang="es-CO" sz="1400" b="1" u="none" strike="noStrike" dirty="0">
                          <a:effectLst/>
                        </a:rPr>
                        <a:t>831.655</a:t>
                      </a:r>
                      <a:endParaRPr lang="es-CO" sz="1400" b="1" i="0" u="none" strike="noStrike" dirty="0">
                        <a:effectLst/>
                        <a:latin typeface="Arial" panose="020B0604020202020204" pitchFamily="34" charset="0"/>
                      </a:endParaRPr>
                    </a:p>
                  </a:txBody>
                  <a:tcPr marL="5816" marR="5816" marT="5816" marB="0" anchor="b"/>
                </a:tc>
                <a:tc>
                  <a:txBody>
                    <a:bodyPr/>
                    <a:lstStyle/>
                    <a:p>
                      <a:pPr algn="r" fontAlgn="b"/>
                      <a:r>
                        <a:rPr lang="es-CO" sz="1400" b="1" u="none" strike="noStrike" dirty="0">
                          <a:effectLst/>
                        </a:rPr>
                        <a:t>0</a:t>
                      </a:r>
                      <a:endParaRPr lang="es-CO" sz="1400" b="1" i="0" u="none" strike="noStrike" dirty="0">
                        <a:effectLst/>
                        <a:latin typeface="Arial" panose="020B0604020202020204" pitchFamily="34" charset="0"/>
                      </a:endParaRPr>
                    </a:p>
                  </a:txBody>
                  <a:tcPr marL="5816" marR="5816" marT="5816" marB="0" anchor="b"/>
                </a:tc>
                <a:tc>
                  <a:txBody>
                    <a:bodyPr/>
                    <a:lstStyle/>
                    <a:p>
                      <a:pPr algn="r" fontAlgn="b"/>
                      <a:r>
                        <a:rPr lang="es-CO" sz="1400" b="1" u="none" strike="noStrike" dirty="0">
                          <a:effectLst/>
                        </a:rPr>
                        <a:t>2.326.847</a:t>
                      </a:r>
                      <a:endParaRPr lang="es-CO" sz="1400" b="1" i="0" u="none" strike="noStrike" dirty="0">
                        <a:effectLst/>
                        <a:latin typeface="Arial" panose="020B0604020202020204" pitchFamily="34" charset="0"/>
                      </a:endParaRPr>
                    </a:p>
                  </a:txBody>
                  <a:tcPr marL="5816" marR="5816" marT="5816" marB="0" anchor="b"/>
                </a:tc>
                <a:tc>
                  <a:txBody>
                    <a:bodyPr/>
                    <a:lstStyle/>
                    <a:p>
                      <a:pPr algn="r" fontAlgn="b"/>
                      <a:r>
                        <a:rPr lang="es-CO" sz="1400" b="1" u="none" strike="noStrike" dirty="0">
                          <a:effectLst/>
                        </a:rPr>
                        <a:t>2.326.847</a:t>
                      </a:r>
                      <a:endParaRPr lang="es-CO" sz="1400" b="1" i="0" u="none" strike="noStrike" dirty="0">
                        <a:effectLst/>
                        <a:latin typeface="Arial" panose="020B0604020202020204" pitchFamily="34" charset="0"/>
                      </a:endParaRPr>
                    </a:p>
                  </a:txBody>
                  <a:tcPr marL="5816" marR="5816" marT="5816" marB="0" anchor="b"/>
                </a:tc>
                <a:tc>
                  <a:txBody>
                    <a:bodyPr/>
                    <a:lstStyle/>
                    <a:p>
                      <a:pPr algn="r" fontAlgn="b"/>
                      <a:r>
                        <a:rPr lang="es-CO" sz="1400" b="1" u="none" strike="noStrike" dirty="0">
                          <a:effectLst/>
                        </a:rPr>
                        <a:t>100,00%</a:t>
                      </a:r>
                      <a:endParaRPr lang="es-CO" sz="1400" b="1" i="0" u="none" strike="noStrike" dirty="0">
                        <a:effectLst/>
                        <a:latin typeface="Arial" panose="020B0604020202020204" pitchFamily="34" charset="0"/>
                      </a:endParaRPr>
                    </a:p>
                  </a:txBody>
                  <a:tcPr marL="5816" marR="5816" marT="5816" marB="0" anchor="b"/>
                </a:tc>
                <a:extLst>
                  <a:ext uri="{0D108BD9-81ED-4DB2-BD59-A6C34878D82A}">
                    <a16:rowId xmlns:a16="http://schemas.microsoft.com/office/drawing/2014/main" val="10009"/>
                  </a:ext>
                </a:extLst>
              </a:tr>
              <a:tr h="145409">
                <a:tc>
                  <a:txBody>
                    <a:bodyPr/>
                    <a:lstStyle/>
                    <a:p>
                      <a:pPr algn="l" fontAlgn="b"/>
                      <a:r>
                        <a:rPr lang="es-CO" sz="1400" u="none" strike="noStrike">
                          <a:effectLst/>
                        </a:rPr>
                        <a:t>RENDIMIENTO FINANCIERO</a:t>
                      </a:r>
                      <a:endParaRPr lang="es-CO" sz="1400" b="0" i="0" u="none" strike="noStrike">
                        <a:effectLst/>
                        <a:latin typeface="Arial" panose="020B0604020202020204" pitchFamily="34" charset="0"/>
                      </a:endParaRPr>
                    </a:p>
                  </a:txBody>
                  <a:tcPr marL="5816" marR="5816" marT="5816" marB="0" anchor="b"/>
                </a:tc>
                <a:tc>
                  <a:txBody>
                    <a:bodyPr/>
                    <a:lstStyle/>
                    <a:p>
                      <a:pPr algn="r" fontAlgn="b"/>
                      <a:r>
                        <a:rPr lang="es-CO" sz="1400" u="none" strike="noStrike">
                          <a:effectLst/>
                        </a:rPr>
                        <a:t>556.623</a:t>
                      </a:r>
                      <a:endParaRPr lang="es-CO" sz="1400" b="0" i="0" u="none" strike="noStrike">
                        <a:effectLst/>
                        <a:latin typeface="Arial" panose="020B0604020202020204" pitchFamily="34" charset="0"/>
                      </a:endParaRPr>
                    </a:p>
                  </a:txBody>
                  <a:tcPr marL="5816" marR="5816" marT="5816" marB="0" anchor="b"/>
                </a:tc>
                <a:tc>
                  <a:txBody>
                    <a:bodyPr/>
                    <a:lstStyle/>
                    <a:p>
                      <a:pPr algn="r" fontAlgn="b"/>
                      <a:r>
                        <a:rPr lang="es-CO" sz="1400" u="none" strike="noStrike">
                          <a:effectLst/>
                        </a:rPr>
                        <a:t>0</a:t>
                      </a:r>
                      <a:endParaRPr lang="es-CO" sz="1400" b="0" i="0" u="none" strike="noStrike">
                        <a:effectLst/>
                        <a:latin typeface="Arial" panose="020B0604020202020204" pitchFamily="34" charset="0"/>
                      </a:endParaRPr>
                    </a:p>
                  </a:txBody>
                  <a:tcPr marL="5816" marR="5816" marT="5816" marB="0" anchor="b"/>
                </a:tc>
                <a:tc>
                  <a:txBody>
                    <a:bodyPr/>
                    <a:lstStyle/>
                    <a:p>
                      <a:pPr algn="r" fontAlgn="b"/>
                      <a:r>
                        <a:rPr lang="es-CO" sz="1400" u="none" strike="noStrike">
                          <a:effectLst/>
                        </a:rPr>
                        <a:t>0</a:t>
                      </a:r>
                      <a:endParaRPr lang="es-CO" sz="1400" b="0" i="0" u="none" strike="noStrike">
                        <a:effectLst/>
                        <a:latin typeface="Arial" panose="020B0604020202020204" pitchFamily="34" charset="0"/>
                      </a:endParaRPr>
                    </a:p>
                  </a:txBody>
                  <a:tcPr marL="5816" marR="5816" marT="5816" marB="0" anchor="b"/>
                </a:tc>
                <a:tc>
                  <a:txBody>
                    <a:bodyPr/>
                    <a:lstStyle/>
                    <a:p>
                      <a:pPr algn="r" fontAlgn="b"/>
                      <a:r>
                        <a:rPr lang="es-CO" sz="1400" u="none" strike="noStrike">
                          <a:effectLst/>
                        </a:rPr>
                        <a:t>556.623</a:t>
                      </a:r>
                      <a:endParaRPr lang="es-CO" sz="1400" b="0" i="0" u="none" strike="noStrike">
                        <a:effectLst/>
                        <a:latin typeface="Arial" panose="020B0604020202020204" pitchFamily="34" charset="0"/>
                      </a:endParaRPr>
                    </a:p>
                  </a:txBody>
                  <a:tcPr marL="5816" marR="5816" marT="5816" marB="0" anchor="b"/>
                </a:tc>
                <a:tc>
                  <a:txBody>
                    <a:bodyPr/>
                    <a:lstStyle/>
                    <a:p>
                      <a:pPr algn="r" fontAlgn="b"/>
                      <a:r>
                        <a:rPr lang="es-CO" sz="1400" u="none" strike="noStrike">
                          <a:effectLst/>
                        </a:rPr>
                        <a:t>556.623</a:t>
                      </a:r>
                      <a:endParaRPr lang="es-CO" sz="1400" b="0" i="0" u="none" strike="noStrike">
                        <a:effectLst/>
                        <a:latin typeface="Arial" panose="020B0604020202020204" pitchFamily="34" charset="0"/>
                      </a:endParaRPr>
                    </a:p>
                  </a:txBody>
                  <a:tcPr marL="5816" marR="5816" marT="5816" marB="0" anchor="b"/>
                </a:tc>
                <a:tc>
                  <a:txBody>
                    <a:bodyPr/>
                    <a:lstStyle/>
                    <a:p>
                      <a:pPr algn="r" fontAlgn="b"/>
                      <a:r>
                        <a:rPr lang="es-CO" sz="1400" u="none" strike="noStrike" dirty="0">
                          <a:effectLst/>
                        </a:rPr>
                        <a:t>100,00%</a:t>
                      </a:r>
                      <a:endParaRPr lang="es-CO" sz="1400" b="0" i="0" u="none" strike="noStrike" dirty="0">
                        <a:effectLst/>
                        <a:latin typeface="Arial" panose="020B0604020202020204" pitchFamily="34" charset="0"/>
                      </a:endParaRPr>
                    </a:p>
                  </a:txBody>
                  <a:tcPr marL="5816" marR="5816" marT="5816" marB="0" anchor="b"/>
                </a:tc>
                <a:extLst>
                  <a:ext uri="{0D108BD9-81ED-4DB2-BD59-A6C34878D82A}">
                    <a16:rowId xmlns:a16="http://schemas.microsoft.com/office/drawing/2014/main" val="10010"/>
                  </a:ext>
                </a:extLst>
              </a:tr>
              <a:tr h="145409">
                <a:tc>
                  <a:txBody>
                    <a:bodyPr/>
                    <a:lstStyle/>
                    <a:p>
                      <a:pPr algn="l" fontAlgn="b"/>
                      <a:r>
                        <a:rPr lang="es-CO" sz="1400" u="none" strike="noStrike" dirty="0">
                          <a:effectLst/>
                        </a:rPr>
                        <a:t>RECURSOS DEL BALANCE</a:t>
                      </a:r>
                      <a:endParaRPr lang="es-CO" sz="1400" b="0" i="0" u="none" strike="noStrike" dirty="0">
                        <a:effectLst/>
                        <a:latin typeface="Arial" panose="020B0604020202020204" pitchFamily="34" charset="0"/>
                      </a:endParaRPr>
                    </a:p>
                  </a:txBody>
                  <a:tcPr marL="5816" marR="5816" marT="5816" marB="0" anchor="b"/>
                </a:tc>
                <a:tc>
                  <a:txBody>
                    <a:bodyPr/>
                    <a:lstStyle/>
                    <a:p>
                      <a:pPr algn="r" fontAlgn="b"/>
                      <a:r>
                        <a:rPr lang="es-CO" sz="1400" u="none" strike="noStrike" dirty="0">
                          <a:effectLst/>
                        </a:rPr>
                        <a:t>938.569</a:t>
                      </a:r>
                      <a:endParaRPr lang="es-CO" sz="1400" b="0" i="0" u="none" strike="noStrike" dirty="0">
                        <a:effectLst/>
                        <a:latin typeface="Arial" panose="020B0604020202020204" pitchFamily="34" charset="0"/>
                      </a:endParaRPr>
                    </a:p>
                  </a:txBody>
                  <a:tcPr marL="5816" marR="5816" marT="5816" marB="0" anchor="b"/>
                </a:tc>
                <a:tc>
                  <a:txBody>
                    <a:bodyPr/>
                    <a:lstStyle/>
                    <a:p>
                      <a:pPr algn="r" fontAlgn="b"/>
                      <a:r>
                        <a:rPr lang="es-CO" sz="1400" u="none" strike="noStrike">
                          <a:effectLst/>
                        </a:rPr>
                        <a:t>831.655</a:t>
                      </a:r>
                      <a:endParaRPr lang="es-CO" sz="1400" b="0" i="0" u="none" strike="noStrike">
                        <a:effectLst/>
                        <a:latin typeface="Arial" panose="020B0604020202020204" pitchFamily="34" charset="0"/>
                      </a:endParaRPr>
                    </a:p>
                  </a:txBody>
                  <a:tcPr marL="5816" marR="5816" marT="5816" marB="0" anchor="b"/>
                </a:tc>
                <a:tc>
                  <a:txBody>
                    <a:bodyPr/>
                    <a:lstStyle/>
                    <a:p>
                      <a:pPr algn="r" fontAlgn="b"/>
                      <a:r>
                        <a:rPr lang="es-CO" sz="1400" u="none" strike="noStrike">
                          <a:effectLst/>
                        </a:rPr>
                        <a:t>0</a:t>
                      </a:r>
                      <a:endParaRPr lang="es-CO" sz="1400" b="0" i="0" u="none" strike="noStrike">
                        <a:effectLst/>
                        <a:latin typeface="Arial" panose="020B0604020202020204" pitchFamily="34" charset="0"/>
                      </a:endParaRPr>
                    </a:p>
                  </a:txBody>
                  <a:tcPr marL="5816" marR="5816" marT="5816" marB="0" anchor="b"/>
                </a:tc>
                <a:tc>
                  <a:txBody>
                    <a:bodyPr/>
                    <a:lstStyle/>
                    <a:p>
                      <a:pPr algn="r" fontAlgn="b"/>
                      <a:r>
                        <a:rPr lang="es-CO" sz="1400" u="none" strike="noStrike" dirty="0">
                          <a:effectLst/>
                        </a:rPr>
                        <a:t>1.770.224</a:t>
                      </a:r>
                      <a:endParaRPr lang="es-CO" sz="1400" b="0" i="0" u="none" strike="noStrike" dirty="0">
                        <a:effectLst/>
                        <a:latin typeface="Arial" panose="020B0604020202020204" pitchFamily="34" charset="0"/>
                      </a:endParaRPr>
                    </a:p>
                  </a:txBody>
                  <a:tcPr marL="5816" marR="5816" marT="5816" marB="0" anchor="b"/>
                </a:tc>
                <a:tc>
                  <a:txBody>
                    <a:bodyPr/>
                    <a:lstStyle/>
                    <a:p>
                      <a:pPr algn="r" fontAlgn="b"/>
                      <a:r>
                        <a:rPr lang="es-CO" sz="1400" u="none" strike="noStrike" dirty="0">
                          <a:effectLst/>
                        </a:rPr>
                        <a:t>1.770.224</a:t>
                      </a:r>
                      <a:endParaRPr lang="es-CO" sz="1400" b="0" i="0" u="none" strike="noStrike" dirty="0">
                        <a:effectLst/>
                        <a:latin typeface="Arial" panose="020B0604020202020204" pitchFamily="34" charset="0"/>
                      </a:endParaRPr>
                    </a:p>
                  </a:txBody>
                  <a:tcPr marL="5816" marR="5816" marT="5816" marB="0" anchor="b"/>
                </a:tc>
                <a:tc>
                  <a:txBody>
                    <a:bodyPr/>
                    <a:lstStyle/>
                    <a:p>
                      <a:pPr algn="r" fontAlgn="b"/>
                      <a:r>
                        <a:rPr lang="es-CO" sz="1400" u="none" strike="noStrike" dirty="0">
                          <a:effectLst/>
                        </a:rPr>
                        <a:t>100,00%</a:t>
                      </a:r>
                      <a:endParaRPr lang="es-CO" sz="1400" b="0" i="0" u="none" strike="noStrike" dirty="0">
                        <a:effectLst/>
                        <a:latin typeface="Arial" panose="020B0604020202020204" pitchFamily="34" charset="0"/>
                      </a:endParaRPr>
                    </a:p>
                  </a:txBody>
                  <a:tcPr marL="5816" marR="5816" marT="5816" marB="0" anchor="b"/>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634198294"/>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355098" y="1742984"/>
            <a:ext cx="8778605" cy="646331"/>
          </a:xfrm>
          <a:prstGeom prst="rect">
            <a:avLst/>
          </a:prstGeom>
          <a:noFill/>
        </p:spPr>
        <p:txBody>
          <a:bodyPr wrap="square" rtlCol="0">
            <a:spAutoFit/>
          </a:bodyPr>
          <a:lstStyle/>
          <a:p>
            <a:endParaRPr lang="es-CO" dirty="0"/>
          </a:p>
          <a:p>
            <a:endParaRPr lang="es-CO" dirty="0"/>
          </a:p>
        </p:txBody>
      </p:sp>
      <p:sp>
        <p:nvSpPr>
          <p:cNvPr id="7" name="Título 1"/>
          <p:cNvSpPr txBox="1">
            <a:spLocks/>
          </p:cNvSpPr>
          <p:nvPr/>
        </p:nvSpPr>
        <p:spPr bwMode="auto">
          <a:xfrm>
            <a:off x="2026773" y="442126"/>
            <a:ext cx="7751071" cy="65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a:lstStyle>
          <a:p>
            <a:pPr>
              <a:defRPr sz="1400" b="0" i="0" u="none" strike="noStrike" kern="1200" spc="0" baseline="0">
                <a:solidFill>
                  <a:prstClr val="black">
                    <a:lumMod val="65000"/>
                    <a:lumOff val="35000"/>
                  </a:prstClr>
                </a:solidFill>
                <a:latin typeface="+mn-lt"/>
                <a:ea typeface="+mn-ea"/>
                <a:cs typeface="+mn-cs"/>
              </a:defRPr>
            </a:pPr>
            <a:r>
              <a:rPr lang="es-CO" sz="1800" b="1" dirty="0">
                <a:solidFill>
                  <a:prstClr val="black">
                    <a:lumMod val="65000"/>
                    <a:lumOff val="35000"/>
                  </a:prstClr>
                </a:solidFill>
              </a:rPr>
              <a:t>UNIVERSIDAD DEL CAUCA</a:t>
            </a:r>
          </a:p>
          <a:p>
            <a:pPr>
              <a:defRPr sz="1400" b="0" i="0" u="none" strike="noStrike" kern="1200" spc="0" baseline="0">
                <a:solidFill>
                  <a:prstClr val="black">
                    <a:lumMod val="65000"/>
                    <a:lumOff val="35000"/>
                  </a:prstClr>
                </a:solidFill>
                <a:latin typeface="+mn-lt"/>
                <a:ea typeface="+mn-ea"/>
                <a:cs typeface="+mn-cs"/>
              </a:defRPr>
            </a:pPr>
            <a:r>
              <a:rPr lang="es-CO" sz="1800" b="1" dirty="0">
                <a:solidFill>
                  <a:prstClr val="black">
                    <a:lumMod val="65000"/>
                    <a:lumOff val="35000"/>
                  </a:prstClr>
                </a:solidFill>
              </a:rPr>
              <a:t>UNIDAD 02 - UNIDAD DE SALUD </a:t>
            </a:r>
          </a:p>
          <a:p>
            <a:pPr>
              <a:defRPr sz="1400" b="0" i="0" u="none" strike="noStrike" kern="1200" spc="0" baseline="0">
                <a:solidFill>
                  <a:prstClr val="black">
                    <a:lumMod val="65000"/>
                    <a:lumOff val="35000"/>
                  </a:prstClr>
                </a:solidFill>
                <a:latin typeface="+mn-lt"/>
                <a:ea typeface="+mn-ea"/>
                <a:cs typeface="+mn-cs"/>
              </a:defRPr>
            </a:pPr>
            <a:r>
              <a:rPr lang="es-CO" sz="1800" b="1" dirty="0">
                <a:solidFill>
                  <a:prstClr val="black">
                    <a:lumMod val="65000"/>
                    <a:lumOff val="35000"/>
                  </a:prstClr>
                </a:solidFill>
              </a:rPr>
              <a:t>EJECUCION DE INGRESOS - AÑO 2019</a:t>
            </a:r>
          </a:p>
        </p:txBody>
      </p:sp>
      <p:graphicFrame>
        <p:nvGraphicFramePr>
          <p:cNvPr id="4" name="Gráfico 3"/>
          <p:cNvGraphicFramePr>
            <a:graphicFrameLocks/>
          </p:cNvGraphicFramePr>
          <p:nvPr>
            <p:extLst/>
          </p:nvPr>
        </p:nvGraphicFramePr>
        <p:xfrm>
          <a:off x="286870" y="1335740"/>
          <a:ext cx="10309413" cy="49485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3690598"/>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873383" y="1443742"/>
            <a:ext cx="9504948" cy="461665"/>
          </a:xfrm>
          <a:prstGeom prst="rect">
            <a:avLst/>
          </a:prstGeom>
          <a:noFill/>
        </p:spPr>
        <p:txBody>
          <a:bodyPr wrap="square" rtlCol="0">
            <a:spAutoFit/>
          </a:bodyPr>
          <a:lstStyle/>
          <a:p>
            <a:pPr algn="just"/>
            <a:endParaRPr lang="es-CO" sz="2400" dirty="0"/>
          </a:p>
        </p:txBody>
      </p:sp>
      <p:sp>
        <p:nvSpPr>
          <p:cNvPr id="6" name="Título 1"/>
          <p:cNvSpPr txBox="1">
            <a:spLocks/>
          </p:cNvSpPr>
          <p:nvPr/>
        </p:nvSpPr>
        <p:spPr bwMode="auto">
          <a:xfrm>
            <a:off x="2026772" y="170330"/>
            <a:ext cx="8210921" cy="112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a:lstStyle>
          <a:p>
            <a:r>
              <a:rPr lang="es-CO" sz="1600" b="1" dirty="0"/>
              <a:t>UNIDAD 02 – UNIDAD DE SALUD </a:t>
            </a:r>
            <a:br>
              <a:rPr lang="es-CO" sz="1600" b="1" dirty="0"/>
            </a:br>
            <a:r>
              <a:rPr lang="es-CO" sz="1600" b="1" dirty="0"/>
              <a:t>COMPARATIVO EJECUCION DE INGRESOS </a:t>
            </a:r>
            <a:br>
              <a:rPr lang="es-CO" sz="1600" b="1" dirty="0"/>
            </a:br>
            <a:r>
              <a:rPr lang="es-CO" sz="1600" b="1" dirty="0"/>
              <a:t>VIGENCIAS 2018 –  2019</a:t>
            </a:r>
            <a:br>
              <a:rPr lang="es-CO" sz="1600" b="1" dirty="0"/>
            </a:br>
            <a:r>
              <a:rPr lang="es-CO" sz="1600" b="1" dirty="0"/>
              <a:t>(En miles de pesos)</a:t>
            </a:r>
            <a:endParaRPr lang="es-CO" sz="1600" dirty="0"/>
          </a:p>
        </p:txBody>
      </p:sp>
      <p:graphicFrame>
        <p:nvGraphicFramePr>
          <p:cNvPr id="2" name="Tabla 1"/>
          <p:cNvGraphicFramePr>
            <a:graphicFrameLocks noGrp="1"/>
          </p:cNvGraphicFramePr>
          <p:nvPr>
            <p:extLst/>
          </p:nvPr>
        </p:nvGraphicFramePr>
        <p:xfrm>
          <a:off x="1821307" y="1299882"/>
          <a:ext cx="7537846" cy="1311910"/>
        </p:xfrm>
        <a:graphic>
          <a:graphicData uri="http://schemas.openxmlformats.org/drawingml/2006/table">
            <a:tbl>
              <a:tblPr>
                <a:tableStyleId>{5C22544A-7EE6-4342-B048-85BDC9FD1C3A}</a:tableStyleId>
              </a:tblPr>
              <a:tblGrid>
                <a:gridCol w="2297782">
                  <a:extLst>
                    <a:ext uri="{9D8B030D-6E8A-4147-A177-3AD203B41FA5}">
                      <a16:colId xmlns:a16="http://schemas.microsoft.com/office/drawing/2014/main" val="20000"/>
                    </a:ext>
                  </a:extLst>
                </a:gridCol>
                <a:gridCol w="1345043">
                  <a:extLst>
                    <a:ext uri="{9D8B030D-6E8A-4147-A177-3AD203B41FA5}">
                      <a16:colId xmlns:a16="http://schemas.microsoft.com/office/drawing/2014/main" val="20001"/>
                    </a:ext>
                  </a:extLst>
                </a:gridCol>
                <a:gridCol w="1359054">
                  <a:extLst>
                    <a:ext uri="{9D8B030D-6E8A-4147-A177-3AD203B41FA5}">
                      <a16:colId xmlns:a16="http://schemas.microsoft.com/office/drawing/2014/main" val="20002"/>
                    </a:ext>
                  </a:extLst>
                </a:gridCol>
                <a:gridCol w="1303011">
                  <a:extLst>
                    <a:ext uri="{9D8B030D-6E8A-4147-A177-3AD203B41FA5}">
                      <a16:colId xmlns:a16="http://schemas.microsoft.com/office/drawing/2014/main" val="20003"/>
                    </a:ext>
                  </a:extLst>
                </a:gridCol>
                <a:gridCol w="1232956">
                  <a:extLst>
                    <a:ext uri="{9D8B030D-6E8A-4147-A177-3AD203B41FA5}">
                      <a16:colId xmlns:a16="http://schemas.microsoft.com/office/drawing/2014/main" val="20004"/>
                    </a:ext>
                  </a:extLst>
                </a:gridCol>
              </a:tblGrid>
              <a:tr h="330200">
                <a:tc>
                  <a:txBody>
                    <a:bodyPr/>
                    <a:lstStyle/>
                    <a:p>
                      <a:pPr algn="ctr" fontAlgn="ctr"/>
                      <a:r>
                        <a:rPr lang="es-CO" sz="1400" b="1" u="none" strike="noStrike" dirty="0">
                          <a:effectLst/>
                        </a:rPr>
                        <a:t>NOMBRE </a:t>
                      </a:r>
                      <a:endParaRPr lang="es-CO" sz="1400" b="1" i="0" u="none" strike="noStrike" dirty="0">
                        <a:effectLst/>
                        <a:latin typeface="Arial Black" panose="020B0A04020102020204" pitchFamily="34" charset="0"/>
                      </a:endParaRPr>
                    </a:p>
                  </a:txBody>
                  <a:tcPr marL="6350" marR="6350" marT="6350" marB="0" anchor="ctr"/>
                </a:tc>
                <a:tc>
                  <a:txBody>
                    <a:bodyPr/>
                    <a:lstStyle/>
                    <a:p>
                      <a:pPr algn="ctr" fontAlgn="ctr"/>
                      <a:r>
                        <a:rPr lang="es-CO" sz="1400" b="1" u="none" strike="noStrike" dirty="0">
                          <a:effectLst/>
                        </a:rPr>
                        <a:t>APROPIACION DEFINITIVA 2019</a:t>
                      </a:r>
                      <a:endParaRPr lang="es-CO" sz="1400" b="1" i="0" u="none" strike="noStrike" dirty="0">
                        <a:solidFill>
                          <a:srgbClr val="0000CC"/>
                        </a:solidFill>
                        <a:effectLst/>
                        <a:latin typeface="Arial Black" panose="020B0A04020102020204" pitchFamily="34" charset="0"/>
                      </a:endParaRPr>
                    </a:p>
                  </a:txBody>
                  <a:tcPr marL="6350" marR="6350" marT="6350" marB="0" anchor="ctr"/>
                </a:tc>
                <a:tc>
                  <a:txBody>
                    <a:bodyPr/>
                    <a:lstStyle/>
                    <a:p>
                      <a:pPr algn="ctr" fontAlgn="ctr"/>
                      <a:r>
                        <a:rPr lang="es-CO" sz="1400" b="1" u="none" strike="noStrike" dirty="0">
                          <a:effectLst/>
                        </a:rPr>
                        <a:t>APROPIACION DEFINITIVA 2018</a:t>
                      </a:r>
                      <a:endParaRPr lang="es-CO" sz="1400" b="1" i="0" u="none" strike="noStrike" dirty="0">
                        <a:effectLst/>
                        <a:latin typeface="Arial Black" panose="020B0A04020102020204" pitchFamily="34" charset="0"/>
                      </a:endParaRPr>
                    </a:p>
                  </a:txBody>
                  <a:tcPr marL="6350" marR="6350" marT="6350" marB="0" anchor="ctr"/>
                </a:tc>
                <a:tc>
                  <a:txBody>
                    <a:bodyPr/>
                    <a:lstStyle/>
                    <a:p>
                      <a:pPr algn="ctr" fontAlgn="ctr"/>
                      <a:r>
                        <a:rPr lang="es-CO" sz="1400" b="1" u="none" strike="noStrike" dirty="0">
                          <a:effectLst/>
                        </a:rPr>
                        <a:t>DIFERENCIA EN VALOR</a:t>
                      </a:r>
                      <a:endParaRPr lang="es-CO" sz="1400" b="1" i="0" u="none" strike="noStrike" dirty="0">
                        <a:effectLst/>
                        <a:latin typeface="Arial Black" panose="020B0A04020102020204" pitchFamily="34" charset="0"/>
                      </a:endParaRPr>
                    </a:p>
                  </a:txBody>
                  <a:tcPr marL="6350" marR="6350" marT="6350" marB="0" anchor="ctr"/>
                </a:tc>
                <a:tc>
                  <a:txBody>
                    <a:bodyPr/>
                    <a:lstStyle/>
                    <a:p>
                      <a:pPr algn="ctr" fontAlgn="ctr"/>
                      <a:r>
                        <a:rPr lang="es-CO" sz="1400" b="1" u="none" strike="noStrike" dirty="0">
                          <a:effectLst/>
                        </a:rPr>
                        <a:t>DIFERENCIA %</a:t>
                      </a:r>
                      <a:endParaRPr lang="es-CO" sz="1400" b="1" i="0" u="none" strike="noStrike" dirty="0">
                        <a:effectLst/>
                        <a:latin typeface="Arial Black" panose="020B0A04020102020204" pitchFamily="34" charset="0"/>
                      </a:endParaRPr>
                    </a:p>
                  </a:txBody>
                  <a:tcPr marL="6350" marR="6350" marT="6350" marB="0" anchor="ctr"/>
                </a:tc>
                <a:extLst>
                  <a:ext uri="{0D108BD9-81ED-4DB2-BD59-A6C34878D82A}">
                    <a16:rowId xmlns:a16="http://schemas.microsoft.com/office/drawing/2014/main" val="10000"/>
                  </a:ext>
                </a:extLst>
              </a:tr>
              <a:tr h="133350">
                <a:tc>
                  <a:txBody>
                    <a:bodyPr/>
                    <a:lstStyle/>
                    <a:p>
                      <a:pPr algn="l" fontAlgn="b"/>
                      <a:r>
                        <a:rPr lang="es-CO" sz="1400" b="1" u="none" strike="noStrike" dirty="0">
                          <a:effectLst/>
                        </a:rPr>
                        <a:t>FUNCIONAMIENTO</a:t>
                      </a:r>
                      <a:endParaRPr lang="es-CO" sz="1400" b="1" i="0" u="none" strike="noStrike" dirty="0">
                        <a:effectLst/>
                        <a:latin typeface="Arial" panose="020B0604020202020204" pitchFamily="34" charset="0"/>
                      </a:endParaRPr>
                    </a:p>
                  </a:txBody>
                  <a:tcPr marL="6350" marR="6350" marT="6350" marB="0" anchor="b"/>
                </a:tc>
                <a:tc>
                  <a:txBody>
                    <a:bodyPr/>
                    <a:lstStyle/>
                    <a:p>
                      <a:pPr algn="r" fontAlgn="b"/>
                      <a:r>
                        <a:rPr lang="es-CO" sz="1400" u="none" strike="noStrike">
                          <a:effectLst/>
                        </a:rPr>
                        <a:t>13.133.827</a:t>
                      </a:r>
                      <a:endParaRPr lang="es-CO" sz="1400" b="1" i="0" u="none" strike="noStrike">
                        <a:solidFill>
                          <a:srgbClr val="0000CC"/>
                        </a:solidFill>
                        <a:effectLst/>
                        <a:latin typeface="Arial" panose="020B0604020202020204" pitchFamily="34" charset="0"/>
                      </a:endParaRPr>
                    </a:p>
                  </a:txBody>
                  <a:tcPr marL="6350" marR="6350" marT="6350" marB="0" anchor="b"/>
                </a:tc>
                <a:tc>
                  <a:txBody>
                    <a:bodyPr/>
                    <a:lstStyle/>
                    <a:p>
                      <a:pPr algn="r" fontAlgn="b"/>
                      <a:r>
                        <a:rPr lang="es-CO" sz="1400" u="none" strike="noStrike">
                          <a:effectLst/>
                        </a:rPr>
                        <a:t>11.289.729</a:t>
                      </a:r>
                      <a:endParaRPr lang="es-CO" sz="1400" b="1" i="0" u="none" strike="noStrike">
                        <a:effectLst/>
                        <a:latin typeface="Arial" panose="020B0604020202020204" pitchFamily="34" charset="0"/>
                      </a:endParaRPr>
                    </a:p>
                  </a:txBody>
                  <a:tcPr marL="6350" marR="6350" marT="6350" marB="0" anchor="b"/>
                </a:tc>
                <a:tc>
                  <a:txBody>
                    <a:bodyPr/>
                    <a:lstStyle/>
                    <a:p>
                      <a:pPr algn="r" fontAlgn="b"/>
                      <a:r>
                        <a:rPr lang="es-CO" sz="1400" u="none" strike="noStrike">
                          <a:effectLst/>
                        </a:rPr>
                        <a:t>1.844.098</a:t>
                      </a:r>
                      <a:endParaRPr lang="es-CO" sz="1400" b="1" i="0" u="none" strike="noStrike">
                        <a:solidFill>
                          <a:srgbClr val="0000CC"/>
                        </a:solidFill>
                        <a:effectLst/>
                        <a:latin typeface="Arial" panose="020B0604020202020204" pitchFamily="34" charset="0"/>
                      </a:endParaRPr>
                    </a:p>
                  </a:txBody>
                  <a:tcPr marL="6350" marR="6350" marT="6350" marB="0" anchor="b"/>
                </a:tc>
                <a:tc>
                  <a:txBody>
                    <a:bodyPr/>
                    <a:lstStyle/>
                    <a:p>
                      <a:pPr algn="r" fontAlgn="b"/>
                      <a:r>
                        <a:rPr lang="es-CO" sz="1400" u="none" strike="noStrike" dirty="0">
                          <a:effectLst/>
                        </a:rPr>
                        <a:t>14,04%</a:t>
                      </a:r>
                      <a:endParaRPr lang="es-CO" sz="1400" b="1" i="0" u="none" strike="noStrike" dirty="0">
                        <a:effectLst/>
                        <a:latin typeface="Arial" panose="020B0604020202020204" pitchFamily="34" charset="0"/>
                      </a:endParaRPr>
                    </a:p>
                  </a:txBody>
                  <a:tcPr marL="6350" marR="6350" marT="6350" marB="0" anchor="b"/>
                </a:tc>
                <a:extLst>
                  <a:ext uri="{0D108BD9-81ED-4DB2-BD59-A6C34878D82A}">
                    <a16:rowId xmlns:a16="http://schemas.microsoft.com/office/drawing/2014/main" val="10001"/>
                  </a:ext>
                </a:extLst>
              </a:tr>
              <a:tr h="127000">
                <a:tc>
                  <a:txBody>
                    <a:bodyPr/>
                    <a:lstStyle/>
                    <a:p>
                      <a:pPr algn="l" fontAlgn="b"/>
                      <a:r>
                        <a:rPr lang="es-CO" sz="1400" b="1" u="none" strike="noStrike" dirty="0">
                          <a:effectLst/>
                        </a:rPr>
                        <a:t>GASTOS DE PERSONAL</a:t>
                      </a:r>
                      <a:endParaRPr lang="es-CO" sz="1400" b="1" i="0" u="none" strike="noStrike" dirty="0">
                        <a:effectLst/>
                        <a:latin typeface="Arial" panose="020B0604020202020204" pitchFamily="34" charset="0"/>
                      </a:endParaRPr>
                    </a:p>
                  </a:txBody>
                  <a:tcPr marL="6350" marR="6350" marT="6350" marB="0" anchor="b"/>
                </a:tc>
                <a:tc>
                  <a:txBody>
                    <a:bodyPr/>
                    <a:lstStyle/>
                    <a:p>
                      <a:pPr algn="r" fontAlgn="b"/>
                      <a:r>
                        <a:rPr lang="es-CO" sz="1400" u="none" strike="noStrike">
                          <a:effectLst/>
                        </a:rPr>
                        <a:t>1.636.287</a:t>
                      </a:r>
                      <a:endParaRPr lang="es-CO" sz="1400" b="0" i="0" u="none" strike="noStrike">
                        <a:solidFill>
                          <a:srgbClr val="0000CC"/>
                        </a:solidFill>
                        <a:effectLst/>
                        <a:latin typeface="Arial" panose="020B0604020202020204" pitchFamily="34" charset="0"/>
                      </a:endParaRPr>
                    </a:p>
                  </a:txBody>
                  <a:tcPr marL="6350" marR="6350" marT="6350" marB="0" anchor="b"/>
                </a:tc>
                <a:tc>
                  <a:txBody>
                    <a:bodyPr/>
                    <a:lstStyle/>
                    <a:p>
                      <a:pPr algn="r" fontAlgn="b"/>
                      <a:r>
                        <a:rPr lang="es-CO" sz="1400" u="none" strike="noStrike">
                          <a:effectLst/>
                        </a:rPr>
                        <a:t>1.486.423</a:t>
                      </a:r>
                      <a:endParaRPr lang="es-CO" sz="1400" b="0" i="0" u="none" strike="noStrike">
                        <a:effectLst/>
                        <a:latin typeface="Arial" panose="020B0604020202020204" pitchFamily="34" charset="0"/>
                      </a:endParaRPr>
                    </a:p>
                  </a:txBody>
                  <a:tcPr marL="6350" marR="6350" marT="6350" marB="0" anchor="b"/>
                </a:tc>
                <a:tc>
                  <a:txBody>
                    <a:bodyPr/>
                    <a:lstStyle/>
                    <a:p>
                      <a:pPr algn="r" fontAlgn="b"/>
                      <a:r>
                        <a:rPr lang="es-CO" sz="1400" u="none" strike="noStrike">
                          <a:effectLst/>
                        </a:rPr>
                        <a:t>149.864</a:t>
                      </a:r>
                      <a:endParaRPr lang="es-CO" sz="1400" b="0" i="0" u="none" strike="noStrike">
                        <a:solidFill>
                          <a:srgbClr val="0000CC"/>
                        </a:solidFill>
                        <a:effectLst/>
                        <a:latin typeface="Arial" panose="020B0604020202020204" pitchFamily="34" charset="0"/>
                      </a:endParaRPr>
                    </a:p>
                  </a:txBody>
                  <a:tcPr marL="6350" marR="6350" marT="6350" marB="0" anchor="b"/>
                </a:tc>
                <a:tc>
                  <a:txBody>
                    <a:bodyPr/>
                    <a:lstStyle/>
                    <a:p>
                      <a:pPr algn="r" fontAlgn="b"/>
                      <a:r>
                        <a:rPr lang="es-CO" sz="1400" u="none" strike="noStrike">
                          <a:effectLst/>
                        </a:rPr>
                        <a:t>9,16%</a:t>
                      </a:r>
                      <a:endParaRPr lang="es-CO" sz="14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10002"/>
                  </a:ext>
                </a:extLst>
              </a:tr>
              <a:tr h="127000">
                <a:tc>
                  <a:txBody>
                    <a:bodyPr/>
                    <a:lstStyle/>
                    <a:p>
                      <a:pPr algn="l" fontAlgn="b"/>
                      <a:r>
                        <a:rPr lang="es-CO" sz="1400" b="1" u="none" strike="noStrike" dirty="0">
                          <a:effectLst/>
                        </a:rPr>
                        <a:t>GASTOS GENERALES</a:t>
                      </a:r>
                      <a:endParaRPr lang="es-CO" sz="1400" b="1" i="0" u="none" strike="noStrike" dirty="0">
                        <a:effectLst/>
                        <a:latin typeface="Arial" panose="020B0604020202020204" pitchFamily="34" charset="0"/>
                      </a:endParaRPr>
                    </a:p>
                  </a:txBody>
                  <a:tcPr marL="6350" marR="6350" marT="6350" marB="0" anchor="b"/>
                </a:tc>
                <a:tc>
                  <a:txBody>
                    <a:bodyPr/>
                    <a:lstStyle/>
                    <a:p>
                      <a:pPr algn="r" fontAlgn="b"/>
                      <a:r>
                        <a:rPr lang="es-CO" sz="1400" u="none" strike="noStrike" dirty="0">
                          <a:effectLst/>
                        </a:rPr>
                        <a:t>10.297.191</a:t>
                      </a:r>
                      <a:endParaRPr lang="es-CO" sz="1400" b="0" i="0" u="none" strike="noStrike" dirty="0">
                        <a:solidFill>
                          <a:srgbClr val="0000CC"/>
                        </a:solidFill>
                        <a:effectLst/>
                        <a:latin typeface="Arial" panose="020B0604020202020204" pitchFamily="34" charset="0"/>
                      </a:endParaRPr>
                    </a:p>
                  </a:txBody>
                  <a:tcPr marL="6350" marR="6350" marT="6350" marB="0" anchor="b"/>
                </a:tc>
                <a:tc>
                  <a:txBody>
                    <a:bodyPr/>
                    <a:lstStyle/>
                    <a:p>
                      <a:pPr algn="r" fontAlgn="b"/>
                      <a:r>
                        <a:rPr lang="es-CO" sz="1400" u="none" strike="noStrike">
                          <a:effectLst/>
                        </a:rPr>
                        <a:t>8.890.782</a:t>
                      </a:r>
                      <a:endParaRPr lang="es-CO" sz="1400" b="0" i="0" u="none" strike="noStrike">
                        <a:effectLst/>
                        <a:latin typeface="Arial" panose="020B0604020202020204" pitchFamily="34" charset="0"/>
                      </a:endParaRPr>
                    </a:p>
                  </a:txBody>
                  <a:tcPr marL="6350" marR="6350" marT="6350" marB="0" anchor="b"/>
                </a:tc>
                <a:tc>
                  <a:txBody>
                    <a:bodyPr/>
                    <a:lstStyle/>
                    <a:p>
                      <a:pPr algn="r" fontAlgn="b"/>
                      <a:r>
                        <a:rPr lang="es-CO" sz="1400" u="none" strike="noStrike">
                          <a:effectLst/>
                        </a:rPr>
                        <a:t>1.406.409</a:t>
                      </a:r>
                      <a:endParaRPr lang="es-CO" sz="1400" b="0" i="0" u="none" strike="noStrike">
                        <a:solidFill>
                          <a:srgbClr val="0000CC"/>
                        </a:solidFill>
                        <a:effectLst/>
                        <a:latin typeface="Arial" panose="020B0604020202020204" pitchFamily="34" charset="0"/>
                      </a:endParaRPr>
                    </a:p>
                  </a:txBody>
                  <a:tcPr marL="6350" marR="6350" marT="6350" marB="0" anchor="b"/>
                </a:tc>
                <a:tc>
                  <a:txBody>
                    <a:bodyPr/>
                    <a:lstStyle/>
                    <a:p>
                      <a:pPr algn="r" fontAlgn="b"/>
                      <a:r>
                        <a:rPr lang="es-CO" sz="1400" u="none" strike="noStrike">
                          <a:effectLst/>
                        </a:rPr>
                        <a:t>13,66%</a:t>
                      </a:r>
                      <a:endParaRPr lang="es-CO" sz="14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10003"/>
                  </a:ext>
                </a:extLst>
              </a:tr>
              <a:tr h="127000">
                <a:tc>
                  <a:txBody>
                    <a:bodyPr/>
                    <a:lstStyle/>
                    <a:p>
                      <a:pPr algn="l" fontAlgn="b"/>
                      <a:r>
                        <a:rPr lang="es-CO" sz="1400" b="1" u="none" strike="noStrike" dirty="0">
                          <a:effectLst/>
                        </a:rPr>
                        <a:t>TRANSFERENCIAS CORRIENTES</a:t>
                      </a:r>
                      <a:endParaRPr lang="es-CO" sz="1400" b="1" i="0" u="none" strike="noStrike" dirty="0">
                        <a:effectLst/>
                        <a:latin typeface="Arial" panose="020B0604020202020204" pitchFamily="34" charset="0"/>
                      </a:endParaRPr>
                    </a:p>
                  </a:txBody>
                  <a:tcPr marL="6350" marR="6350" marT="6350" marB="0" anchor="b"/>
                </a:tc>
                <a:tc>
                  <a:txBody>
                    <a:bodyPr/>
                    <a:lstStyle/>
                    <a:p>
                      <a:pPr algn="r" fontAlgn="b"/>
                      <a:r>
                        <a:rPr lang="es-CO" sz="1400" u="none" strike="noStrike" dirty="0">
                          <a:effectLst/>
                        </a:rPr>
                        <a:t>1.200.350</a:t>
                      </a:r>
                      <a:endParaRPr lang="es-CO" sz="1400" b="0" i="0" u="none" strike="noStrike" dirty="0">
                        <a:solidFill>
                          <a:srgbClr val="0000CC"/>
                        </a:solidFill>
                        <a:effectLst/>
                        <a:latin typeface="Arial" panose="020B0604020202020204" pitchFamily="34" charset="0"/>
                      </a:endParaRPr>
                    </a:p>
                  </a:txBody>
                  <a:tcPr marL="6350" marR="6350" marT="6350" marB="0" anchor="b"/>
                </a:tc>
                <a:tc>
                  <a:txBody>
                    <a:bodyPr/>
                    <a:lstStyle/>
                    <a:p>
                      <a:pPr algn="r" fontAlgn="b"/>
                      <a:r>
                        <a:rPr lang="es-CO" sz="1400" u="none" strike="noStrike" dirty="0">
                          <a:effectLst/>
                        </a:rPr>
                        <a:t>912.524</a:t>
                      </a:r>
                      <a:endParaRPr lang="es-CO" sz="1400" b="0" i="0" u="none" strike="noStrike" dirty="0">
                        <a:effectLst/>
                        <a:latin typeface="Arial" panose="020B0604020202020204" pitchFamily="34" charset="0"/>
                      </a:endParaRPr>
                    </a:p>
                  </a:txBody>
                  <a:tcPr marL="6350" marR="6350" marT="6350" marB="0" anchor="b"/>
                </a:tc>
                <a:tc>
                  <a:txBody>
                    <a:bodyPr/>
                    <a:lstStyle/>
                    <a:p>
                      <a:pPr algn="r" fontAlgn="b"/>
                      <a:r>
                        <a:rPr lang="es-CO" sz="1400" u="none" strike="noStrike" dirty="0">
                          <a:effectLst/>
                        </a:rPr>
                        <a:t>287.826</a:t>
                      </a:r>
                      <a:endParaRPr lang="es-CO" sz="1400" b="0" i="0" u="none" strike="noStrike" dirty="0">
                        <a:solidFill>
                          <a:srgbClr val="0000CC"/>
                        </a:solidFill>
                        <a:effectLst/>
                        <a:latin typeface="Arial" panose="020B0604020202020204" pitchFamily="34" charset="0"/>
                      </a:endParaRPr>
                    </a:p>
                  </a:txBody>
                  <a:tcPr marL="6350" marR="6350" marT="6350" marB="0" anchor="b"/>
                </a:tc>
                <a:tc>
                  <a:txBody>
                    <a:bodyPr/>
                    <a:lstStyle/>
                    <a:p>
                      <a:pPr algn="r" fontAlgn="b"/>
                      <a:r>
                        <a:rPr lang="es-CO" sz="1400" u="none" strike="noStrike" dirty="0">
                          <a:effectLst/>
                        </a:rPr>
                        <a:t>23,98%</a:t>
                      </a:r>
                      <a:endParaRPr lang="es-CO" sz="1400" b="0" i="0" u="none" strike="noStrike" dirty="0">
                        <a:effectLst/>
                        <a:latin typeface="Arial" panose="020B0604020202020204" pitchFamily="34" charset="0"/>
                      </a:endParaRPr>
                    </a:p>
                  </a:txBody>
                  <a:tcPr marL="6350" marR="6350" marT="6350" marB="0" anchor="b"/>
                </a:tc>
                <a:extLst>
                  <a:ext uri="{0D108BD9-81ED-4DB2-BD59-A6C34878D82A}">
                    <a16:rowId xmlns:a16="http://schemas.microsoft.com/office/drawing/2014/main" val="10004"/>
                  </a:ext>
                </a:extLst>
              </a:tr>
            </a:tbl>
          </a:graphicData>
        </a:graphic>
      </p:graphicFrame>
      <p:graphicFrame>
        <p:nvGraphicFramePr>
          <p:cNvPr id="4" name="Tabla 3"/>
          <p:cNvGraphicFramePr>
            <a:graphicFrameLocks noGrp="1"/>
          </p:cNvGraphicFramePr>
          <p:nvPr>
            <p:extLst/>
          </p:nvPr>
        </p:nvGraphicFramePr>
        <p:xfrm>
          <a:off x="1821307" y="2797965"/>
          <a:ext cx="7537846" cy="1311910"/>
        </p:xfrm>
        <a:graphic>
          <a:graphicData uri="http://schemas.openxmlformats.org/drawingml/2006/table">
            <a:tbl>
              <a:tblPr>
                <a:tableStyleId>{5C22544A-7EE6-4342-B048-85BDC9FD1C3A}</a:tableStyleId>
              </a:tblPr>
              <a:tblGrid>
                <a:gridCol w="2297782">
                  <a:extLst>
                    <a:ext uri="{9D8B030D-6E8A-4147-A177-3AD203B41FA5}">
                      <a16:colId xmlns:a16="http://schemas.microsoft.com/office/drawing/2014/main" val="20000"/>
                    </a:ext>
                  </a:extLst>
                </a:gridCol>
                <a:gridCol w="1345043">
                  <a:extLst>
                    <a:ext uri="{9D8B030D-6E8A-4147-A177-3AD203B41FA5}">
                      <a16:colId xmlns:a16="http://schemas.microsoft.com/office/drawing/2014/main" val="20001"/>
                    </a:ext>
                  </a:extLst>
                </a:gridCol>
                <a:gridCol w="1359054">
                  <a:extLst>
                    <a:ext uri="{9D8B030D-6E8A-4147-A177-3AD203B41FA5}">
                      <a16:colId xmlns:a16="http://schemas.microsoft.com/office/drawing/2014/main" val="20002"/>
                    </a:ext>
                  </a:extLst>
                </a:gridCol>
                <a:gridCol w="1303011">
                  <a:extLst>
                    <a:ext uri="{9D8B030D-6E8A-4147-A177-3AD203B41FA5}">
                      <a16:colId xmlns:a16="http://schemas.microsoft.com/office/drawing/2014/main" val="20003"/>
                    </a:ext>
                  </a:extLst>
                </a:gridCol>
                <a:gridCol w="1232956">
                  <a:extLst>
                    <a:ext uri="{9D8B030D-6E8A-4147-A177-3AD203B41FA5}">
                      <a16:colId xmlns:a16="http://schemas.microsoft.com/office/drawing/2014/main" val="20004"/>
                    </a:ext>
                  </a:extLst>
                </a:gridCol>
              </a:tblGrid>
              <a:tr h="330200">
                <a:tc>
                  <a:txBody>
                    <a:bodyPr/>
                    <a:lstStyle/>
                    <a:p>
                      <a:pPr algn="ctr" fontAlgn="ctr"/>
                      <a:r>
                        <a:rPr lang="es-CO" sz="1400" b="1" u="none" strike="noStrike" dirty="0">
                          <a:effectLst/>
                        </a:rPr>
                        <a:t>NOMBRE </a:t>
                      </a:r>
                      <a:endParaRPr lang="es-CO" sz="1400" b="1" i="0" u="none" strike="noStrike" dirty="0">
                        <a:effectLst/>
                        <a:latin typeface="Arial Black" panose="020B0A04020102020204" pitchFamily="34" charset="0"/>
                      </a:endParaRPr>
                    </a:p>
                  </a:txBody>
                  <a:tcPr marL="6350" marR="6350" marT="6350" marB="0" anchor="ctr"/>
                </a:tc>
                <a:tc>
                  <a:txBody>
                    <a:bodyPr/>
                    <a:lstStyle/>
                    <a:p>
                      <a:pPr algn="ctr" fontAlgn="ctr"/>
                      <a:r>
                        <a:rPr lang="es-CO" sz="1400" b="1" u="none" strike="noStrike" dirty="0">
                          <a:effectLst/>
                        </a:rPr>
                        <a:t>CERTIFICADOS 2019</a:t>
                      </a:r>
                      <a:endParaRPr lang="es-CO" sz="1400" b="1" i="0" u="none" strike="noStrike" dirty="0">
                        <a:solidFill>
                          <a:srgbClr val="0000CC"/>
                        </a:solidFill>
                        <a:effectLst/>
                        <a:latin typeface="Arial Black" panose="020B0A04020102020204" pitchFamily="34" charset="0"/>
                      </a:endParaRPr>
                    </a:p>
                  </a:txBody>
                  <a:tcPr marL="6350" marR="6350" marT="6350" marB="0" anchor="ctr"/>
                </a:tc>
                <a:tc>
                  <a:txBody>
                    <a:bodyPr/>
                    <a:lstStyle/>
                    <a:p>
                      <a:pPr algn="ctr" fontAlgn="ctr"/>
                      <a:r>
                        <a:rPr lang="es-CO" sz="1400" b="1" u="none" strike="noStrike" dirty="0">
                          <a:effectLst/>
                        </a:rPr>
                        <a:t>CERTIFICADOS 2018</a:t>
                      </a:r>
                      <a:endParaRPr lang="es-CO" sz="1400" b="1" i="0" u="none" strike="noStrike" dirty="0">
                        <a:solidFill>
                          <a:srgbClr val="003366"/>
                        </a:solidFill>
                        <a:effectLst/>
                        <a:latin typeface="Arial Black" panose="020B0A04020102020204" pitchFamily="34" charset="0"/>
                      </a:endParaRPr>
                    </a:p>
                  </a:txBody>
                  <a:tcPr marL="6350" marR="6350" marT="6350" marB="0" anchor="ctr"/>
                </a:tc>
                <a:tc>
                  <a:txBody>
                    <a:bodyPr/>
                    <a:lstStyle/>
                    <a:p>
                      <a:pPr algn="ctr" fontAlgn="ctr"/>
                      <a:r>
                        <a:rPr lang="es-CO" sz="1400" b="1" u="none" strike="noStrike" dirty="0">
                          <a:effectLst/>
                        </a:rPr>
                        <a:t>DIFERENCIA EN VALOR</a:t>
                      </a:r>
                      <a:endParaRPr lang="es-CO" sz="1400" b="1" i="0" u="none" strike="noStrike" dirty="0">
                        <a:effectLst/>
                        <a:latin typeface="Arial Black" panose="020B0A04020102020204" pitchFamily="34" charset="0"/>
                      </a:endParaRPr>
                    </a:p>
                  </a:txBody>
                  <a:tcPr marL="6350" marR="6350" marT="6350" marB="0" anchor="ctr"/>
                </a:tc>
                <a:tc>
                  <a:txBody>
                    <a:bodyPr/>
                    <a:lstStyle/>
                    <a:p>
                      <a:pPr algn="ctr" fontAlgn="ctr"/>
                      <a:r>
                        <a:rPr lang="es-CO" sz="1400" b="1" u="none" strike="noStrike" dirty="0">
                          <a:effectLst/>
                        </a:rPr>
                        <a:t>DIFERENCIA %</a:t>
                      </a:r>
                      <a:endParaRPr lang="es-CO" sz="1400" b="1" i="0" u="none" strike="noStrike" dirty="0">
                        <a:effectLst/>
                        <a:latin typeface="Arial Black" panose="020B0A04020102020204" pitchFamily="34" charset="0"/>
                      </a:endParaRPr>
                    </a:p>
                  </a:txBody>
                  <a:tcPr marL="6350" marR="6350" marT="6350" marB="0" anchor="ctr"/>
                </a:tc>
                <a:extLst>
                  <a:ext uri="{0D108BD9-81ED-4DB2-BD59-A6C34878D82A}">
                    <a16:rowId xmlns:a16="http://schemas.microsoft.com/office/drawing/2014/main" val="10000"/>
                  </a:ext>
                </a:extLst>
              </a:tr>
              <a:tr h="158750">
                <a:tc>
                  <a:txBody>
                    <a:bodyPr/>
                    <a:lstStyle/>
                    <a:p>
                      <a:pPr algn="l" fontAlgn="b"/>
                      <a:r>
                        <a:rPr lang="es-CO" sz="1400" b="1" u="none" strike="noStrike" dirty="0">
                          <a:effectLst/>
                        </a:rPr>
                        <a:t>FUNCIONAMIENTO</a:t>
                      </a:r>
                      <a:endParaRPr lang="es-CO" sz="1400" b="1" i="0" u="none" strike="noStrike" dirty="0">
                        <a:effectLst/>
                        <a:latin typeface="Arial" panose="020B0604020202020204" pitchFamily="34" charset="0"/>
                      </a:endParaRPr>
                    </a:p>
                  </a:txBody>
                  <a:tcPr marL="6350" marR="6350" marT="6350" marB="0" anchor="b"/>
                </a:tc>
                <a:tc>
                  <a:txBody>
                    <a:bodyPr/>
                    <a:lstStyle/>
                    <a:p>
                      <a:pPr algn="r" fontAlgn="b"/>
                      <a:r>
                        <a:rPr lang="es-CO" sz="1400" u="none" strike="noStrike" dirty="0">
                          <a:effectLst/>
                        </a:rPr>
                        <a:t>12.432.568</a:t>
                      </a:r>
                      <a:endParaRPr lang="es-CO" sz="1400" b="1" i="0" u="none" strike="noStrike" dirty="0">
                        <a:solidFill>
                          <a:srgbClr val="0000CC"/>
                        </a:solidFill>
                        <a:effectLst/>
                        <a:latin typeface="Arial" panose="020B0604020202020204" pitchFamily="34" charset="0"/>
                      </a:endParaRPr>
                    </a:p>
                  </a:txBody>
                  <a:tcPr marL="6350" marR="6350" marT="6350" marB="0" anchor="b"/>
                </a:tc>
                <a:tc>
                  <a:txBody>
                    <a:bodyPr/>
                    <a:lstStyle/>
                    <a:p>
                      <a:pPr algn="r" fontAlgn="b"/>
                      <a:r>
                        <a:rPr lang="es-CO" sz="1400" u="none" strike="noStrike" dirty="0">
                          <a:effectLst/>
                        </a:rPr>
                        <a:t>11.076.042</a:t>
                      </a:r>
                      <a:endParaRPr lang="es-CO" sz="1400" b="1" i="0" u="none" strike="noStrike" dirty="0">
                        <a:effectLst/>
                        <a:latin typeface="Arial" panose="020B0604020202020204" pitchFamily="34" charset="0"/>
                      </a:endParaRPr>
                    </a:p>
                  </a:txBody>
                  <a:tcPr marL="6350" marR="6350" marT="6350" marB="0" anchor="b"/>
                </a:tc>
                <a:tc>
                  <a:txBody>
                    <a:bodyPr/>
                    <a:lstStyle/>
                    <a:p>
                      <a:pPr algn="r" fontAlgn="b"/>
                      <a:r>
                        <a:rPr lang="es-CO" sz="1400" u="none" strike="noStrike">
                          <a:effectLst/>
                        </a:rPr>
                        <a:t>1.356.526</a:t>
                      </a:r>
                      <a:endParaRPr lang="es-CO" sz="1400" b="1" i="0" u="none" strike="noStrike">
                        <a:solidFill>
                          <a:srgbClr val="0000CC"/>
                        </a:solidFill>
                        <a:effectLst/>
                        <a:latin typeface="Arial" panose="020B0604020202020204" pitchFamily="34" charset="0"/>
                      </a:endParaRPr>
                    </a:p>
                  </a:txBody>
                  <a:tcPr marL="6350" marR="6350" marT="6350" marB="0" anchor="b"/>
                </a:tc>
                <a:tc>
                  <a:txBody>
                    <a:bodyPr/>
                    <a:lstStyle/>
                    <a:p>
                      <a:pPr algn="r" fontAlgn="b"/>
                      <a:r>
                        <a:rPr lang="es-CO" sz="1400" u="none" strike="noStrike">
                          <a:effectLst/>
                        </a:rPr>
                        <a:t>10,91%</a:t>
                      </a:r>
                      <a:endParaRPr lang="es-CO" sz="1400" b="1"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10001"/>
                  </a:ext>
                </a:extLst>
              </a:tr>
              <a:tr h="158750">
                <a:tc>
                  <a:txBody>
                    <a:bodyPr/>
                    <a:lstStyle/>
                    <a:p>
                      <a:pPr algn="l" fontAlgn="b"/>
                      <a:r>
                        <a:rPr lang="es-CO" sz="1400" b="1" u="none" strike="noStrike" dirty="0">
                          <a:effectLst/>
                        </a:rPr>
                        <a:t>GASTOS DE PERSONAL</a:t>
                      </a:r>
                      <a:endParaRPr lang="es-CO" sz="1400" b="1" i="0" u="none" strike="noStrike" dirty="0">
                        <a:effectLst/>
                        <a:latin typeface="Arial" panose="020B0604020202020204" pitchFamily="34" charset="0"/>
                      </a:endParaRPr>
                    </a:p>
                  </a:txBody>
                  <a:tcPr marL="6350" marR="6350" marT="6350" marB="0" anchor="b"/>
                </a:tc>
                <a:tc>
                  <a:txBody>
                    <a:bodyPr/>
                    <a:lstStyle/>
                    <a:p>
                      <a:pPr algn="r" fontAlgn="b"/>
                      <a:r>
                        <a:rPr lang="es-CO" sz="1400" u="none" strike="noStrike" dirty="0">
                          <a:effectLst/>
                        </a:rPr>
                        <a:t>1.549.595</a:t>
                      </a:r>
                      <a:endParaRPr lang="es-CO" sz="1400" b="0" i="0" u="none" strike="noStrike" dirty="0">
                        <a:solidFill>
                          <a:srgbClr val="0000CC"/>
                        </a:solidFill>
                        <a:effectLst/>
                        <a:latin typeface="Arial" panose="020B0604020202020204" pitchFamily="34" charset="0"/>
                      </a:endParaRPr>
                    </a:p>
                  </a:txBody>
                  <a:tcPr marL="6350" marR="6350" marT="6350" marB="0" anchor="b"/>
                </a:tc>
                <a:tc>
                  <a:txBody>
                    <a:bodyPr/>
                    <a:lstStyle/>
                    <a:p>
                      <a:pPr algn="r" fontAlgn="b"/>
                      <a:r>
                        <a:rPr lang="es-CO" sz="1400" u="none" strike="noStrike" dirty="0">
                          <a:effectLst/>
                        </a:rPr>
                        <a:t>1.418.944</a:t>
                      </a:r>
                      <a:endParaRPr lang="es-CO" sz="1400" b="0" i="0" u="none" strike="noStrike" dirty="0">
                        <a:effectLst/>
                        <a:latin typeface="Arial" panose="020B0604020202020204" pitchFamily="34" charset="0"/>
                      </a:endParaRPr>
                    </a:p>
                  </a:txBody>
                  <a:tcPr marL="6350" marR="6350" marT="6350" marB="0" anchor="b"/>
                </a:tc>
                <a:tc>
                  <a:txBody>
                    <a:bodyPr/>
                    <a:lstStyle/>
                    <a:p>
                      <a:pPr algn="r" fontAlgn="b"/>
                      <a:r>
                        <a:rPr lang="es-CO" sz="1400" u="none" strike="noStrike">
                          <a:effectLst/>
                        </a:rPr>
                        <a:t>130.651</a:t>
                      </a:r>
                      <a:endParaRPr lang="es-CO" sz="1400" b="0" i="0" u="none" strike="noStrike">
                        <a:solidFill>
                          <a:srgbClr val="0000CC"/>
                        </a:solidFill>
                        <a:effectLst/>
                        <a:latin typeface="Arial" panose="020B0604020202020204" pitchFamily="34" charset="0"/>
                      </a:endParaRPr>
                    </a:p>
                  </a:txBody>
                  <a:tcPr marL="6350" marR="6350" marT="6350" marB="0" anchor="b"/>
                </a:tc>
                <a:tc>
                  <a:txBody>
                    <a:bodyPr/>
                    <a:lstStyle/>
                    <a:p>
                      <a:pPr algn="r" fontAlgn="b"/>
                      <a:r>
                        <a:rPr lang="es-CO" sz="1400" u="none" strike="noStrike">
                          <a:effectLst/>
                        </a:rPr>
                        <a:t>8,43%</a:t>
                      </a:r>
                      <a:endParaRPr lang="es-CO" sz="14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10002"/>
                  </a:ext>
                </a:extLst>
              </a:tr>
              <a:tr h="158750">
                <a:tc>
                  <a:txBody>
                    <a:bodyPr/>
                    <a:lstStyle/>
                    <a:p>
                      <a:pPr algn="l" fontAlgn="b"/>
                      <a:r>
                        <a:rPr lang="es-CO" sz="1400" b="1" u="none" strike="noStrike" dirty="0">
                          <a:effectLst/>
                        </a:rPr>
                        <a:t>GASTOS GENERALES</a:t>
                      </a:r>
                      <a:endParaRPr lang="es-CO" sz="1400" b="1" i="0" u="none" strike="noStrike" dirty="0">
                        <a:effectLst/>
                        <a:latin typeface="Arial" panose="020B0604020202020204" pitchFamily="34" charset="0"/>
                      </a:endParaRPr>
                    </a:p>
                  </a:txBody>
                  <a:tcPr marL="6350" marR="6350" marT="6350" marB="0" anchor="b"/>
                </a:tc>
                <a:tc>
                  <a:txBody>
                    <a:bodyPr/>
                    <a:lstStyle/>
                    <a:p>
                      <a:pPr algn="r" fontAlgn="b"/>
                      <a:r>
                        <a:rPr lang="es-CO" sz="1400" u="none" strike="noStrike">
                          <a:effectLst/>
                        </a:rPr>
                        <a:t>9.737.271</a:t>
                      </a:r>
                      <a:endParaRPr lang="es-CO" sz="1400" b="0" i="0" u="none" strike="noStrike">
                        <a:solidFill>
                          <a:srgbClr val="0000CC"/>
                        </a:solidFill>
                        <a:effectLst/>
                        <a:latin typeface="Arial" panose="020B0604020202020204" pitchFamily="34" charset="0"/>
                      </a:endParaRPr>
                    </a:p>
                  </a:txBody>
                  <a:tcPr marL="6350" marR="6350" marT="6350" marB="0" anchor="b"/>
                </a:tc>
                <a:tc>
                  <a:txBody>
                    <a:bodyPr/>
                    <a:lstStyle/>
                    <a:p>
                      <a:pPr algn="r" fontAlgn="b"/>
                      <a:r>
                        <a:rPr lang="es-CO" sz="1400" u="none" strike="noStrike" dirty="0">
                          <a:effectLst/>
                        </a:rPr>
                        <a:t>8.760.211</a:t>
                      </a:r>
                      <a:endParaRPr lang="es-CO" sz="1400" b="0" i="0" u="none" strike="noStrike" dirty="0">
                        <a:effectLst/>
                        <a:latin typeface="Arial" panose="020B0604020202020204" pitchFamily="34" charset="0"/>
                      </a:endParaRPr>
                    </a:p>
                  </a:txBody>
                  <a:tcPr marL="6350" marR="6350" marT="6350" marB="0" anchor="b"/>
                </a:tc>
                <a:tc>
                  <a:txBody>
                    <a:bodyPr/>
                    <a:lstStyle/>
                    <a:p>
                      <a:pPr algn="r" fontAlgn="b"/>
                      <a:r>
                        <a:rPr lang="es-CO" sz="1400" u="none" strike="noStrike" dirty="0">
                          <a:effectLst/>
                        </a:rPr>
                        <a:t>977.060</a:t>
                      </a:r>
                      <a:endParaRPr lang="es-CO" sz="1400" b="0" i="0" u="none" strike="noStrike" dirty="0">
                        <a:solidFill>
                          <a:srgbClr val="0000CC"/>
                        </a:solidFill>
                        <a:effectLst/>
                        <a:latin typeface="Arial" panose="020B0604020202020204" pitchFamily="34" charset="0"/>
                      </a:endParaRPr>
                    </a:p>
                  </a:txBody>
                  <a:tcPr marL="6350" marR="6350" marT="6350" marB="0" anchor="b"/>
                </a:tc>
                <a:tc>
                  <a:txBody>
                    <a:bodyPr/>
                    <a:lstStyle/>
                    <a:p>
                      <a:pPr algn="r" fontAlgn="b"/>
                      <a:r>
                        <a:rPr lang="es-CO" sz="1400" u="none" strike="noStrike" dirty="0">
                          <a:effectLst/>
                        </a:rPr>
                        <a:t>10,03%</a:t>
                      </a:r>
                      <a:endParaRPr lang="es-CO" sz="1400" b="0" i="0" u="none" strike="noStrike" dirty="0">
                        <a:effectLst/>
                        <a:latin typeface="Arial" panose="020B0604020202020204" pitchFamily="34" charset="0"/>
                      </a:endParaRPr>
                    </a:p>
                  </a:txBody>
                  <a:tcPr marL="6350" marR="6350" marT="6350" marB="0" anchor="b"/>
                </a:tc>
                <a:extLst>
                  <a:ext uri="{0D108BD9-81ED-4DB2-BD59-A6C34878D82A}">
                    <a16:rowId xmlns:a16="http://schemas.microsoft.com/office/drawing/2014/main" val="10003"/>
                  </a:ext>
                </a:extLst>
              </a:tr>
              <a:tr h="158750">
                <a:tc>
                  <a:txBody>
                    <a:bodyPr/>
                    <a:lstStyle/>
                    <a:p>
                      <a:pPr algn="l" fontAlgn="b"/>
                      <a:r>
                        <a:rPr lang="es-CO" sz="1400" b="1" u="none" strike="noStrike" dirty="0">
                          <a:effectLst/>
                        </a:rPr>
                        <a:t>TRANSFERENCIAS CORRIENTES</a:t>
                      </a:r>
                      <a:endParaRPr lang="es-CO" sz="1400" b="1" i="0" u="none" strike="noStrike" dirty="0">
                        <a:effectLst/>
                        <a:latin typeface="Arial" panose="020B0604020202020204" pitchFamily="34" charset="0"/>
                      </a:endParaRPr>
                    </a:p>
                  </a:txBody>
                  <a:tcPr marL="6350" marR="6350" marT="6350" marB="0" anchor="b"/>
                </a:tc>
                <a:tc>
                  <a:txBody>
                    <a:bodyPr/>
                    <a:lstStyle/>
                    <a:p>
                      <a:pPr algn="r" fontAlgn="b"/>
                      <a:r>
                        <a:rPr lang="es-CO" sz="1400" u="none" strike="noStrike">
                          <a:effectLst/>
                        </a:rPr>
                        <a:t>1.145.702</a:t>
                      </a:r>
                      <a:endParaRPr lang="es-CO" sz="1400" b="0" i="0" u="none" strike="noStrike">
                        <a:solidFill>
                          <a:srgbClr val="0000CC"/>
                        </a:solidFill>
                        <a:effectLst/>
                        <a:latin typeface="Arial" panose="020B0604020202020204" pitchFamily="34" charset="0"/>
                      </a:endParaRPr>
                    </a:p>
                  </a:txBody>
                  <a:tcPr marL="6350" marR="6350" marT="6350" marB="0" anchor="b"/>
                </a:tc>
                <a:tc>
                  <a:txBody>
                    <a:bodyPr/>
                    <a:lstStyle/>
                    <a:p>
                      <a:pPr algn="r" fontAlgn="b"/>
                      <a:r>
                        <a:rPr lang="es-CO" sz="1400" u="none" strike="noStrike">
                          <a:effectLst/>
                        </a:rPr>
                        <a:t>896.887</a:t>
                      </a:r>
                      <a:endParaRPr lang="es-CO" sz="1400" b="0" i="0" u="none" strike="noStrike">
                        <a:effectLst/>
                        <a:latin typeface="Arial" panose="020B0604020202020204" pitchFamily="34" charset="0"/>
                      </a:endParaRPr>
                    </a:p>
                  </a:txBody>
                  <a:tcPr marL="6350" marR="6350" marT="6350" marB="0" anchor="b"/>
                </a:tc>
                <a:tc>
                  <a:txBody>
                    <a:bodyPr/>
                    <a:lstStyle/>
                    <a:p>
                      <a:pPr algn="r" fontAlgn="b"/>
                      <a:r>
                        <a:rPr lang="es-CO" sz="1400" u="none" strike="noStrike">
                          <a:effectLst/>
                        </a:rPr>
                        <a:t>248.815</a:t>
                      </a:r>
                      <a:endParaRPr lang="es-CO" sz="1400" b="0" i="0" u="none" strike="noStrike">
                        <a:solidFill>
                          <a:srgbClr val="0000CC"/>
                        </a:solidFill>
                        <a:effectLst/>
                        <a:latin typeface="Arial" panose="020B0604020202020204" pitchFamily="34" charset="0"/>
                      </a:endParaRPr>
                    </a:p>
                  </a:txBody>
                  <a:tcPr marL="6350" marR="6350" marT="6350" marB="0" anchor="b"/>
                </a:tc>
                <a:tc>
                  <a:txBody>
                    <a:bodyPr/>
                    <a:lstStyle/>
                    <a:p>
                      <a:pPr algn="r" fontAlgn="b"/>
                      <a:r>
                        <a:rPr lang="es-CO" sz="1400" u="none" strike="noStrike" dirty="0">
                          <a:effectLst/>
                        </a:rPr>
                        <a:t>21,72%</a:t>
                      </a:r>
                      <a:endParaRPr lang="es-CO" sz="1400" b="0" i="0" u="none" strike="noStrike" dirty="0">
                        <a:effectLst/>
                        <a:latin typeface="Arial" panose="020B0604020202020204" pitchFamily="34" charset="0"/>
                      </a:endParaRPr>
                    </a:p>
                  </a:txBody>
                  <a:tcPr marL="6350" marR="6350" marT="6350" marB="0" anchor="b"/>
                </a:tc>
                <a:extLst>
                  <a:ext uri="{0D108BD9-81ED-4DB2-BD59-A6C34878D82A}">
                    <a16:rowId xmlns:a16="http://schemas.microsoft.com/office/drawing/2014/main" val="10004"/>
                  </a:ext>
                </a:extLst>
              </a:tr>
            </a:tbl>
          </a:graphicData>
        </a:graphic>
      </p:graphicFrame>
      <p:graphicFrame>
        <p:nvGraphicFramePr>
          <p:cNvPr id="5" name="Tabla 4"/>
          <p:cNvGraphicFramePr>
            <a:graphicFrameLocks noGrp="1"/>
          </p:cNvGraphicFramePr>
          <p:nvPr>
            <p:extLst/>
          </p:nvPr>
        </p:nvGraphicFramePr>
        <p:xfrm>
          <a:off x="1821307" y="4296048"/>
          <a:ext cx="7537846" cy="1311910"/>
        </p:xfrm>
        <a:graphic>
          <a:graphicData uri="http://schemas.openxmlformats.org/drawingml/2006/table">
            <a:tbl>
              <a:tblPr>
                <a:tableStyleId>{5C22544A-7EE6-4342-B048-85BDC9FD1C3A}</a:tableStyleId>
              </a:tblPr>
              <a:tblGrid>
                <a:gridCol w="2297782">
                  <a:extLst>
                    <a:ext uri="{9D8B030D-6E8A-4147-A177-3AD203B41FA5}">
                      <a16:colId xmlns:a16="http://schemas.microsoft.com/office/drawing/2014/main" val="20000"/>
                    </a:ext>
                  </a:extLst>
                </a:gridCol>
                <a:gridCol w="1345043">
                  <a:extLst>
                    <a:ext uri="{9D8B030D-6E8A-4147-A177-3AD203B41FA5}">
                      <a16:colId xmlns:a16="http://schemas.microsoft.com/office/drawing/2014/main" val="20001"/>
                    </a:ext>
                  </a:extLst>
                </a:gridCol>
                <a:gridCol w="1359054">
                  <a:extLst>
                    <a:ext uri="{9D8B030D-6E8A-4147-A177-3AD203B41FA5}">
                      <a16:colId xmlns:a16="http://schemas.microsoft.com/office/drawing/2014/main" val="20002"/>
                    </a:ext>
                  </a:extLst>
                </a:gridCol>
                <a:gridCol w="1303011">
                  <a:extLst>
                    <a:ext uri="{9D8B030D-6E8A-4147-A177-3AD203B41FA5}">
                      <a16:colId xmlns:a16="http://schemas.microsoft.com/office/drawing/2014/main" val="20003"/>
                    </a:ext>
                  </a:extLst>
                </a:gridCol>
                <a:gridCol w="1232956">
                  <a:extLst>
                    <a:ext uri="{9D8B030D-6E8A-4147-A177-3AD203B41FA5}">
                      <a16:colId xmlns:a16="http://schemas.microsoft.com/office/drawing/2014/main" val="20004"/>
                    </a:ext>
                  </a:extLst>
                </a:gridCol>
              </a:tblGrid>
              <a:tr h="330200">
                <a:tc>
                  <a:txBody>
                    <a:bodyPr/>
                    <a:lstStyle/>
                    <a:p>
                      <a:pPr algn="ctr" fontAlgn="ctr"/>
                      <a:r>
                        <a:rPr lang="es-CO" sz="1400" b="1" u="none" strike="noStrike" dirty="0">
                          <a:effectLst/>
                        </a:rPr>
                        <a:t>NOMBRE </a:t>
                      </a:r>
                      <a:endParaRPr lang="es-CO" sz="1400" b="1" i="0" u="none" strike="noStrike" dirty="0">
                        <a:effectLst/>
                        <a:latin typeface="Arial Black" panose="020B0A04020102020204" pitchFamily="34" charset="0"/>
                      </a:endParaRPr>
                    </a:p>
                  </a:txBody>
                  <a:tcPr marL="6350" marR="6350" marT="6350" marB="0" anchor="ctr"/>
                </a:tc>
                <a:tc>
                  <a:txBody>
                    <a:bodyPr/>
                    <a:lstStyle/>
                    <a:p>
                      <a:pPr algn="ctr" fontAlgn="ctr"/>
                      <a:r>
                        <a:rPr lang="es-CO" sz="1400" b="1" u="none" strike="noStrike" dirty="0">
                          <a:effectLst/>
                        </a:rPr>
                        <a:t>REGISTROS 2019</a:t>
                      </a:r>
                      <a:endParaRPr lang="es-CO" sz="1400" b="1" i="0" u="none" strike="noStrike" dirty="0">
                        <a:solidFill>
                          <a:srgbClr val="0000CC"/>
                        </a:solidFill>
                        <a:effectLst/>
                        <a:latin typeface="Arial Black" panose="020B0A04020102020204" pitchFamily="34" charset="0"/>
                      </a:endParaRPr>
                    </a:p>
                  </a:txBody>
                  <a:tcPr marL="6350" marR="6350" marT="6350" marB="0" anchor="ctr"/>
                </a:tc>
                <a:tc>
                  <a:txBody>
                    <a:bodyPr/>
                    <a:lstStyle/>
                    <a:p>
                      <a:pPr algn="ctr" fontAlgn="ctr"/>
                      <a:r>
                        <a:rPr lang="es-CO" sz="1400" b="1" u="none" strike="noStrike" dirty="0">
                          <a:effectLst/>
                        </a:rPr>
                        <a:t>REGISTROS 2018</a:t>
                      </a:r>
                      <a:endParaRPr lang="es-CO" sz="1400" b="1" i="0" u="none" strike="noStrike" dirty="0">
                        <a:solidFill>
                          <a:srgbClr val="003366"/>
                        </a:solidFill>
                        <a:effectLst/>
                        <a:latin typeface="Arial Black" panose="020B0A04020102020204" pitchFamily="34" charset="0"/>
                      </a:endParaRPr>
                    </a:p>
                  </a:txBody>
                  <a:tcPr marL="6350" marR="6350" marT="6350" marB="0" anchor="ctr"/>
                </a:tc>
                <a:tc>
                  <a:txBody>
                    <a:bodyPr/>
                    <a:lstStyle/>
                    <a:p>
                      <a:pPr algn="ctr" fontAlgn="ctr"/>
                      <a:r>
                        <a:rPr lang="es-CO" sz="1400" b="1" u="none" strike="noStrike" dirty="0">
                          <a:effectLst/>
                        </a:rPr>
                        <a:t>DIFERENCIA EN VALOR</a:t>
                      </a:r>
                      <a:endParaRPr lang="es-CO" sz="1400" b="1" i="0" u="none" strike="noStrike" dirty="0">
                        <a:effectLst/>
                        <a:latin typeface="Arial Black" panose="020B0A04020102020204" pitchFamily="34" charset="0"/>
                      </a:endParaRPr>
                    </a:p>
                  </a:txBody>
                  <a:tcPr marL="6350" marR="6350" marT="6350" marB="0" anchor="ctr"/>
                </a:tc>
                <a:tc>
                  <a:txBody>
                    <a:bodyPr/>
                    <a:lstStyle/>
                    <a:p>
                      <a:pPr algn="ctr" fontAlgn="ctr"/>
                      <a:r>
                        <a:rPr lang="es-CO" sz="1400" b="1" u="none" strike="noStrike" dirty="0">
                          <a:effectLst/>
                        </a:rPr>
                        <a:t>DIFERENCIA %</a:t>
                      </a:r>
                      <a:endParaRPr lang="es-CO" sz="1400" b="1" i="0" u="none" strike="noStrike" dirty="0">
                        <a:effectLst/>
                        <a:latin typeface="Arial Black" panose="020B0A04020102020204" pitchFamily="34" charset="0"/>
                      </a:endParaRPr>
                    </a:p>
                  </a:txBody>
                  <a:tcPr marL="6350" marR="6350" marT="6350" marB="0" anchor="ctr"/>
                </a:tc>
                <a:extLst>
                  <a:ext uri="{0D108BD9-81ED-4DB2-BD59-A6C34878D82A}">
                    <a16:rowId xmlns:a16="http://schemas.microsoft.com/office/drawing/2014/main" val="10000"/>
                  </a:ext>
                </a:extLst>
              </a:tr>
              <a:tr h="158750">
                <a:tc>
                  <a:txBody>
                    <a:bodyPr/>
                    <a:lstStyle/>
                    <a:p>
                      <a:pPr algn="l" fontAlgn="b"/>
                      <a:r>
                        <a:rPr lang="es-CO" sz="1400" b="1" u="none" strike="noStrike" dirty="0">
                          <a:effectLst/>
                        </a:rPr>
                        <a:t>FUNCIONAMIENTO</a:t>
                      </a:r>
                      <a:endParaRPr lang="es-CO" sz="1400" b="1" i="0" u="none" strike="noStrike" dirty="0">
                        <a:effectLst/>
                        <a:latin typeface="Arial" panose="020B0604020202020204" pitchFamily="34" charset="0"/>
                      </a:endParaRPr>
                    </a:p>
                  </a:txBody>
                  <a:tcPr marL="6350" marR="6350" marT="6350" marB="0" anchor="b"/>
                </a:tc>
                <a:tc>
                  <a:txBody>
                    <a:bodyPr/>
                    <a:lstStyle/>
                    <a:p>
                      <a:pPr algn="r" fontAlgn="b"/>
                      <a:r>
                        <a:rPr lang="es-CO" sz="1400" u="none" strike="noStrike" dirty="0">
                          <a:effectLst/>
                        </a:rPr>
                        <a:t>12.281.619</a:t>
                      </a:r>
                      <a:endParaRPr lang="es-CO" sz="1400" b="1" i="0" u="none" strike="noStrike" dirty="0">
                        <a:solidFill>
                          <a:srgbClr val="0000CC"/>
                        </a:solidFill>
                        <a:effectLst/>
                        <a:latin typeface="Arial" panose="020B0604020202020204" pitchFamily="34" charset="0"/>
                      </a:endParaRPr>
                    </a:p>
                  </a:txBody>
                  <a:tcPr marL="6350" marR="6350" marT="6350" marB="0" anchor="b"/>
                </a:tc>
                <a:tc>
                  <a:txBody>
                    <a:bodyPr/>
                    <a:lstStyle/>
                    <a:p>
                      <a:pPr algn="r" fontAlgn="b"/>
                      <a:r>
                        <a:rPr lang="es-CO" sz="1400" u="none" strike="noStrike" dirty="0">
                          <a:effectLst/>
                        </a:rPr>
                        <a:t>11.068.102</a:t>
                      </a:r>
                      <a:endParaRPr lang="es-CO" sz="1400" b="1" i="0" u="none" strike="noStrike" dirty="0">
                        <a:effectLst/>
                        <a:latin typeface="Arial" panose="020B0604020202020204" pitchFamily="34" charset="0"/>
                      </a:endParaRPr>
                    </a:p>
                  </a:txBody>
                  <a:tcPr marL="6350" marR="6350" marT="6350" marB="0" anchor="b"/>
                </a:tc>
                <a:tc>
                  <a:txBody>
                    <a:bodyPr/>
                    <a:lstStyle/>
                    <a:p>
                      <a:pPr algn="r" fontAlgn="b"/>
                      <a:r>
                        <a:rPr lang="es-CO" sz="1400" u="none" strike="noStrike">
                          <a:effectLst/>
                        </a:rPr>
                        <a:t>1.213.517</a:t>
                      </a:r>
                      <a:endParaRPr lang="es-CO" sz="1400" b="1" i="0" u="none" strike="noStrike">
                        <a:solidFill>
                          <a:srgbClr val="0000CC"/>
                        </a:solidFill>
                        <a:effectLst/>
                        <a:latin typeface="Arial" panose="020B0604020202020204" pitchFamily="34" charset="0"/>
                      </a:endParaRPr>
                    </a:p>
                  </a:txBody>
                  <a:tcPr marL="6350" marR="6350" marT="6350" marB="0" anchor="b"/>
                </a:tc>
                <a:tc>
                  <a:txBody>
                    <a:bodyPr/>
                    <a:lstStyle/>
                    <a:p>
                      <a:pPr algn="r" fontAlgn="b"/>
                      <a:r>
                        <a:rPr lang="es-CO" sz="1400" u="none" strike="noStrike">
                          <a:effectLst/>
                        </a:rPr>
                        <a:t>9,88%</a:t>
                      </a:r>
                      <a:endParaRPr lang="es-CO" sz="1400" b="1"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10001"/>
                  </a:ext>
                </a:extLst>
              </a:tr>
              <a:tr h="158750">
                <a:tc>
                  <a:txBody>
                    <a:bodyPr/>
                    <a:lstStyle/>
                    <a:p>
                      <a:pPr algn="l" fontAlgn="b"/>
                      <a:r>
                        <a:rPr lang="es-CO" sz="1400" b="1" u="none" strike="noStrike" dirty="0">
                          <a:effectLst/>
                        </a:rPr>
                        <a:t>GASTOS DE PERSONAL</a:t>
                      </a:r>
                      <a:endParaRPr lang="es-CO" sz="1400" b="1" i="0" u="none" strike="noStrike" dirty="0">
                        <a:effectLst/>
                        <a:latin typeface="Arial" panose="020B0604020202020204" pitchFamily="34" charset="0"/>
                      </a:endParaRPr>
                    </a:p>
                  </a:txBody>
                  <a:tcPr marL="6350" marR="6350" marT="6350" marB="0" anchor="b"/>
                </a:tc>
                <a:tc>
                  <a:txBody>
                    <a:bodyPr/>
                    <a:lstStyle/>
                    <a:p>
                      <a:pPr algn="r" fontAlgn="b"/>
                      <a:r>
                        <a:rPr lang="es-CO" sz="1400" u="none" strike="noStrike">
                          <a:effectLst/>
                        </a:rPr>
                        <a:t>1.549.595</a:t>
                      </a:r>
                      <a:endParaRPr lang="es-CO" sz="1400" b="0" i="0" u="none" strike="noStrike">
                        <a:solidFill>
                          <a:srgbClr val="0000CC"/>
                        </a:solidFill>
                        <a:effectLst/>
                        <a:latin typeface="Arial" panose="020B0604020202020204" pitchFamily="34" charset="0"/>
                      </a:endParaRPr>
                    </a:p>
                  </a:txBody>
                  <a:tcPr marL="6350" marR="6350" marT="6350" marB="0" anchor="b"/>
                </a:tc>
                <a:tc>
                  <a:txBody>
                    <a:bodyPr/>
                    <a:lstStyle/>
                    <a:p>
                      <a:pPr algn="r" fontAlgn="b"/>
                      <a:r>
                        <a:rPr lang="es-CO" sz="1400" u="none" strike="noStrike" dirty="0">
                          <a:effectLst/>
                        </a:rPr>
                        <a:t>1.418.534</a:t>
                      </a:r>
                      <a:endParaRPr lang="es-CO" sz="1400" b="0" i="0" u="none" strike="noStrike" dirty="0">
                        <a:effectLst/>
                        <a:latin typeface="Arial" panose="020B0604020202020204" pitchFamily="34" charset="0"/>
                      </a:endParaRPr>
                    </a:p>
                  </a:txBody>
                  <a:tcPr marL="6350" marR="6350" marT="6350" marB="0" anchor="b"/>
                </a:tc>
                <a:tc>
                  <a:txBody>
                    <a:bodyPr/>
                    <a:lstStyle/>
                    <a:p>
                      <a:pPr algn="r" fontAlgn="b"/>
                      <a:r>
                        <a:rPr lang="es-CO" sz="1400" u="none" strike="noStrike">
                          <a:effectLst/>
                        </a:rPr>
                        <a:t>131.061</a:t>
                      </a:r>
                      <a:endParaRPr lang="es-CO" sz="1400" b="0" i="0" u="none" strike="noStrike">
                        <a:solidFill>
                          <a:srgbClr val="0000CC"/>
                        </a:solidFill>
                        <a:effectLst/>
                        <a:latin typeface="Arial" panose="020B0604020202020204" pitchFamily="34" charset="0"/>
                      </a:endParaRPr>
                    </a:p>
                  </a:txBody>
                  <a:tcPr marL="6350" marR="6350" marT="6350" marB="0" anchor="b"/>
                </a:tc>
                <a:tc>
                  <a:txBody>
                    <a:bodyPr/>
                    <a:lstStyle/>
                    <a:p>
                      <a:pPr algn="r" fontAlgn="b"/>
                      <a:r>
                        <a:rPr lang="es-CO" sz="1400" u="none" strike="noStrike">
                          <a:effectLst/>
                        </a:rPr>
                        <a:t>8,46%</a:t>
                      </a:r>
                      <a:endParaRPr lang="es-CO" sz="14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10002"/>
                  </a:ext>
                </a:extLst>
              </a:tr>
              <a:tr h="158750">
                <a:tc>
                  <a:txBody>
                    <a:bodyPr/>
                    <a:lstStyle/>
                    <a:p>
                      <a:pPr algn="l" fontAlgn="b"/>
                      <a:r>
                        <a:rPr lang="es-CO" sz="1400" b="1" u="none" strike="noStrike" dirty="0">
                          <a:effectLst/>
                        </a:rPr>
                        <a:t>GASTOS GENERALES</a:t>
                      </a:r>
                      <a:endParaRPr lang="es-CO" sz="1400" b="1" i="0" u="none" strike="noStrike" dirty="0">
                        <a:effectLst/>
                        <a:latin typeface="Arial" panose="020B0604020202020204" pitchFamily="34" charset="0"/>
                      </a:endParaRPr>
                    </a:p>
                  </a:txBody>
                  <a:tcPr marL="6350" marR="6350" marT="6350" marB="0" anchor="b"/>
                </a:tc>
                <a:tc>
                  <a:txBody>
                    <a:bodyPr/>
                    <a:lstStyle/>
                    <a:p>
                      <a:pPr algn="r" fontAlgn="b"/>
                      <a:r>
                        <a:rPr lang="es-CO" sz="1400" u="none" strike="noStrike">
                          <a:effectLst/>
                        </a:rPr>
                        <a:t>9.586.322</a:t>
                      </a:r>
                      <a:endParaRPr lang="es-CO" sz="1400" b="0" i="0" u="none" strike="noStrike">
                        <a:solidFill>
                          <a:srgbClr val="0000CC"/>
                        </a:solidFill>
                        <a:effectLst/>
                        <a:latin typeface="Arial" panose="020B0604020202020204" pitchFamily="34" charset="0"/>
                      </a:endParaRPr>
                    </a:p>
                  </a:txBody>
                  <a:tcPr marL="6350" marR="6350" marT="6350" marB="0" anchor="b"/>
                </a:tc>
                <a:tc>
                  <a:txBody>
                    <a:bodyPr/>
                    <a:lstStyle/>
                    <a:p>
                      <a:pPr algn="r" fontAlgn="b"/>
                      <a:r>
                        <a:rPr lang="es-CO" sz="1400" u="none" strike="noStrike">
                          <a:effectLst/>
                        </a:rPr>
                        <a:t>8.752.681</a:t>
                      </a:r>
                      <a:endParaRPr lang="es-CO" sz="1400" b="0" i="0" u="none" strike="noStrike">
                        <a:effectLst/>
                        <a:latin typeface="Arial" panose="020B0604020202020204" pitchFamily="34" charset="0"/>
                      </a:endParaRPr>
                    </a:p>
                  </a:txBody>
                  <a:tcPr marL="6350" marR="6350" marT="6350" marB="0" anchor="b"/>
                </a:tc>
                <a:tc>
                  <a:txBody>
                    <a:bodyPr/>
                    <a:lstStyle/>
                    <a:p>
                      <a:pPr algn="r" fontAlgn="b"/>
                      <a:r>
                        <a:rPr lang="es-CO" sz="1400" u="none" strike="noStrike" dirty="0">
                          <a:effectLst/>
                        </a:rPr>
                        <a:t>833.641</a:t>
                      </a:r>
                      <a:endParaRPr lang="es-CO" sz="1400" b="0" i="0" u="none" strike="noStrike" dirty="0">
                        <a:solidFill>
                          <a:srgbClr val="0000CC"/>
                        </a:solidFill>
                        <a:effectLst/>
                        <a:latin typeface="Arial" panose="020B0604020202020204" pitchFamily="34" charset="0"/>
                      </a:endParaRPr>
                    </a:p>
                  </a:txBody>
                  <a:tcPr marL="6350" marR="6350" marT="6350" marB="0" anchor="b"/>
                </a:tc>
                <a:tc>
                  <a:txBody>
                    <a:bodyPr/>
                    <a:lstStyle/>
                    <a:p>
                      <a:pPr algn="r" fontAlgn="b"/>
                      <a:r>
                        <a:rPr lang="es-CO" sz="1400" u="none" strike="noStrike" dirty="0">
                          <a:effectLst/>
                        </a:rPr>
                        <a:t>8,70%</a:t>
                      </a:r>
                      <a:endParaRPr lang="es-CO" sz="1400" b="0" i="0" u="none" strike="noStrike" dirty="0">
                        <a:effectLst/>
                        <a:latin typeface="Arial" panose="020B0604020202020204" pitchFamily="34" charset="0"/>
                      </a:endParaRPr>
                    </a:p>
                  </a:txBody>
                  <a:tcPr marL="6350" marR="6350" marT="6350" marB="0" anchor="b"/>
                </a:tc>
                <a:extLst>
                  <a:ext uri="{0D108BD9-81ED-4DB2-BD59-A6C34878D82A}">
                    <a16:rowId xmlns:a16="http://schemas.microsoft.com/office/drawing/2014/main" val="10003"/>
                  </a:ext>
                </a:extLst>
              </a:tr>
              <a:tr h="158750">
                <a:tc>
                  <a:txBody>
                    <a:bodyPr/>
                    <a:lstStyle/>
                    <a:p>
                      <a:pPr algn="l" fontAlgn="b"/>
                      <a:r>
                        <a:rPr lang="es-CO" sz="1400" b="1" u="none" strike="noStrike" dirty="0">
                          <a:effectLst/>
                        </a:rPr>
                        <a:t>TRANSFERENCIAS CORRIENTES</a:t>
                      </a:r>
                      <a:endParaRPr lang="es-CO" sz="1400" b="1" i="0" u="none" strike="noStrike" dirty="0">
                        <a:effectLst/>
                        <a:latin typeface="Arial" panose="020B0604020202020204" pitchFamily="34" charset="0"/>
                      </a:endParaRPr>
                    </a:p>
                  </a:txBody>
                  <a:tcPr marL="6350" marR="6350" marT="6350" marB="0" anchor="b"/>
                </a:tc>
                <a:tc>
                  <a:txBody>
                    <a:bodyPr/>
                    <a:lstStyle/>
                    <a:p>
                      <a:pPr algn="r" fontAlgn="b"/>
                      <a:r>
                        <a:rPr lang="es-CO" sz="1400" u="none" strike="noStrike">
                          <a:effectLst/>
                        </a:rPr>
                        <a:t>1.145.702</a:t>
                      </a:r>
                      <a:endParaRPr lang="es-CO" sz="1400" b="0" i="0" u="none" strike="noStrike">
                        <a:solidFill>
                          <a:srgbClr val="0000CC"/>
                        </a:solidFill>
                        <a:effectLst/>
                        <a:latin typeface="Arial" panose="020B0604020202020204" pitchFamily="34" charset="0"/>
                      </a:endParaRPr>
                    </a:p>
                  </a:txBody>
                  <a:tcPr marL="6350" marR="6350" marT="6350" marB="0" anchor="b"/>
                </a:tc>
                <a:tc>
                  <a:txBody>
                    <a:bodyPr/>
                    <a:lstStyle/>
                    <a:p>
                      <a:pPr algn="r" fontAlgn="b"/>
                      <a:r>
                        <a:rPr lang="es-CO" sz="1400" u="none" strike="noStrike">
                          <a:effectLst/>
                        </a:rPr>
                        <a:t>896.887</a:t>
                      </a:r>
                      <a:endParaRPr lang="es-CO" sz="1400" b="0" i="0" u="none" strike="noStrike">
                        <a:effectLst/>
                        <a:latin typeface="Arial" panose="020B0604020202020204" pitchFamily="34" charset="0"/>
                      </a:endParaRPr>
                    </a:p>
                  </a:txBody>
                  <a:tcPr marL="6350" marR="6350" marT="6350" marB="0" anchor="b"/>
                </a:tc>
                <a:tc>
                  <a:txBody>
                    <a:bodyPr/>
                    <a:lstStyle/>
                    <a:p>
                      <a:pPr algn="r" fontAlgn="b"/>
                      <a:r>
                        <a:rPr lang="es-CO" sz="1400" u="none" strike="noStrike" dirty="0">
                          <a:effectLst/>
                        </a:rPr>
                        <a:t>248.815</a:t>
                      </a:r>
                      <a:endParaRPr lang="es-CO" sz="1400" b="0" i="0" u="none" strike="noStrike" dirty="0">
                        <a:solidFill>
                          <a:srgbClr val="0000CC"/>
                        </a:solidFill>
                        <a:effectLst/>
                        <a:latin typeface="Arial" panose="020B0604020202020204" pitchFamily="34" charset="0"/>
                      </a:endParaRPr>
                    </a:p>
                  </a:txBody>
                  <a:tcPr marL="6350" marR="6350" marT="6350" marB="0" anchor="b"/>
                </a:tc>
                <a:tc>
                  <a:txBody>
                    <a:bodyPr/>
                    <a:lstStyle/>
                    <a:p>
                      <a:pPr algn="r" fontAlgn="b"/>
                      <a:r>
                        <a:rPr lang="es-CO" sz="1400" u="none" strike="noStrike" dirty="0">
                          <a:effectLst/>
                        </a:rPr>
                        <a:t>21,72%</a:t>
                      </a:r>
                      <a:endParaRPr lang="es-CO" sz="1400" b="0" i="0" u="none" strike="noStrike" dirty="0">
                        <a:effectLst/>
                        <a:latin typeface="Arial" panose="020B0604020202020204" pitchFamily="34" charset="0"/>
                      </a:endParaRPr>
                    </a:p>
                  </a:txBody>
                  <a:tcPr marL="6350" marR="6350" marT="6350" marB="0" anchor="b"/>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54636524"/>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355098" y="1742984"/>
            <a:ext cx="8778605" cy="646331"/>
          </a:xfrm>
          <a:prstGeom prst="rect">
            <a:avLst/>
          </a:prstGeom>
          <a:noFill/>
        </p:spPr>
        <p:txBody>
          <a:bodyPr wrap="square" rtlCol="0">
            <a:spAutoFit/>
          </a:bodyPr>
          <a:lstStyle/>
          <a:p>
            <a:endParaRPr lang="es-CO" dirty="0"/>
          </a:p>
          <a:p>
            <a:endParaRPr lang="es-CO" dirty="0"/>
          </a:p>
        </p:txBody>
      </p:sp>
      <p:sp>
        <p:nvSpPr>
          <p:cNvPr id="7" name="Título 1"/>
          <p:cNvSpPr txBox="1">
            <a:spLocks/>
          </p:cNvSpPr>
          <p:nvPr/>
        </p:nvSpPr>
        <p:spPr bwMode="auto">
          <a:xfrm>
            <a:off x="2026773" y="442126"/>
            <a:ext cx="7751071" cy="65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a:lstStyle>
          <a:p>
            <a:r>
              <a:rPr lang="es-CO" sz="1800" b="1"/>
              <a:t>UNIDAD 02 – UNIDAD DE SALUD </a:t>
            </a:r>
            <a:br>
              <a:rPr lang="es-CO" sz="1800" b="1"/>
            </a:br>
            <a:r>
              <a:rPr lang="es-CO" sz="1800" b="1"/>
              <a:t>COMPARATIVO EJECUCION DE INGRESOS </a:t>
            </a:r>
            <a:br>
              <a:rPr lang="es-CO" sz="1800" b="1"/>
            </a:br>
            <a:r>
              <a:rPr lang="es-CO" sz="1800" b="1"/>
              <a:t>VIGENCIAS 2018 –  2019</a:t>
            </a:r>
            <a:br>
              <a:rPr lang="es-CO" sz="1800" b="1"/>
            </a:br>
            <a:r>
              <a:rPr lang="es-CO" sz="1800" b="1"/>
              <a:t>(En miles de pesos)</a:t>
            </a:r>
            <a:endParaRPr lang="es-CO" sz="1800" dirty="0"/>
          </a:p>
        </p:txBody>
      </p:sp>
      <p:graphicFrame>
        <p:nvGraphicFramePr>
          <p:cNvPr id="4" name="Tabla 3"/>
          <p:cNvGraphicFramePr>
            <a:graphicFrameLocks noGrp="1"/>
          </p:cNvGraphicFramePr>
          <p:nvPr>
            <p:extLst/>
          </p:nvPr>
        </p:nvGraphicFramePr>
        <p:xfrm>
          <a:off x="1975477" y="1539727"/>
          <a:ext cx="7537846" cy="1415031"/>
        </p:xfrm>
        <a:graphic>
          <a:graphicData uri="http://schemas.openxmlformats.org/drawingml/2006/table">
            <a:tbl>
              <a:tblPr>
                <a:tableStyleId>{5C22544A-7EE6-4342-B048-85BDC9FD1C3A}</a:tableStyleId>
              </a:tblPr>
              <a:tblGrid>
                <a:gridCol w="2297782">
                  <a:extLst>
                    <a:ext uri="{9D8B030D-6E8A-4147-A177-3AD203B41FA5}">
                      <a16:colId xmlns:a16="http://schemas.microsoft.com/office/drawing/2014/main" val="20000"/>
                    </a:ext>
                  </a:extLst>
                </a:gridCol>
                <a:gridCol w="1345043">
                  <a:extLst>
                    <a:ext uri="{9D8B030D-6E8A-4147-A177-3AD203B41FA5}">
                      <a16:colId xmlns:a16="http://schemas.microsoft.com/office/drawing/2014/main" val="20001"/>
                    </a:ext>
                  </a:extLst>
                </a:gridCol>
                <a:gridCol w="1359054">
                  <a:extLst>
                    <a:ext uri="{9D8B030D-6E8A-4147-A177-3AD203B41FA5}">
                      <a16:colId xmlns:a16="http://schemas.microsoft.com/office/drawing/2014/main" val="20002"/>
                    </a:ext>
                  </a:extLst>
                </a:gridCol>
                <a:gridCol w="1303011">
                  <a:extLst>
                    <a:ext uri="{9D8B030D-6E8A-4147-A177-3AD203B41FA5}">
                      <a16:colId xmlns:a16="http://schemas.microsoft.com/office/drawing/2014/main" val="20003"/>
                    </a:ext>
                  </a:extLst>
                </a:gridCol>
                <a:gridCol w="1232956">
                  <a:extLst>
                    <a:ext uri="{9D8B030D-6E8A-4147-A177-3AD203B41FA5}">
                      <a16:colId xmlns:a16="http://schemas.microsoft.com/office/drawing/2014/main" val="20004"/>
                    </a:ext>
                  </a:extLst>
                </a:gridCol>
              </a:tblGrid>
              <a:tr h="414579">
                <a:tc>
                  <a:txBody>
                    <a:bodyPr/>
                    <a:lstStyle/>
                    <a:p>
                      <a:pPr algn="ctr" fontAlgn="ctr"/>
                      <a:r>
                        <a:rPr lang="es-CO" sz="1400" b="1" u="none" strike="noStrike" dirty="0">
                          <a:effectLst/>
                        </a:rPr>
                        <a:t>NOMBRE </a:t>
                      </a:r>
                      <a:endParaRPr lang="es-CO" sz="1400" b="1" i="0" u="none" strike="noStrike" dirty="0">
                        <a:effectLst/>
                        <a:latin typeface="Arial Black" panose="020B0A04020102020204" pitchFamily="34" charset="0"/>
                      </a:endParaRPr>
                    </a:p>
                  </a:txBody>
                  <a:tcPr marL="6350" marR="6350" marT="6350" marB="0" anchor="ctr"/>
                </a:tc>
                <a:tc>
                  <a:txBody>
                    <a:bodyPr/>
                    <a:lstStyle/>
                    <a:p>
                      <a:pPr algn="ctr" fontAlgn="ctr"/>
                      <a:r>
                        <a:rPr lang="es-CO" sz="1400" b="1" u="none" strike="noStrike" dirty="0">
                          <a:effectLst/>
                        </a:rPr>
                        <a:t>PAGOS 2019</a:t>
                      </a:r>
                      <a:endParaRPr lang="es-CO" sz="1400" b="1" i="0" u="none" strike="noStrike" dirty="0">
                        <a:solidFill>
                          <a:srgbClr val="0000CC"/>
                        </a:solidFill>
                        <a:effectLst/>
                        <a:latin typeface="Arial Black" panose="020B0A04020102020204" pitchFamily="34" charset="0"/>
                      </a:endParaRPr>
                    </a:p>
                  </a:txBody>
                  <a:tcPr marL="6350" marR="6350" marT="6350" marB="0" anchor="ctr"/>
                </a:tc>
                <a:tc>
                  <a:txBody>
                    <a:bodyPr/>
                    <a:lstStyle/>
                    <a:p>
                      <a:pPr algn="ctr" fontAlgn="ctr"/>
                      <a:r>
                        <a:rPr lang="es-CO" sz="1400" b="1" u="none" strike="noStrike" dirty="0">
                          <a:effectLst/>
                        </a:rPr>
                        <a:t>PAGOS 2018</a:t>
                      </a:r>
                      <a:endParaRPr lang="es-CO" sz="1400" b="1" i="0" u="none" strike="noStrike" dirty="0">
                        <a:solidFill>
                          <a:srgbClr val="003366"/>
                        </a:solidFill>
                        <a:effectLst/>
                        <a:latin typeface="Arial Black" panose="020B0A04020102020204" pitchFamily="34" charset="0"/>
                      </a:endParaRPr>
                    </a:p>
                  </a:txBody>
                  <a:tcPr marL="6350" marR="6350" marT="6350" marB="0" anchor="ctr"/>
                </a:tc>
                <a:tc>
                  <a:txBody>
                    <a:bodyPr/>
                    <a:lstStyle/>
                    <a:p>
                      <a:pPr algn="ctr" fontAlgn="ctr"/>
                      <a:r>
                        <a:rPr lang="es-CO" sz="1400" b="1" u="none" strike="noStrike" dirty="0">
                          <a:effectLst/>
                        </a:rPr>
                        <a:t>DIFERENCIA EN VALOR</a:t>
                      </a:r>
                      <a:endParaRPr lang="es-CO" sz="1400" b="1" i="0" u="none" strike="noStrike" dirty="0">
                        <a:effectLst/>
                        <a:latin typeface="Arial Black" panose="020B0A04020102020204" pitchFamily="34" charset="0"/>
                      </a:endParaRPr>
                    </a:p>
                  </a:txBody>
                  <a:tcPr marL="6350" marR="6350" marT="6350" marB="0" anchor="ctr"/>
                </a:tc>
                <a:tc>
                  <a:txBody>
                    <a:bodyPr/>
                    <a:lstStyle/>
                    <a:p>
                      <a:pPr algn="ctr" fontAlgn="ctr"/>
                      <a:r>
                        <a:rPr lang="es-CO" sz="1400" b="1" u="none" strike="noStrike" dirty="0">
                          <a:effectLst/>
                        </a:rPr>
                        <a:t>DIFERENCIA %</a:t>
                      </a:r>
                      <a:endParaRPr lang="es-CO" sz="1400" b="1" i="0" u="none" strike="noStrike" dirty="0">
                        <a:effectLst/>
                        <a:latin typeface="Arial Black" panose="020B0A04020102020204" pitchFamily="34" charset="0"/>
                      </a:endParaRPr>
                    </a:p>
                  </a:txBody>
                  <a:tcPr marL="6350" marR="6350" marT="6350" marB="0" anchor="ctr"/>
                </a:tc>
                <a:extLst>
                  <a:ext uri="{0D108BD9-81ED-4DB2-BD59-A6C34878D82A}">
                    <a16:rowId xmlns:a16="http://schemas.microsoft.com/office/drawing/2014/main" val="10000"/>
                  </a:ext>
                </a:extLst>
              </a:tr>
              <a:tr h="187973">
                <a:tc>
                  <a:txBody>
                    <a:bodyPr/>
                    <a:lstStyle/>
                    <a:p>
                      <a:pPr algn="l" fontAlgn="b"/>
                      <a:r>
                        <a:rPr lang="es-CO" sz="1400" b="1" u="none" strike="noStrike" dirty="0">
                          <a:effectLst/>
                        </a:rPr>
                        <a:t>FUNCIONAMIENTO</a:t>
                      </a:r>
                      <a:endParaRPr lang="es-CO" sz="1400" b="1" i="0" u="none" strike="noStrike" dirty="0">
                        <a:effectLst/>
                        <a:latin typeface="Arial" panose="020B0604020202020204" pitchFamily="34" charset="0"/>
                      </a:endParaRPr>
                    </a:p>
                  </a:txBody>
                  <a:tcPr marL="6350" marR="6350" marT="6350" marB="0" anchor="b"/>
                </a:tc>
                <a:tc>
                  <a:txBody>
                    <a:bodyPr/>
                    <a:lstStyle/>
                    <a:p>
                      <a:pPr algn="r" fontAlgn="b"/>
                      <a:r>
                        <a:rPr lang="es-CO" sz="1400" u="none" strike="noStrike" dirty="0">
                          <a:effectLst/>
                        </a:rPr>
                        <a:t>11.352.199</a:t>
                      </a:r>
                      <a:endParaRPr lang="es-CO" sz="1400" b="1" i="0" u="none" strike="noStrike" dirty="0">
                        <a:solidFill>
                          <a:srgbClr val="0000CC"/>
                        </a:solidFill>
                        <a:effectLst/>
                        <a:latin typeface="Arial" panose="020B0604020202020204" pitchFamily="34" charset="0"/>
                      </a:endParaRPr>
                    </a:p>
                  </a:txBody>
                  <a:tcPr marL="6350" marR="6350" marT="6350" marB="0" anchor="b"/>
                </a:tc>
                <a:tc>
                  <a:txBody>
                    <a:bodyPr/>
                    <a:lstStyle/>
                    <a:p>
                      <a:pPr algn="r" fontAlgn="b"/>
                      <a:r>
                        <a:rPr lang="es-CO" sz="1400" u="none" strike="noStrike">
                          <a:effectLst/>
                        </a:rPr>
                        <a:t>10.115.725</a:t>
                      </a:r>
                      <a:endParaRPr lang="es-CO" sz="1400" b="1" i="0" u="none" strike="noStrike">
                        <a:effectLst/>
                        <a:latin typeface="Arial" panose="020B0604020202020204" pitchFamily="34" charset="0"/>
                      </a:endParaRPr>
                    </a:p>
                  </a:txBody>
                  <a:tcPr marL="6350" marR="6350" marT="6350" marB="0" anchor="b"/>
                </a:tc>
                <a:tc>
                  <a:txBody>
                    <a:bodyPr/>
                    <a:lstStyle/>
                    <a:p>
                      <a:pPr algn="r" fontAlgn="b"/>
                      <a:r>
                        <a:rPr lang="es-CO" sz="1400" u="none" strike="noStrike">
                          <a:effectLst/>
                        </a:rPr>
                        <a:t>1.236.475</a:t>
                      </a:r>
                      <a:endParaRPr lang="es-CO" sz="1400" b="1" i="0" u="none" strike="noStrike">
                        <a:solidFill>
                          <a:srgbClr val="0000CC"/>
                        </a:solidFill>
                        <a:effectLst/>
                        <a:latin typeface="Arial" panose="020B0604020202020204" pitchFamily="34" charset="0"/>
                      </a:endParaRPr>
                    </a:p>
                  </a:txBody>
                  <a:tcPr marL="6350" marR="6350" marT="6350" marB="0" anchor="b"/>
                </a:tc>
                <a:tc>
                  <a:txBody>
                    <a:bodyPr/>
                    <a:lstStyle/>
                    <a:p>
                      <a:pPr algn="r" fontAlgn="b"/>
                      <a:r>
                        <a:rPr lang="es-CO" sz="1400" u="none" strike="noStrike">
                          <a:effectLst/>
                        </a:rPr>
                        <a:t>10,89%</a:t>
                      </a:r>
                      <a:endParaRPr lang="es-CO" sz="1400" b="1" i="0" u="none" strike="noStrike">
                        <a:solidFill>
                          <a:srgbClr val="0000CC"/>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0001"/>
                  </a:ext>
                </a:extLst>
              </a:tr>
              <a:tr h="187973">
                <a:tc>
                  <a:txBody>
                    <a:bodyPr/>
                    <a:lstStyle/>
                    <a:p>
                      <a:pPr algn="l" fontAlgn="b"/>
                      <a:r>
                        <a:rPr lang="es-CO" sz="1400" b="1" u="none" strike="noStrike" dirty="0">
                          <a:effectLst/>
                        </a:rPr>
                        <a:t>GASTOS DE PERSONAL</a:t>
                      </a:r>
                      <a:endParaRPr lang="es-CO" sz="1400" b="1" i="0" u="none" strike="noStrike" dirty="0">
                        <a:effectLst/>
                        <a:latin typeface="Arial" panose="020B0604020202020204" pitchFamily="34" charset="0"/>
                      </a:endParaRPr>
                    </a:p>
                  </a:txBody>
                  <a:tcPr marL="6350" marR="6350" marT="6350" marB="0" anchor="b"/>
                </a:tc>
                <a:tc>
                  <a:txBody>
                    <a:bodyPr/>
                    <a:lstStyle/>
                    <a:p>
                      <a:pPr algn="r" fontAlgn="b"/>
                      <a:r>
                        <a:rPr lang="es-CO" sz="1400" u="none" strike="noStrike" dirty="0">
                          <a:effectLst/>
                        </a:rPr>
                        <a:t>1.549.595</a:t>
                      </a:r>
                      <a:endParaRPr lang="es-CO" sz="1400" b="0" i="0" u="none" strike="noStrike" dirty="0">
                        <a:solidFill>
                          <a:srgbClr val="0000CC"/>
                        </a:solidFill>
                        <a:effectLst/>
                        <a:latin typeface="Arial" panose="020B0604020202020204" pitchFamily="34" charset="0"/>
                      </a:endParaRPr>
                    </a:p>
                  </a:txBody>
                  <a:tcPr marL="6350" marR="6350" marT="6350" marB="0" anchor="b"/>
                </a:tc>
                <a:tc>
                  <a:txBody>
                    <a:bodyPr/>
                    <a:lstStyle/>
                    <a:p>
                      <a:pPr algn="r" fontAlgn="b"/>
                      <a:r>
                        <a:rPr lang="es-CO" sz="1400" u="none" strike="noStrike" dirty="0">
                          <a:effectLst/>
                        </a:rPr>
                        <a:t>1.414.986</a:t>
                      </a:r>
                      <a:endParaRPr lang="es-CO" sz="1400" b="0" i="0" u="none" strike="noStrike" dirty="0">
                        <a:effectLst/>
                        <a:latin typeface="Arial" panose="020B0604020202020204" pitchFamily="34" charset="0"/>
                      </a:endParaRPr>
                    </a:p>
                  </a:txBody>
                  <a:tcPr marL="6350" marR="6350" marT="6350" marB="0" anchor="b"/>
                </a:tc>
                <a:tc>
                  <a:txBody>
                    <a:bodyPr/>
                    <a:lstStyle/>
                    <a:p>
                      <a:pPr algn="r" fontAlgn="b"/>
                      <a:r>
                        <a:rPr lang="es-CO" sz="1400" u="none" strike="noStrike">
                          <a:effectLst/>
                        </a:rPr>
                        <a:t>134.609</a:t>
                      </a:r>
                      <a:endParaRPr lang="es-CO" sz="1400" b="0" i="0" u="none" strike="noStrike">
                        <a:solidFill>
                          <a:srgbClr val="0000CC"/>
                        </a:solidFill>
                        <a:effectLst/>
                        <a:latin typeface="Arial" panose="020B0604020202020204" pitchFamily="34" charset="0"/>
                      </a:endParaRPr>
                    </a:p>
                  </a:txBody>
                  <a:tcPr marL="6350" marR="6350" marT="6350" marB="0" anchor="b"/>
                </a:tc>
                <a:tc>
                  <a:txBody>
                    <a:bodyPr/>
                    <a:lstStyle/>
                    <a:p>
                      <a:pPr algn="r" fontAlgn="b"/>
                      <a:r>
                        <a:rPr lang="es-CO" sz="1400" u="none" strike="noStrike">
                          <a:effectLst/>
                        </a:rPr>
                        <a:t>8,69%</a:t>
                      </a:r>
                      <a:endParaRPr lang="es-CO" sz="1400" b="0" i="0" u="none" strike="noStrike">
                        <a:solidFill>
                          <a:srgbClr val="0000CC"/>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0002"/>
                  </a:ext>
                </a:extLst>
              </a:tr>
              <a:tr h="187973">
                <a:tc>
                  <a:txBody>
                    <a:bodyPr/>
                    <a:lstStyle/>
                    <a:p>
                      <a:pPr algn="l" fontAlgn="b"/>
                      <a:r>
                        <a:rPr lang="es-CO" sz="1400" b="1" u="none" strike="noStrike" dirty="0">
                          <a:effectLst/>
                        </a:rPr>
                        <a:t>GASTOS GENERALES</a:t>
                      </a:r>
                      <a:endParaRPr lang="es-CO" sz="1400" b="1" i="0" u="none" strike="noStrike" dirty="0">
                        <a:effectLst/>
                        <a:latin typeface="Arial" panose="020B0604020202020204" pitchFamily="34" charset="0"/>
                      </a:endParaRPr>
                    </a:p>
                  </a:txBody>
                  <a:tcPr marL="6350" marR="6350" marT="6350" marB="0" anchor="b"/>
                </a:tc>
                <a:tc>
                  <a:txBody>
                    <a:bodyPr/>
                    <a:lstStyle/>
                    <a:p>
                      <a:pPr algn="r" fontAlgn="b"/>
                      <a:r>
                        <a:rPr lang="es-CO" sz="1400" u="none" strike="noStrike">
                          <a:effectLst/>
                        </a:rPr>
                        <a:t>8.656.903</a:t>
                      </a:r>
                      <a:endParaRPr lang="es-CO" sz="1400" b="0" i="0" u="none" strike="noStrike">
                        <a:solidFill>
                          <a:srgbClr val="0000CC"/>
                        </a:solidFill>
                        <a:effectLst/>
                        <a:latin typeface="Arial" panose="020B0604020202020204" pitchFamily="34" charset="0"/>
                      </a:endParaRPr>
                    </a:p>
                  </a:txBody>
                  <a:tcPr marL="6350" marR="6350" marT="6350" marB="0" anchor="b"/>
                </a:tc>
                <a:tc>
                  <a:txBody>
                    <a:bodyPr/>
                    <a:lstStyle/>
                    <a:p>
                      <a:pPr algn="r" fontAlgn="b"/>
                      <a:r>
                        <a:rPr lang="es-CO" sz="1400" u="none" strike="noStrike" dirty="0">
                          <a:effectLst/>
                        </a:rPr>
                        <a:t>7.803.852</a:t>
                      </a:r>
                      <a:endParaRPr lang="es-CO" sz="1400" b="0" i="0" u="none" strike="noStrike" dirty="0">
                        <a:effectLst/>
                        <a:latin typeface="Arial" panose="020B0604020202020204" pitchFamily="34" charset="0"/>
                      </a:endParaRPr>
                    </a:p>
                  </a:txBody>
                  <a:tcPr marL="6350" marR="6350" marT="6350" marB="0" anchor="b"/>
                </a:tc>
                <a:tc>
                  <a:txBody>
                    <a:bodyPr/>
                    <a:lstStyle/>
                    <a:p>
                      <a:pPr algn="r" fontAlgn="b"/>
                      <a:r>
                        <a:rPr lang="es-CO" sz="1400" u="none" strike="noStrike">
                          <a:effectLst/>
                        </a:rPr>
                        <a:t>853.051</a:t>
                      </a:r>
                      <a:endParaRPr lang="es-CO" sz="1400" b="0" i="0" u="none" strike="noStrike">
                        <a:solidFill>
                          <a:srgbClr val="0000CC"/>
                        </a:solidFill>
                        <a:effectLst/>
                        <a:latin typeface="Arial" panose="020B0604020202020204" pitchFamily="34" charset="0"/>
                      </a:endParaRPr>
                    </a:p>
                  </a:txBody>
                  <a:tcPr marL="6350" marR="6350" marT="6350" marB="0" anchor="b"/>
                </a:tc>
                <a:tc>
                  <a:txBody>
                    <a:bodyPr/>
                    <a:lstStyle/>
                    <a:p>
                      <a:pPr algn="r" fontAlgn="b"/>
                      <a:r>
                        <a:rPr lang="es-CO" sz="1400" u="none" strike="noStrike">
                          <a:effectLst/>
                        </a:rPr>
                        <a:t>9,85%</a:t>
                      </a:r>
                      <a:endParaRPr lang="es-CO" sz="1400" b="0" i="0" u="none" strike="noStrike">
                        <a:solidFill>
                          <a:srgbClr val="0000CC"/>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0003"/>
                  </a:ext>
                </a:extLst>
              </a:tr>
              <a:tr h="322831">
                <a:tc>
                  <a:txBody>
                    <a:bodyPr/>
                    <a:lstStyle/>
                    <a:p>
                      <a:pPr algn="l" fontAlgn="b"/>
                      <a:r>
                        <a:rPr lang="es-CO" sz="1400" b="1" u="none" strike="noStrike" dirty="0">
                          <a:effectLst/>
                        </a:rPr>
                        <a:t>TRANSFERENCIAS CORRIENTES</a:t>
                      </a:r>
                      <a:endParaRPr lang="es-CO" sz="1400" b="1" i="0" u="none" strike="noStrike" dirty="0">
                        <a:effectLst/>
                        <a:latin typeface="Arial" panose="020B0604020202020204" pitchFamily="34" charset="0"/>
                      </a:endParaRPr>
                    </a:p>
                  </a:txBody>
                  <a:tcPr marL="6350" marR="6350" marT="6350" marB="0" anchor="b"/>
                </a:tc>
                <a:tc>
                  <a:txBody>
                    <a:bodyPr/>
                    <a:lstStyle/>
                    <a:p>
                      <a:pPr algn="r" fontAlgn="b"/>
                      <a:r>
                        <a:rPr lang="es-CO" sz="1400" u="none" strike="noStrike">
                          <a:effectLst/>
                        </a:rPr>
                        <a:t>1.145.702</a:t>
                      </a:r>
                      <a:endParaRPr lang="es-CO" sz="1400" b="0" i="0" u="none" strike="noStrike">
                        <a:solidFill>
                          <a:srgbClr val="0000CC"/>
                        </a:solidFill>
                        <a:effectLst/>
                        <a:latin typeface="Arial" panose="020B0604020202020204" pitchFamily="34" charset="0"/>
                      </a:endParaRPr>
                    </a:p>
                  </a:txBody>
                  <a:tcPr marL="6350" marR="6350" marT="6350" marB="0" anchor="b"/>
                </a:tc>
                <a:tc>
                  <a:txBody>
                    <a:bodyPr/>
                    <a:lstStyle/>
                    <a:p>
                      <a:pPr algn="r" fontAlgn="b"/>
                      <a:r>
                        <a:rPr lang="es-CO" sz="1400" u="none" strike="noStrike" dirty="0">
                          <a:effectLst/>
                        </a:rPr>
                        <a:t>896.887</a:t>
                      </a:r>
                      <a:endParaRPr lang="es-CO" sz="1400" b="0" i="0" u="none" strike="noStrike" dirty="0">
                        <a:effectLst/>
                        <a:latin typeface="Arial" panose="020B0604020202020204" pitchFamily="34" charset="0"/>
                      </a:endParaRPr>
                    </a:p>
                  </a:txBody>
                  <a:tcPr marL="6350" marR="6350" marT="6350" marB="0" anchor="b"/>
                </a:tc>
                <a:tc>
                  <a:txBody>
                    <a:bodyPr/>
                    <a:lstStyle/>
                    <a:p>
                      <a:pPr algn="r" fontAlgn="b"/>
                      <a:r>
                        <a:rPr lang="es-CO" sz="1400" u="none" strike="noStrike" dirty="0">
                          <a:effectLst/>
                        </a:rPr>
                        <a:t>248.815</a:t>
                      </a:r>
                      <a:endParaRPr lang="es-CO" sz="1400" b="0" i="0" u="none" strike="noStrike" dirty="0">
                        <a:solidFill>
                          <a:srgbClr val="0000CC"/>
                        </a:solidFill>
                        <a:effectLst/>
                        <a:latin typeface="Arial" panose="020B0604020202020204" pitchFamily="34" charset="0"/>
                      </a:endParaRPr>
                    </a:p>
                  </a:txBody>
                  <a:tcPr marL="6350" marR="6350" marT="6350" marB="0" anchor="b"/>
                </a:tc>
                <a:tc>
                  <a:txBody>
                    <a:bodyPr/>
                    <a:lstStyle/>
                    <a:p>
                      <a:pPr algn="r" fontAlgn="b"/>
                      <a:r>
                        <a:rPr lang="es-CO" sz="1400" u="none" strike="noStrike" dirty="0">
                          <a:effectLst/>
                        </a:rPr>
                        <a:t>21,72%</a:t>
                      </a:r>
                      <a:endParaRPr lang="es-CO" sz="1400" b="0" i="0" u="none" strike="noStrike" dirty="0">
                        <a:solidFill>
                          <a:srgbClr val="0000CC"/>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0004"/>
                  </a:ext>
                </a:extLst>
              </a:tr>
            </a:tbl>
          </a:graphicData>
        </a:graphic>
      </p:graphicFrame>
      <p:graphicFrame>
        <p:nvGraphicFramePr>
          <p:cNvPr id="2" name="Tabla 1"/>
          <p:cNvGraphicFramePr>
            <a:graphicFrameLocks noGrp="1"/>
          </p:cNvGraphicFramePr>
          <p:nvPr>
            <p:extLst/>
          </p:nvPr>
        </p:nvGraphicFramePr>
        <p:xfrm>
          <a:off x="1972770" y="3158015"/>
          <a:ext cx="5019703" cy="1525270"/>
        </p:xfrm>
        <a:graphic>
          <a:graphicData uri="http://schemas.openxmlformats.org/drawingml/2006/table">
            <a:tbl>
              <a:tblPr>
                <a:tableStyleId>{5C22544A-7EE6-4342-B048-85BDC9FD1C3A}</a:tableStyleId>
              </a:tblPr>
              <a:tblGrid>
                <a:gridCol w="2305970">
                  <a:extLst>
                    <a:ext uri="{9D8B030D-6E8A-4147-A177-3AD203B41FA5}">
                      <a16:colId xmlns:a16="http://schemas.microsoft.com/office/drawing/2014/main" val="20000"/>
                    </a:ext>
                  </a:extLst>
                </a:gridCol>
                <a:gridCol w="1349836">
                  <a:extLst>
                    <a:ext uri="{9D8B030D-6E8A-4147-A177-3AD203B41FA5}">
                      <a16:colId xmlns:a16="http://schemas.microsoft.com/office/drawing/2014/main" val="20001"/>
                    </a:ext>
                  </a:extLst>
                </a:gridCol>
                <a:gridCol w="1363897">
                  <a:extLst>
                    <a:ext uri="{9D8B030D-6E8A-4147-A177-3AD203B41FA5}">
                      <a16:colId xmlns:a16="http://schemas.microsoft.com/office/drawing/2014/main" val="20002"/>
                    </a:ext>
                  </a:extLst>
                </a:gridCol>
              </a:tblGrid>
              <a:tr h="495300">
                <a:tc>
                  <a:txBody>
                    <a:bodyPr/>
                    <a:lstStyle/>
                    <a:p>
                      <a:pPr algn="ctr" fontAlgn="ctr"/>
                      <a:r>
                        <a:rPr lang="es-CO" sz="1400" b="1" u="none" strike="noStrike" dirty="0">
                          <a:effectLst/>
                        </a:rPr>
                        <a:t>NOMBRE </a:t>
                      </a:r>
                      <a:endParaRPr lang="es-CO" sz="1400" b="1" i="0" u="none" strike="noStrike" dirty="0">
                        <a:effectLst/>
                        <a:latin typeface="Arial Black" panose="020B0A04020102020204" pitchFamily="34" charset="0"/>
                      </a:endParaRPr>
                    </a:p>
                  </a:txBody>
                  <a:tcPr marL="6350" marR="6350" marT="6350" marB="0" anchor="ctr"/>
                </a:tc>
                <a:tc>
                  <a:txBody>
                    <a:bodyPr/>
                    <a:lstStyle/>
                    <a:p>
                      <a:pPr algn="ctr" fontAlgn="ctr"/>
                      <a:r>
                        <a:rPr lang="es-CO" sz="1400" b="1" u="none" strike="noStrike" dirty="0">
                          <a:effectLst/>
                        </a:rPr>
                        <a:t>RESERVAS PRESUPUESTALES 2019</a:t>
                      </a:r>
                      <a:endParaRPr lang="es-CO" sz="1400" b="1" i="0" u="none" strike="noStrike" dirty="0">
                        <a:solidFill>
                          <a:srgbClr val="0000CC"/>
                        </a:solidFill>
                        <a:effectLst/>
                        <a:latin typeface="Arial Black" panose="020B0A04020102020204" pitchFamily="34" charset="0"/>
                      </a:endParaRPr>
                    </a:p>
                  </a:txBody>
                  <a:tcPr marL="6350" marR="6350" marT="6350" marB="0" anchor="ctr"/>
                </a:tc>
                <a:tc>
                  <a:txBody>
                    <a:bodyPr/>
                    <a:lstStyle/>
                    <a:p>
                      <a:pPr algn="ctr" fontAlgn="ctr"/>
                      <a:r>
                        <a:rPr lang="es-CO" sz="1400" b="1" u="none" strike="noStrike" dirty="0">
                          <a:effectLst/>
                        </a:rPr>
                        <a:t>RESERVAS PRESUPUESTALES 2018</a:t>
                      </a:r>
                      <a:endParaRPr lang="es-CO" sz="1400" b="1" i="0" u="none" strike="noStrike" dirty="0">
                        <a:effectLst/>
                        <a:latin typeface="Arial Black" panose="020B0A04020102020204" pitchFamily="34" charset="0"/>
                      </a:endParaRPr>
                    </a:p>
                  </a:txBody>
                  <a:tcPr marL="6350" marR="6350" marT="6350" marB="0" anchor="ctr"/>
                </a:tc>
                <a:extLst>
                  <a:ext uri="{0D108BD9-81ED-4DB2-BD59-A6C34878D82A}">
                    <a16:rowId xmlns:a16="http://schemas.microsoft.com/office/drawing/2014/main" val="10000"/>
                  </a:ext>
                </a:extLst>
              </a:tr>
              <a:tr h="158750">
                <a:tc>
                  <a:txBody>
                    <a:bodyPr/>
                    <a:lstStyle/>
                    <a:p>
                      <a:pPr algn="l" fontAlgn="b"/>
                      <a:r>
                        <a:rPr lang="es-CO" sz="1400" b="1" u="none" strike="noStrike" dirty="0">
                          <a:effectLst/>
                        </a:rPr>
                        <a:t>FUNCIONAMIENTO</a:t>
                      </a:r>
                      <a:endParaRPr lang="es-CO" sz="1400" b="1" i="0" u="none" strike="noStrike" dirty="0">
                        <a:effectLst/>
                        <a:latin typeface="Arial" panose="020B0604020202020204" pitchFamily="34" charset="0"/>
                      </a:endParaRPr>
                    </a:p>
                  </a:txBody>
                  <a:tcPr marL="6350" marR="6350" marT="6350" marB="0" anchor="b"/>
                </a:tc>
                <a:tc>
                  <a:txBody>
                    <a:bodyPr/>
                    <a:lstStyle/>
                    <a:p>
                      <a:pPr algn="r" fontAlgn="b"/>
                      <a:r>
                        <a:rPr lang="es-CO" sz="1400" u="none" strike="noStrike">
                          <a:effectLst/>
                        </a:rPr>
                        <a:t>541.082</a:t>
                      </a:r>
                      <a:endParaRPr lang="es-CO" sz="1400" b="1" i="0" u="none" strike="noStrike">
                        <a:solidFill>
                          <a:srgbClr val="0000CC"/>
                        </a:solidFill>
                        <a:effectLst/>
                        <a:latin typeface="Arial" panose="020B0604020202020204" pitchFamily="34" charset="0"/>
                      </a:endParaRPr>
                    </a:p>
                  </a:txBody>
                  <a:tcPr marL="6350" marR="6350" marT="6350" marB="0" anchor="b"/>
                </a:tc>
                <a:tc>
                  <a:txBody>
                    <a:bodyPr/>
                    <a:lstStyle/>
                    <a:p>
                      <a:pPr algn="r" fontAlgn="b"/>
                      <a:r>
                        <a:rPr lang="es-CO" sz="1400" u="none" strike="noStrike" dirty="0">
                          <a:effectLst/>
                        </a:rPr>
                        <a:t>948.854</a:t>
                      </a:r>
                      <a:endParaRPr lang="es-CO" sz="1400" b="1" i="0" u="none" strike="noStrike" dirty="0">
                        <a:effectLst/>
                        <a:latin typeface="Arial" panose="020B0604020202020204" pitchFamily="34" charset="0"/>
                      </a:endParaRPr>
                    </a:p>
                  </a:txBody>
                  <a:tcPr marL="6350" marR="6350" marT="6350" marB="0" anchor="b"/>
                </a:tc>
                <a:extLst>
                  <a:ext uri="{0D108BD9-81ED-4DB2-BD59-A6C34878D82A}">
                    <a16:rowId xmlns:a16="http://schemas.microsoft.com/office/drawing/2014/main" val="10001"/>
                  </a:ext>
                </a:extLst>
              </a:tr>
              <a:tr h="158750">
                <a:tc>
                  <a:txBody>
                    <a:bodyPr/>
                    <a:lstStyle/>
                    <a:p>
                      <a:pPr algn="l" fontAlgn="b"/>
                      <a:r>
                        <a:rPr lang="es-CO" sz="1400" b="1" u="none" strike="noStrike" dirty="0">
                          <a:effectLst/>
                        </a:rPr>
                        <a:t>GASTOS DE PERSONAL</a:t>
                      </a:r>
                      <a:endParaRPr lang="es-CO" sz="1400" b="1" i="0" u="none" strike="noStrike" dirty="0">
                        <a:effectLst/>
                        <a:latin typeface="Arial" panose="020B0604020202020204" pitchFamily="34" charset="0"/>
                      </a:endParaRPr>
                    </a:p>
                  </a:txBody>
                  <a:tcPr marL="6350" marR="6350" marT="6350" marB="0" anchor="b"/>
                </a:tc>
                <a:tc>
                  <a:txBody>
                    <a:bodyPr/>
                    <a:lstStyle/>
                    <a:p>
                      <a:pPr algn="r" fontAlgn="b"/>
                      <a:r>
                        <a:rPr lang="es-CO" sz="1400" u="none" strike="noStrike">
                          <a:effectLst/>
                        </a:rPr>
                        <a:t>0</a:t>
                      </a:r>
                      <a:endParaRPr lang="es-CO" sz="1400" b="0" i="0" u="none" strike="noStrike">
                        <a:solidFill>
                          <a:srgbClr val="0000CC"/>
                        </a:solidFill>
                        <a:effectLst/>
                        <a:latin typeface="Arial" panose="020B0604020202020204" pitchFamily="34" charset="0"/>
                      </a:endParaRPr>
                    </a:p>
                  </a:txBody>
                  <a:tcPr marL="6350" marR="6350" marT="6350" marB="0" anchor="b"/>
                </a:tc>
                <a:tc>
                  <a:txBody>
                    <a:bodyPr/>
                    <a:lstStyle/>
                    <a:p>
                      <a:pPr algn="r" fontAlgn="b"/>
                      <a:r>
                        <a:rPr lang="es-CO" sz="1400" u="none" strike="noStrike" dirty="0">
                          <a:effectLst/>
                        </a:rPr>
                        <a:t>3.548</a:t>
                      </a:r>
                      <a:endParaRPr lang="es-CO" sz="1400" b="0" i="0" u="none" strike="noStrike" dirty="0">
                        <a:effectLst/>
                        <a:latin typeface="Arial" panose="020B0604020202020204" pitchFamily="34" charset="0"/>
                      </a:endParaRPr>
                    </a:p>
                  </a:txBody>
                  <a:tcPr marL="6350" marR="6350" marT="6350" marB="0" anchor="b"/>
                </a:tc>
                <a:extLst>
                  <a:ext uri="{0D108BD9-81ED-4DB2-BD59-A6C34878D82A}">
                    <a16:rowId xmlns:a16="http://schemas.microsoft.com/office/drawing/2014/main" val="10002"/>
                  </a:ext>
                </a:extLst>
              </a:tr>
              <a:tr h="158750">
                <a:tc>
                  <a:txBody>
                    <a:bodyPr/>
                    <a:lstStyle/>
                    <a:p>
                      <a:pPr algn="l" fontAlgn="b"/>
                      <a:r>
                        <a:rPr lang="es-CO" sz="1400" b="1" u="none" strike="noStrike" dirty="0">
                          <a:effectLst/>
                        </a:rPr>
                        <a:t>GASTOS GENERALES</a:t>
                      </a:r>
                      <a:endParaRPr lang="es-CO" sz="1400" b="1" i="0" u="none" strike="noStrike" dirty="0">
                        <a:effectLst/>
                        <a:latin typeface="Arial" panose="020B0604020202020204" pitchFamily="34" charset="0"/>
                      </a:endParaRPr>
                    </a:p>
                  </a:txBody>
                  <a:tcPr marL="6350" marR="6350" marT="6350" marB="0" anchor="b"/>
                </a:tc>
                <a:tc>
                  <a:txBody>
                    <a:bodyPr/>
                    <a:lstStyle/>
                    <a:p>
                      <a:pPr algn="r" fontAlgn="b"/>
                      <a:r>
                        <a:rPr lang="es-CO" sz="1400" u="none" strike="noStrike">
                          <a:effectLst/>
                        </a:rPr>
                        <a:t>541.082</a:t>
                      </a:r>
                      <a:endParaRPr lang="es-CO" sz="1400" b="0" i="0" u="none" strike="noStrike">
                        <a:solidFill>
                          <a:srgbClr val="0000CC"/>
                        </a:solidFill>
                        <a:effectLst/>
                        <a:latin typeface="Arial" panose="020B0604020202020204" pitchFamily="34" charset="0"/>
                      </a:endParaRPr>
                    </a:p>
                  </a:txBody>
                  <a:tcPr marL="6350" marR="6350" marT="6350" marB="0" anchor="b"/>
                </a:tc>
                <a:tc>
                  <a:txBody>
                    <a:bodyPr/>
                    <a:lstStyle/>
                    <a:p>
                      <a:pPr algn="r" fontAlgn="b"/>
                      <a:r>
                        <a:rPr lang="es-CO" sz="1400" u="none" strike="noStrike" dirty="0">
                          <a:effectLst/>
                        </a:rPr>
                        <a:t>945.306</a:t>
                      </a:r>
                      <a:endParaRPr lang="es-CO" sz="1400" b="0" i="0" u="none" strike="noStrike" dirty="0">
                        <a:effectLst/>
                        <a:latin typeface="Arial" panose="020B0604020202020204" pitchFamily="34" charset="0"/>
                      </a:endParaRPr>
                    </a:p>
                  </a:txBody>
                  <a:tcPr marL="6350" marR="6350" marT="6350" marB="0" anchor="b"/>
                </a:tc>
                <a:extLst>
                  <a:ext uri="{0D108BD9-81ED-4DB2-BD59-A6C34878D82A}">
                    <a16:rowId xmlns:a16="http://schemas.microsoft.com/office/drawing/2014/main" val="10003"/>
                  </a:ext>
                </a:extLst>
              </a:tr>
              <a:tr h="158750">
                <a:tc>
                  <a:txBody>
                    <a:bodyPr/>
                    <a:lstStyle/>
                    <a:p>
                      <a:pPr algn="l" fontAlgn="b"/>
                      <a:r>
                        <a:rPr lang="es-CO" sz="1400" b="1" u="none" strike="noStrike" dirty="0">
                          <a:effectLst/>
                        </a:rPr>
                        <a:t>TRANSFERENCIAS CORRIENTES</a:t>
                      </a:r>
                      <a:endParaRPr lang="es-CO" sz="1400" b="1" i="0" u="none" strike="noStrike" dirty="0">
                        <a:effectLst/>
                        <a:latin typeface="Arial" panose="020B0604020202020204" pitchFamily="34" charset="0"/>
                      </a:endParaRPr>
                    </a:p>
                  </a:txBody>
                  <a:tcPr marL="6350" marR="6350" marT="6350" marB="0" anchor="b"/>
                </a:tc>
                <a:tc>
                  <a:txBody>
                    <a:bodyPr/>
                    <a:lstStyle/>
                    <a:p>
                      <a:pPr algn="r" fontAlgn="b"/>
                      <a:r>
                        <a:rPr lang="es-CO" sz="1400" u="none" strike="noStrike">
                          <a:effectLst/>
                        </a:rPr>
                        <a:t>0</a:t>
                      </a:r>
                      <a:endParaRPr lang="es-CO" sz="1400" b="0" i="0" u="none" strike="noStrike">
                        <a:solidFill>
                          <a:srgbClr val="0000CC"/>
                        </a:solidFill>
                        <a:effectLst/>
                        <a:latin typeface="Arial" panose="020B0604020202020204" pitchFamily="34" charset="0"/>
                      </a:endParaRPr>
                    </a:p>
                  </a:txBody>
                  <a:tcPr marL="6350" marR="6350" marT="6350" marB="0" anchor="b"/>
                </a:tc>
                <a:tc>
                  <a:txBody>
                    <a:bodyPr/>
                    <a:lstStyle/>
                    <a:p>
                      <a:pPr algn="r" fontAlgn="b"/>
                      <a:r>
                        <a:rPr lang="es-CO" sz="1400" u="none" strike="noStrike" dirty="0">
                          <a:effectLst/>
                        </a:rPr>
                        <a:t>0</a:t>
                      </a:r>
                      <a:endParaRPr lang="es-CO" sz="1400" b="0" i="0" u="none" strike="noStrike" dirty="0">
                        <a:effectLst/>
                        <a:latin typeface="Arial" panose="020B0604020202020204" pitchFamily="34" charset="0"/>
                      </a:endParaRPr>
                    </a:p>
                  </a:txBody>
                  <a:tcPr marL="6350" marR="6350" marT="6350" marB="0" anchor="b"/>
                </a:tc>
                <a:extLst>
                  <a:ext uri="{0D108BD9-81ED-4DB2-BD59-A6C34878D82A}">
                    <a16:rowId xmlns:a16="http://schemas.microsoft.com/office/drawing/2014/main" val="10004"/>
                  </a:ext>
                </a:extLst>
              </a:tr>
            </a:tbl>
          </a:graphicData>
        </a:graphic>
      </p:graphicFrame>
      <p:sp>
        <p:nvSpPr>
          <p:cNvPr id="3" name="Rectángulo 2"/>
          <p:cNvSpPr/>
          <p:nvPr/>
        </p:nvSpPr>
        <p:spPr>
          <a:xfrm>
            <a:off x="1972770" y="4998296"/>
            <a:ext cx="8489042" cy="923330"/>
          </a:xfrm>
          <a:prstGeom prst="rect">
            <a:avLst/>
          </a:prstGeom>
        </p:spPr>
        <p:txBody>
          <a:bodyPr wrap="square">
            <a:spAutoFit/>
          </a:bodyPr>
          <a:lstStyle/>
          <a:p>
            <a:pPr algn="just"/>
            <a:r>
              <a:rPr lang="es-CO" dirty="0"/>
              <a:t>LAS RESERVAS PRESPUESTALES SE DISMINUYERON, POR CUANTO LOS PRESTADORES DE SERVICIOS DE SALUD, RADICARON DENTRO  DE LA MISMA VIGENCIA FISCAL 2019, LA FACTURACION POR LOS SERVICIOS PRESTADOS.</a:t>
            </a:r>
          </a:p>
        </p:txBody>
      </p:sp>
    </p:spTree>
    <p:extLst>
      <p:ext uri="{BB962C8B-B14F-4D97-AF65-F5344CB8AC3E}">
        <p14:creationId xmlns:p14="http://schemas.microsoft.com/office/powerpoint/2010/main" val="349490561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20982" y="274638"/>
            <a:ext cx="9206345" cy="1143000"/>
          </a:xfrm>
        </p:spPr>
        <p:txBody>
          <a:bodyPr/>
          <a:lstStyle/>
          <a:p>
            <a:r>
              <a:rPr lang="es-CO" sz="3200" dirty="0"/>
              <a:t>INFORME DE GESTIÓN 2019 </a:t>
            </a:r>
            <a:br>
              <a:rPr lang="es-CO" sz="3200" dirty="0"/>
            </a:br>
            <a:r>
              <a:rPr lang="es-CO" sz="3200" dirty="0"/>
              <a:t>UNIDAD DE SALUD DE LA UNIVERSIDAD DEL CAUCA</a:t>
            </a:r>
          </a:p>
        </p:txBody>
      </p:sp>
      <p:sp>
        <p:nvSpPr>
          <p:cNvPr id="5" name="CuadroTexto 4"/>
          <p:cNvSpPr txBox="1"/>
          <p:nvPr/>
        </p:nvSpPr>
        <p:spPr>
          <a:xfrm>
            <a:off x="1694574" y="1909239"/>
            <a:ext cx="8778605" cy="3354765"/>
          </a:xfrm>
          <a:prstGeom prst="rect">
            <a:avLst/>
          </a:prstGeom>
          <a:noFill/>
        </p:spPr>
        <p:txBody>
          <a:bodyPr wrap="square" rtlCol="0">
            <a:spAutoFit/>
          </a:bodyPr>
          <a:lstStyle/>
          <a:p>
            <a:pPr marL="285750" indent="-285750">
              <a:buFont typeface="Arial" panose="020B0604020202020204" pitchFamily="34" charset="0"/>
              <a:buChar char="•"/>
            </a:pPr>
            <a:r>
              <a:rPr lang="es-CO" sz="3600" dirty="0"/>
              <a:t>CONTRATACIÓN RED DE PRESTADORES 2019</a:t>
            </a:r>
          </a:p>
          <a:p>
            <a:pPr marL="285750" indent="-285750">
              <a:buFont typeface="Arial" panose="020B0604020202020204" pitchFamily="34" charset="0"/>
              <a:buChar char="•"/>
            </a:pPr>
            <a:r>
              <a:rPr lang="es-CO" sz="3600" dirty="0"/>
              <a:t>GESTION FINANCIERA 2019</a:t>
            </a:r>
          </a:p>
          <a:p>
            <a:pPr marL="285750" indent="-285750">
              <a:buFont typeface="Arial" panose="020B0604020202020204" pitchFamily="34" charset="0"/>
              <a:buChar char="•"/>
            </a:pPr>
            <a:r>
              <a:rPr lang="es-CO" sz="3600" dirty="0"/>
              <a:t>PRESTACION DE SERVICIOS DE SALUD 2019</a:t>
            </a:r>
          </a:p>
          <a:p>
            <a:pPr marL="285750" indent="-285750">
              <a:buFont typeface="Arial" panose="020B0604020202020204" pitchFamily="34" charset="0"/>
              <a:buChar char="•"/>
            </a:pPr>
            <a:r>
              <a:rPr lang="es-CO" sz="3600" dirty="0"/>
              <a:t>SATISFACCIÓN DE USUARIOS  2019</a:t>
            </a:r>
          </a:p>
          <a:p>
            <a:pPr marL="285750" indent="-285750">
              <a:buFont typeface="Arial" panose="020B0604020202020204" pitchFamily="34" charset="0"/>
              <a:buChar char="•"/>
            </a:pPr>
            <a:endParaRPr lang="es-CO" sz="3600" dirty="0"/>
          </a:p>
          <a:p>
            <a:endParaRPr lang="es-CO" sz="2800" dirty="0"/>
          </a:p>
        </p:txBody>
      </p:sp>
    </p:spTree>
    <p:extLst>
      <p:ext uri="{BB962C8B-B14F-4D97-AF65-F5344CB8AC3E}">
        <p14:creationId xmlns:p14="http://schemas.microsoft.com/office/powerpoint/2010/main" val="3403121211"/>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355098" y="1742984"/>
            <a:ext cx="8778605" cy="646331"/>
          </a:xfrm>
          <a:prstGeom prst="rect">
            <a:avLst/>
          </a:prstGeom>
          <a:noFill/>
        </p:spPr>
        <p:txBody>
          <a:bodyPr wrap="square" rtlCol="0">
            <a:spAutoFit/>
          </a:bodyPr>
          <a:lstStyle/>
          <a:p>
            <a:endParaRPr lang="es-CO" dirty="0"/>
          </a:p>
          <a:p>
            <a:endParaRPr lang="es-CO" dirty="0"/>
          </a:p>
        </p:txBody>
      </p:sp>
      <p:sp>
        <p:nvSpPr>
          <p:cNvPr id="7" name="Título 1"/>
          <p:cNvSpPr txBox="1">
            <a:spLocks/>
          </p:cNvSpPr>
          <p:nvPr/>
        </p:nvSpPr>
        <p:spPr bwMode="auto">
          <a:xfrm>
            <a:off x="2026773" y="442126"/>
            <a:ext cx="7751071" cy="65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a:lstStyle>
          <a:p>
            <a:r>
              <a:rPr lang="es-CO" sz="1600" b="1" dirty="0"/>
              <a:t>UNIDAD 02 – UNIDAD DE SALUD </a:t>
            </a:r>
            <a:br>
              <a:rPr lang="es-CO" sz="1600" b="1" dirty="0"/>
            </a:br>
            <a:r>
              <a:rPr lang="es-CO" sz="1600" b="1" dirty="0"/>
              <a:t>EJECUCION </a:t>
            </a:r>
            <a:r>
              <a:rPr lang="es-CO" sz="1600" b="1" dirty="0" smtClean="0"/>
              <a:t>DE GASTOS DE LA VIGENCIA 2019</a:t>
            </a:r>
            <a:br>
              <a:rPr lang="es-CO" sz="1600" b="1" dirty="0" smtClean="0"/>
            </a:br>
            <a:r>
              <a:rPr lang="es-CO" sz="1600" b="1" dirty="0" smtClean="0"/>
              <a:t>(En miles de </a:t>
            </a:r>
            <a:r>
              <a:rPr lang="es-CO" sz="1600" b="1" dirty="0"/>
              <a:t>pesos)</a:t>
            </a:r>
            <a:endParaRPr lang="es-CO" sz="1600" dirty="0"/>
          </a:p>
        </p:txBody>
      </p:sp>
      <p:graphicFrame>
        <p:nvGraphicFramePr>
          <p:cNvPr id="2" name="Tabla 1"/>
          <p:cNvGraphicFramePr>
            <a:graphicFrameLocks noGrp="1"/>
          </p:cNvGraphicFramePr>
          <p:nvPr>
            <p:extLst/>
          </p:nvPr>
        </p:nvGraphicFramePr>
        <p:xfrm>
          <a:off x="417496" y="1907687"/>
          <a:ext cx="10969623" cy="1908952"/>
        </p:xfrm>
        <a:graphic>
          <a:graphicData uri="http://schemas.openxmlformats.org/drawingml/2006/table">
            <a:tbl>
              <a:tblPr>
                <a:tableStyleId>{5C22544A-7EE6-4342-B048-85BDC9FD1C3A}</a:tableStyleId>
              </a:tblPr>
              <a:tblGrid>
                <a:gridCol w="1928590">
                  <a:extLst>
                    <a:ext uri="{9D8B030D-6E8A-4147-A177-3AD203B41FA5}">
                      <a16:colId xmlns:a16="http://schemas.microsoft.com/office/drawing/2014/main" val="20000"/>
                    </a:ext>
                  </a:extLst>
                </a:gridCol>
                <a:gridCol w="1203833">
                  <a:extLst>
                    <a:ext uri="{9D8B030D-6E8A-4147-A177-3AD203B41FA5}">
                      <a16:colId xmlns:a16="http://schemas.microsoft.com/office/drawing/2014/main" val="20001"/>
                    </a:ext>
                  </a:extLst>
                </a:gridCol>
                <a:gridCol w="1044141">
                  <a:extLst>
                    <a:ext uri="{9D8B030D-6E8A-4147-A177-3AD203B41FA5}">
                      <a16:colId xmlns:a16="http://schemas.microsoft.com/office/drawing/2014/main" val="20002"/>
                    </a:ext>
                  </a:extLst>
                </a:gridCol>
                <a:gridCol w="1019573">
                  <a:extLst>
                    <a:ext uri="{9D8B030D-6E8A-4147-A177-3AD203B41FA5}">
                      <a16:colId xmlns:a16="http://schemas.microsoft.com/office/drawing/2014/main" val="20003"/>
                    </a:ext>
                  </a:extLst>
                </a:gridCol>
                <a:gridCol w="1007289">
                  <a:extLst>
                    <a:ext uri="{9D8B030D-6E8A-4147-A177-3AD203B41FA5}">
                      <a16:colId xmlns:a16="http://schemas.microsoft.com/office/drawing/2014/main" val="20004"/>
                    </a:ext>
                  </a:extLst>
                </a:gridCol>
                <a:gridCol w="1019573">
                  <a:extLst>
                    <a:ext uri="{9D8B030D-6E8A-4147-A177-3AD203B41FA5}">
                      <a16:colId xmlns:a16="http://schemas.microsoft.com/office/drawing/2014/main" val="20005"/>
                    </a:ext>
                  </a:extLst>
                </a:gridCol>
                <a:gridCol w="1068709">
                  <a:extLst>
                    <a:ext uri="{9D8B030D-6E8A-4147-A177-3AD203B41FA5}">
                      <a16:colId xmlns:a16="http://schemas.microsoft.com/office/drawing/2014/main" val="20006"/>
                    </a:ext>
                  </a:extLst>
                </a:gridCol>
                <a:gridCol w="1019573">
                  <a:extLst>
                    <a:ext uri="{9D8B030D-6E8A-4147-A177-3AD203B41FA5}">
                      <a16:colId xmlns:a16="http://schemas.microsoft.com/office/drawing/2014/main" val="20007"/>
                    </a:ext>
                  </a:extLst>
                </a:gridCol>
                <a:gridCol w="896733">
                  <a:extLst>
                    <a:ext uri="{9D8B030D-6E8A-4147-A177-3AD203B41FA5}">
                      <a16:colId xmlns:a16="http://schemas.microsoft.com/office/drawing/2014/main" val="20008"/>
                    </a:ext>
                  </a:extLst>
                </a:gridCol>
                <a:gridCol w="761609">
                  <a:extLst>
                    <a:ext uri="{9D8B030D-6E8A-4147-A177-3AD203B41FA5}">
                      <a16:colId xmlns:a16="http://schemas.microsoft.com/office/drawing/2014/main" val="20009"/>
                    </a:ext>
                  </a:extLst>
                </a:gridCol>
              </a:tblGrid>
              <a:tr h="817584">
                <a:tc>
                  <a:txBody>
                    <a:bodyPr/>
                    <a:lstStyle/>
                    <a:p>
                      <a:pPr algn="ctr" fontAlgn="ctr"/>
                      <a:r>
                        <a:rPr lang="es-CO" sz="1200" b="1" u="none" strike="noStrike" dirty="0">
                          <a:effectLst/>
                        </a:rPr>
                        <a:t>NOMBRE </a:t>
                      </a:r>
                      <a:endParaRPr lang="es-CO" sz="1200" b="1" i="0" u="none" strike="noStrike" dirty="0">
                        <a:effectLst/>
                        <a:latin typeface="Arial Black" panose="020B0A04020102020204" pitchFamily="34" charset="0"/>
                      </a:endParaRPr>
                    </a:p>
                  </a:txBody>
                  <a:tcPr marL="6142" marR="6142" marT="6142" marB="0" anchor="ctr"/>
                </a:tc>
                <a:tc>
                  <a:txBody>
                    <a:bodyPr/>
                    <a:lstStyle/>
                    <a:p>
                      <a:pPr algn="ctr" fontAlgn="ctr"/>
                      <a:r>
                        <a:rPr lang="es-CO" sz="1200" b="1" u="none" strike="noStrike" dirty="0">
                          <a:effectLst/>
                        </a:rPr>
                        <a:t>APROPIACION DEFINITIVA 2019</a:t>
                      </a:r>
                      <a:endParaRPr lang="es-CO" sz="1200" b="1" i="0" u="none" strike="noStrike" dirty="0">
                        <a:effectLst/>
                        <a:latin typeface="Arial Black" panose="020B0A04020102020204" pitchFamily="34" charset="0"/>
                      </a:endParaRPr>
                    </a:p>
                  </a:txBody>
                  <a:tcPr marL="6142" marR="6142" marT="6142" marB="0" anchor="ctr"/>
                </a:tc>
                <a:tc>
                  <a:txBody>
                    <a:bodyPr/>
                    <a:lstStyle/>
                    <a:p>
                      <a:pPr algn="ctr" fontAlgn="ctr"/>
                      <a:r>
                        <a:rPr lang="es-CO" sz="1200" b="1" u="none" strike="noStrike" dirty="0">
                          <a:effectLst/>
                        </a:rPr>
                        <a:t>CERTIFICADOS 2019</a:t>
                      </a:r>
                      <a:endParaRPr lang="es-CO" sz="1200" b="1" i="0" u="none" strike="noStrike" dirty="0">
                        <a:solidFill>
                          <a:srgbClr val="003366"/>
                        </a:solidFill>
                        <a:effectLst/>
                        <a:latin typeface="Arial Black" panose="020B0A04020102020204" pitchFamily="34" charset="0"/>
                      </a:endParaRPr>
                    </a:p>
                  </a:txBody>
                  <a:tcPr marL="6142" marR="6142" marT="6142" marB="0" anchor="ctr"/>
                </a:tc>
                <a:tc>
                  <a:txBody>
                    <a:bodyPr/>
                    <a:lstStyle/>
                    <a:p>
                      <a:pPr algn="ctr" fontAlgn="ctr"/>
                      <a:r>
                        <a:rPr lang="es-CO" sz="1200" b="1" u="none" strike="noStrike" dirty="0">
                          <a:effectLst/>
                        </a:rPr>
                        <a:t>% DE CDP ELABORADOS </a:t>
                      </a:r>
                      <a:endParaRPr lang="es-CO" sz="1200" b="1" i="0" u="none" strike="noStrike" dirty="0">
                        <a:solidFill>
                          <a:srgbClr val="003366"/>
                        </a:solidFill>
                        <a:effectLst/>
                        <a:latin typeface="Arial Black" panose="020B0A04020102020204" pitchFamily="34" charset="0"/>
                      </a:endParaRPr>
                    </a:p>
                  </a:txBody>
                  <a:tcPr marL="6142" marR="6142" marT="6142" marB="0" anchor="ctr"/>
                </a:tc>
                <a:tc>
                  <a:txBody>
                    <a:bodyPr/>
                    <a:lstStyle/>
                    <a:p>
                      <a:pPr algn="ctr" fontAlgn="ctr"/>
                      <a:r>
                        <a:rPr lang="es-CO" sz="1200" b="1" u="none" strike="noStrike" dirty="0">
                          <a:effectLst/>
                        </a:rPr>
                        <a:t>REGISTROS 2019</a:t>
                      </a:r>
                      <a:endParaRPr lang="es-CO" sz="1200" b="1" i="0" u="none" strike="noStrike" dirty="0">
                        <a:solidFill>
                          <a:srgbClr val="003366"/>
                        </a:solidFill>
                        <a:effectLst/>
                        <a:latin typeface="Arial Black" panose="020B0A04020102020204" pitchFamily="34" charset="0"/>
                      </a:endParaRPr>
                    </a:p>
                  </a:txBody>
                  <a:tcPr marL="6142" marR="6142" marT="6142" marB="0" anchor="ctr"/>
                </a:tc>
                <a:tc>
                  <a:txBody>
                    <a:bodyPr/>
                    <a:lstStyle/>
                    <a:p>
                      <a:pPr algn="ctr" fontAlgn="ctr"/>
                      <a:r>
                        <a:rPr lang="es-CO" sz="1200" b="1" u="none" strike="noStrike" dirty="0">
                          <a:effectLst/>
                        </a:rPr>
                        <a:t>% DE REGISTROS ELABORADOS</a:t>
                      </a:r>
                      <a:endParaRPr lang="es-CO" sz="1200" b="1" i="0" u="none" strike="noStrike" dirty="0">
                        <a:solidFill>
                          <a:srgbClr val="003366"/>
                        </a:solidFill>
                        <a:effectLst/>
                        <a:latin typeface="Arial Black" panose="020B0A04020102020204" pitchFamily="34" charset="0"/>
                      </a:endParaRPr>
                    </a:p>
                  </a:txBody>
                  <a:tcPr marL="6142" marR="6142" marT="6142" marB="0" anchor="ctr"/>
                </a:tc>
                <a:tc>
                  <a:txBody>
                    <a:bodyPr/>
                    <a:lstStyle/>
                    <a:p>
                      <a:pPr algn="ctr" fontAlgn="ctr"/>
                      <a:r>
                        <a:rPr lang="es-CO" sz="1200" b="1" u="none" strike="noStrike" dirty="0">
                          <a:effectLst/>
                        </a:rPr>
                        <a:t>EJECUCIONES 2019</a:t>
                      </a:r>
                      <a:endParaRPr lang="es-CO" sz="1200" b="1" i="0" u="none" strike="noStrike" dirty="0">
                        <a:solidFill>
                          <a:srgbClr val="003366"/>
                        </a:solidFill>
                        <a:effectLst/>
                        <a:latin typeface="Arial Black" panose="020B0A04020102020204" pitchFamily="34" charset="0"/>
                      </a:endParaRPr>
                    </a:p>
                  </a:txBody>
                  <a:tcPr marL="6142" marR="6142" marT="6142" marB="0" anchor="ctr"/>
                </a:tc>
                <a:tc>
                  <a:txBody>
                    <a:bodyPr/>
                    <a:lstStyle/>
                    <a:p>
                      <a:pPr algn="ctr" fontAlgn="ctr"/>
                      <a:r>
                        <a:rPr lang="es-CO" sz="1200" b="1" u="none" strike="noStrike" dirty="0">
                          <a:effectLst/>
                        </a:rPr>
                        <a:t>% EJECUTADO</a:t>
                      </a:r>
                      <a:endParaRPr lang="es-CO" sz="1200" b="1" i="0" u="none" strike="noStrike" dirty="0">
                        <a:solidFill>
                          <a:srgbClr val="003366"/>
                        </a:solidFill>
                        <a:effectLst/>
                        <a:latin typeface="Arial Black" panose="020B0A04020102020204" pitchFamily="34" charset="0"/>
                      </a:endParaRPr>
                    </a:p>
                  </a:txBody>
                  <a:tcPr marL="6142" marR="6142" marT="6142" marB="0" anchor="ctr"/>
                </a:tc>
                <a:tc>
                  <a:txBody>
                    <a:bodyPr/>
                    <a:lstStyle/>
                    <a:p>
                      <a:pPr algn="ctr" fontAlgn="ctr"/>
                      <a:r>
                        <a:rPr lang="es-CO" sz="1200" b="1" u="none" strike="noStrike" dirty="0">
                          <a:effectLst/>
                        </a:rPr>
                        <a:t>PAGOS 2019</a:t>
                      </a:r>
                      <a:endParaRPr lang="es-CO" sz="1200" b="1" i="0" u="none" strike="noStrike" dirty="0">
                        <a:solidFill>
                          <a:srgbClr val="003366"/>
                        </a:solidFill>
                        <a:effectLst/>
                        <a:latin typeface="Arial Black" panose="020B0A04020102020204" pitchFamily="34" charset="0"/>
                      </a:endParaRPr>
                    </a:p>
                  </a:txBody>
                  <a:tcPr marL="6142" marR="6142" marT="6142" marB="0" anchor="ctr"/>
                </a:tc>
                <a:tc>
                  <a:txBody>
                    <a:bodyPr/>
                    <a:lstStyle/>
                    <a:p>
                      <a:pPr algn="ctr" fontAlgn="ctr"/>
                      <a:r>
                        <a:rPr lang="es-CO" sz="1200" b="1" u="none" strike="noStrike">
                          <a:effectLst/>
                        </a:rPr>
                        <a:t>% PAGADO</a:t>
                      </a:r>
                      <a:endParaRPr lang="es-CO" sz="1200" b="1" i="0" u="none" strike="noStrike">
                        <a:solidFill>
                          <a:srgbClr val="003366"/>
                        </a:solidFill>
                        <a:effectLst/>
                        <a:latin typeface="Arial Black" panose="020B0A04020102020204" pitchFamily="34" charset="0"/>
                      </a:endParaRPr>
                    </a:p>
                  </a:txBody>
                  <a:tcPr marL="6142" marR="6142" marT="6142" marB="0" anchor="ctr"/>
                </a:tc>
                <a:extLst>
                  <a:ext uri="{0D108BD9-81ED-4DB2-BD59-A6C34878D82A}">
                    <a16:rowId xmlns:a16="http://schemas.microsoft.com/office/drawing/2014/main" val="10000"/>
                  </a:ext>
                </a:extLst>
              </a:tr>
              <a:tr h="128982">
                <a:tc>
                  <a:txBody>
                    <a:bodyPr/>
                    <a:lstStyle/>
                    <a:p>
                      <a:pPr algn="l" fontAlgn="b"/>
                      <a:r>
                        <a:rPr lang="es-CO" sz="1400" b="1" u="none" strike="noStrike">
                          <a:effectLst/>
                        </a:rPr>
                        <a:t>FUNCIONAMIENTO</a:t>
                      </a:r>
                      <a:endParaRPr lang="es-CO" sz="1400" b="1" i="0" u="none" strike="noStrike">
                        <a:effectLst/>
                        <a:latin typeface="Arial" panose="020B0604020202020204" pitchFamily="34" charset="0"/>
                      </a:endParaRPr>
                    </a:p>
                  </a:txBody>
                  <a:tcPr marL="6142" marR="6142" marT="6142" marB="0" anchor="b"/>
                </a:tc>
                <a:tc>
                  <a:txBody>
                    <a:bodyPr/>
                    <a:lstStyle/>
                    <a:p>
                      <a:pPr algn="r" fontAlgn="b"/>
                      <a:r>
                        <a:rPr lang="es-CO" sz="1400" u="none" strike="noStrike">
                          <a:effectLst/>
                        </a:rPr>
                        <a:t>13.133.827</a:t>
                      </a:r>
                      <a:endParaRPr lang="es-CO" sz="1400" b="1" i="0" u="none" strike="noStrike">
                        <a:effectLst/>
                        <a:latin typeface="Arial" panose="020B0604020202020204" pitchFamily="34" charset="0"/>
                      </a:endParaRPr>
                    </a:p>
                  </a:txBody>
                  <a:tcPr marL="6142" marR="6142" marT="6142" marB="0" anchor="b"/>
                </a:tc>
                <a:tc>
                  <a:txBody>
                    <a:bodyPr/>
                    <a:lstStyle/>
                    <a:p>
                      <a:pPr algn="r" fontAlgn="b"/>
                      <a:r>
                        <a:rPr lang="es-CO" sz="1400" u="none" strike="noStrike">
                          <a:effectLst/>
                        </a:rPr>
                        <a:t>12.432.568</a:t>
                      </a:r>
                      <a:endParaRPr lang="es-CO" sz="1400" b="1" i="0" u="none" strike="noStrike">
                        <a:effectLst/>
                        <a:latin typeface="Arial" panose="020B0604020202020204" pitchFamily="34" charset="0"/>
                      </a:endParaRPr>
                    </a:p>
                  </a:txBody>
                  <a:tcPr marL="6142" marR="6142" marT="6142" marB="0" anchor="b"/>
                </a:tc>
                <a:tc>
                  <a:txBody>
                    <a:bodyPr/>
                    <a:lstStyle/>
                    <a:p>
                      <a:pPr algn="r" fontAlgn="b"/>
                      <a:r>
                        <a:rPr lang="es-CO" sz="1400" u="none" strike="noStrike">
                          <a:effectLst/>
                        </a:rPr>
                        <a:t>94,66%</a:t>
                      </a:r>
                      <a:endParaRPr lang="es-CO" sz="1400" b="1" i="0" u="none" strike="noStrike">
                        <a:effectLst/>
                        <a:latin typeface="Arial" panose="020B0604020202020204" pitchFamily="34" charset="0"/>
                      </a:endParaRPr>
                    </a:p>
                  </a:txBody>
                  <a:tcPr marL="6142" marR="6142" marT="6142" marB="0" anchor="b"/>
                </a:tc>
                <a:tc>
                  <a:txBody>
                    <a:bodyPr/>
                    <a:lstStyle/>
                    <a:p>
                      <a:pPr algn="r" fontAlgn="b"/>
                      <a:r>
                        <a:rPr lang="es-CO" sz="1400" u="none" strike="noStrike" dirty="0">
                          <a:effectLst/>
                        </a:rPr>
                        <a:t>12.281.619</a:t>
                      </a:r>
                      <a:endParaRPr lang="es-CO" sz="1400" b="1" i="0" u="none" strike="noStrike" dirty="0">
                        <a:effectLst/>
                        <a:latin typeface="Arial" panose="020B0604020202020204" pitchFamily="34" charset="0"/>
                      </a:endParaRPr>
                    </a:p>
                  </a:txBody>
                  <a:tcPr marL="6142" marR="6142" marT="6142" marB="0" anchor="b"/>
                </a:tc>
                <a:tc>
                  <a:txBody>
                    <a:bodyPr/>
                    <a:lstStyle/>
                    <a:p>
                      <a:pPr algn="r" fontAlgn="b"/>
                      <a:r>
                        <a:rPr lang="es-CO" sz="1400" u="none" strike="noStrike" dirty="0">
                          <a:effectLst/>
                        </a:rPr>
                        <a:t>98,79%</a:t>
                      </a:r>
                      <a:endParaRPr lang="es-CO" sz="1400" b="1" i="0" u="none" strike="noStrike" dirty="0">
                        <a:effectLst/>
                        <a:latin typeface="Arial" panose="020B0604020202020204" pitchFamily="34" charset="0"/>
                      </a:endParaRPr>
                    </a:p>
                  </a:txBody>
                  <a:tcPr marL="6142" marR="6142" marT="6142" marB="0" anchor="b"/>
                </a:tc>
                <a:tc>
                  <a:txBody>
                    <a:bodyPr/>
                    <a:lstStyle/>
                    <a:p>
                      <a:pPr algn="r" fontAlgn="b"/>
                      <a:r>
                        <a:rPr lang="es-CO" sz="1400" u="none" strike="noStrike">
                          <a:effectLst/>
                        </a:rPr>
                        <a:t>11.740.537</a:t>
                      </a:r>
                      <a:endParaRPr lang="es-CO" sz="1400" b="1" i="0" u="none" strike="noStrike">
                        <a:effectLst/>
                        <a:latin typeface="Arial" panose="020B0604020202020204" pitchFamily="34" charset="0"/>
                      </a:endParaRPr>
                    </a:p>
                  </a:txBody>
                  <a:tcPr marL="6142" marR="6142" marT="6142" marB="0" anchor="b"/>
                </a:tc>
                <a:tc>
                  <a:txBody>
                    <a:bodyPr/>
                    <a:lstStyle/>
                    <a:p>
                      <a:pPr algn="r" fontAlgn="b"/>
                      <a:r>
                        <a:rPr lang="es-CO" sz="1400" u="none" strike="noStrike">
                          <a:effectLst/>
                        </a:rPr>
                        <a:t>95,59%</a:t>
                      </a:r>
                      <a:endParaRPr lang="es-CO" sz="1400" b="1" i="0" u="none" strike="noStrike">
                        <a:effectLst/>
                        <a:latin typeface="Arial" panose="020B0604020202020204" pitchFamily="34" charset="0"/>
                      </a:endParaRPr>
                    </a:p>
                  </a:txBody>
                  <a:tcPr marL="6142" marR="6142" marT="6142" marB="0" anchor="b"/>
                </a:tc>
                <a:tc>
                  <a:txBody>
                    <a:bodyPr/>
                    <a:lstStyle/>
                    <a:p>
                      <a:pPr algn="r" fontAlgn="b"/>
                      <a:r>
                        <a:rPr lang="es-CO" sz="1400" u="none" strike="noStrike" dirty="0">
                          <a:effectLst/>
                        </a:rPr>
                        <a:t>11.352.199</a:t>
                      </a:r>
                      <a:endParaRPr lang="es-CO" sz="1400" b="1" i="0" u="none" strike="noStrike" dirty="0">
                        <a:effectLst/>
                        <a:latin typeface="Arial" panose="020B0604020202020204" pitchFamily="34" charset="0"/>
                      </a:endParaRPr>
                    </a:p>
                  </a:txBody>
                  <a:tcPr marL="6142" marR="6142" marT="6142" marB="0" anchor="b"/>
                </a:tc>
                <a:tc>
                  <a:txBody>
                    <a:bodyPr/>
                    <a:lstStyle/>
                    <a:p>
                      <a:pPr algn="r" fontAlgn="b"/>
                      <a:r>
                        <a:rPr lang="es-CO" sz="1400" u="none" strike="noStrike" dirty="0">
                          <a:effectLst/>
                        </a:rPr>
                        <a:t>96,69%</a:t>
                      </a:r>
                      <a:endParaRPr lang="es-CO" sz="1400" b="1" i="0" u="none" strike="noStrike" dirty="0">
                        <a:effectLst/>
                        <a:latin typeface="Arial" panose="020B0604020202020204" pitchFamily="34" charset="0"/>
                      </a:endParaRPr>
                    </a:p>
                  </a:txBody>
                  <a:tcPr marL="6142" marR="6142" marT="6142" marB="0" anchor="b"/>
                </a:tc>
                <a:extLst>
                  <a:ext uri="{0D108BD9-81ED-4DB2-BD59-A6C34878D82A}">
                    <a16:rowId xmlns:a16="http://schemas.microsoft.com/office/drawing/2014/main" val="10001"/>
                  </a:ext>
                </a:extLst>
              </a:tr>
              <a:tr h="124069">
                <a:tc>
                  <a:txBody>
                    <a:bodyPr/>
                    <a:lstStyle/>
                    <a:p>
                      <a:pPr algn="l" fontAlgn="b"/>
                      <a:r>
                        <a:rPr lang="es-CO" sz="1400" b="1" u="none" strike="noStrike" dirty="0">
                          <a:effectLst/>
                        </a:rPr>
                        <a:t>GASTOS DE PERSONAL</a:t>
                      </a:r>
                      <a:endParaRPr lang="es-CO" sz="1400" b="1" i="0" u="none" strike="noStrike" dirty="0">
                        <a:effectLst/>
                        <a:latin typeface="Arial" panose="020B0604020202020204" pitchFamily="34" charset="0"/>
                      </a:endParaRPr>
                    </a:p>
                  </a:txBody>
                  <a:tcPr marL="6142" marR="6142" marT="6142" marB="0" anchor="b"/>
                </a:tc>
                <a:tc>
                  <a:txBody>
                    <a:bodyPr/>
                    <a:lstStyle/>
                    <a:p>
                      <a:pPr algn="r" fontAlgn="b"/>
                      <a:r>
                        <a:rPr lang="es-CO" sz="1400" u="none" strike="noStrike" dirty="0">
                          <a:effectLst/>
                        </a:rPr>
                        <a:t>1.636.287</a:t>
                      </a:r>
                      <a:endParaRPr lang="es-CO" sz="1400" b="0" i="0" u="none" strike="noStrike" dirty="0">
                        <a:effectLst/>
                        <a:latin typeface="Arial" panose="020B0604020202020204" pitchFamily="34" charset="0"/>
                      </a:endParaRPr>
                    </a:p>
                  </a:txBody>
                  <a:tcPr marL="6142" marR="6142" marT="6142" marB="0" anchor="b"/>
                </a:tc>
                <a:tc>
                  <a:txBody>
                    <a:bodyPr/>
                    <a:lstStyle/>
                    <a:p>
                      <a:pPr algn="r" fontAlgn="b"/>
                      <a:r>
                        <a:rPr lang="es-CO" sz="1400" u="none" strike="noStrike">
                          <a:effectLst/>
                        </a:rPr>
                        <a:t>1.549.595</a:t>
                      </a:r>
                      <a:endParaRPr lang="es-CO" sz="1400" b="0" i="0" u="none" strike="noStrike">
                        <a:effectLst/>
                        <a:latin typeface="Arial" panose="020B0604020202020204" pitchFamily="34" charset="0"/>
                      </a:endParaRPr>
                    </a:p>
                  </a:txBody>
                  <a:tcPr marL="6142" marR="6142" marT="6142" marB="0" anchor="b"/>
                </a:tc>
                <a:tc>
                  <a:txBody>
                    <a:bodyPr/>
                    <a:lstStyle/>
                    <a:p>
                      <a:pPr algn="r" fontAlgn="b"/>
                      <a:r>
                        <a:rPr lang="es-CO" sz="1400" u="none" strike="noStrike">
                          <a:effectLst/>
                        </a:rPr>
                        <a:t>94,70%</a:t>
                      </a:r>
                      <a:endParaRPr lang="es-CO" sz="1400" b="0" i="0" u="none" strike="noStrike">
                        <a:effectLst/>
                        <a:latin typeface="Arial" panose="020B0604020202020204" pitchFamily="34" charset="0"/>
                      </a:endParaRPr>
                    </a:p>
                  </a:txBody>
                  <a:tcPr marL="6142" marR="6142" marT="6142" marB="0" anchor="b"/>
                </a:tc>
                <a:tc>
                  <a:txBody>
                    <a:bodyPr/>
                    <a:lstStyle/>
                    <a:p>
                      <a:pPr algn="r" fontAlgn="b"/>
                      <a:r>
                        <a:rPr lang="es-CO" sz="1400" u="none" strike="noStrike">
                          <a:effectLst/>
                        </a:rPr>
                        <a:t>1.549.595</a:t>
                      </a:r>
                      <a:endParaRPr lang="es-CO" sz="1400" b="0" i="0" u="none" strike="noStrike">
                        <a:effectLst/>
                        <a:latin typeface="Arial" panose="020B0604020202020204" pitchFamily="34" charset="0"/>
                      </a:endParaRPr>
                    </a:p>
                  </a:txBody>
                  <a:tcPr marL="6142" marR="6142" marT="6142" marB="0" anchor="b"/>
                </a:tc>
                <a:tc>
                  <a:txBody>
                    <a:bodyPr/>
                    <a:lstStyle/>
                    <a:p>
                      <a:pPr algn="r" fontAlgn="b"/>
                      <a:r>
                        <a:rPr lang="es-CO" sz="1400" u="none" strike="noStrike" dirty="0">
                          <a:effectLst/>
                        </a:rPr>
                        <a:t>100,00%</a:t>
                      </a:r>
                      <a:endParaRPr lang="es-CO" sz="1400" b="0" i="0" u="none" strike="noStrike" dirty="0">
                        <a:effectLst/>
                        <a:latin typeface="Arial" panose="020B0604020202020204" pitchFamily="34" charset="0"/>
                      </a:endParaRPr>
                    </a:p>
                  </a:txBody>
                  <a:tcPr marL="6142" marR="6142" marT="6142" marB="0" anchor="b"/>
                </a:tc>
                <a:tc>
                  <a:txBody>
                    <a:bodyPr/>
                    <a:lstStyle/>
                    <a:p>
                      <a:pPr algn="r" fontAlgn="b"/>
                      <a:r>
                        <a:rPr lang="es-CO" sz="1400" u="none" strike="noStrike">
                          <a:effectLst/>
                        </a:rPr>
                        <a:t>1.549.595</a:t>
                      </a:r>
                      <a:endParaRPr lang="es-CO" sz="1400" b="0" i="0" u="none" strike="noStrike">
                        <a:effectLst/>
                        <a:latin typeface="Arial" panose="020B0604020202020204" pitchFamily="34" charset="0"/>
                      </a:endParaRPr>
                    </a:p>
                  </a:txBody>
                  <a:tcPr marL="6142" marR="6142" marT="6142" marB="0" anchor="b"/>
                </a:tc>
                <a:tc>
                  <a:txBody>
                    <a:bodyPr/>
                    <a:lstStyle/>
                    <a:p>
                      <a:pPr algn="r" fontAlgn="b"/>
                      <a:r>
                        <a:rPr lang="es-CO" sz="1400" u="none" strike="noStrike">
                          <a:effectLst/>
                        </a:rPr>
                        <a:t>100,00%</a:t>
                      </a:r>
                      <a:endParaRPr lang="es-CO" sz="1400" b="0" i="0" u="none" strike="noStrike">
                        <a:effectLst/>
                        <a:latin typeface="Arial" panose="020B0604020202020204" pitchFamily="34" charset="0"/>
                      </a:endParaRPr>
                    </a:p>
                  </a:txBody>
                  <a:tcPr marL="6142" marR="6142" marT="6142" marB="0" anchor="b"/>
                </a:tc>
                <a:tc>
                  <a:txBody>
                    <a:bodyPr/>
                    <a:lstStyle/>
                    <a:p>
                      <a:pPr algn="r" fontAlgn="b"/>
                      <a:r>
                        <a:rPr lang="es-CO" sz="1400" u="none" strike="noStrike">
                          <a:effectLst/>
                        </a:rPr>
                        <a:t>1.549.595</a:t>
                      </a:r>
                      <a:endParaRPr lang="es-CO" sz="1400" b="0" i="0" u="none" strike="noStrike">
                        <a:effectLst/>
                        <a:latin typeface="Arial" panose="020B0604020202020204" pitchFamily="34" charset="0"/>
                      </a:endParaRPr>
                    </a:p>
                  </a:txBody>
                  <a:tcPr marL="6142" marR="6142" marT="6142" marB="0" anchor="b"/>
                </a:tc>
                <a:tc>
                  <a:txBody>
                    <a:bodyPr/>
                    <a:lstStyle/>
                    <a:p>
                      <a:pPr algn="r" fontAlgn="b"/>
                      <a:r>
                        <a:rPr lang="es-CO" sz="1400" u="none" strike="noStrike">
                          <a:effectLst/>
                        </a:rPr>
                        <a:t>100,00%</a:t>
                      </a:r>
                      <a:endParaRPr lang="es-CO" sz="1400" b="0" i="0" u="none" strike="noStrike">
                        <a:effectLst/>
                        <a:latin typeface="Arial" panose="020B0604020202020204" pitchFamily="34" charset="0"/>
                      </a:endParaRPr>
                    </a:p>
                  </a:txBody>
                  <a:tcPr marL="6142" marR="6142" marT="6142" marB="0" anchor="b"/>
                </a:tc>
                <a:extLst>
                  <a:ext uri="{0D108BD9-81ED-4DB2-BD59-A6C34878D82A}">
                    <a16:rowId xmlns:a16="http://schemas.microsoft.com/office/drawing/2014/main" val="10002"/>
                  </a:ext>
                </a:extLst>
              </a:tr>
              <a:tr h="124069">
                <a:tc>
                  <a:txBody>
                    <a:bodyPr/>
                    <a:lstStyle/>
                    <a:p>
                      <a:pPr algn="l" fontAlgn="b"/>
                      <a:r>
                        <a:rPr lang="es-CO" sz="1400" b="1" u="none" strike="noStrike">
                          <a:effectLst/>
                        </a:rPr>
                        <a:t>GASTOS GENERALES</a:t>
                      </a:r>
                      <a:endParaRPr lang="es-CO" sz="1400" b="1" i="0" u="none" strike="noStrike">
                        <a:effectLst/>
                        <a:latin typeface="Arial" panose="020B0604020202020204" pitchFamily="34" charset="0"/>
                      </a:endParaRPr>
                    </a:p>
                  </a:txBody>
                  <a:tcPr marL="6142" marR="6142" marT="6142" marB="0" anchor="b"/>
                </a:tc>
                <a:tc>
                  <a:txBody>
                    <a:bodyPr/>
                    <a:lstStyle/>
                    <a:p>
                      <a:pPr algn="r" fontAlgn="b"/>
                      <a:r>
                        <a:rPr lang="es-CO" sz="1400" u="none" strike="noStrike">
                          <a:effectLst/>
                        </a:rPr>
                        <a:t>10.297.191</a:t>
                      </a:r>
                      <a:endParaRPr lang="es-CO" sz="1400" b="0" i="0" u="none" strike="noStrike">
                        <a:effectLst/>
                        <a:latin typeface="Arial" panose="020B0604020202020204" pitchFamily="34" charset="0"/>
                      </a:endParaRPr>
                    </a:p>
                  </a:txBody>
                  <a:tcPr marL="6142" marR="6142" marT="6142" marB="0" anchor="b"/>
                </a:tc>
                <a:tc>
                  <a:txBody>
                    <a:bodyPr/>
                    <a:lstStyle/>
                    <a:p>
                      <a:pPr algn="r" fontAlgn="b"/>
                      <a:r>
                        <a:rPr lang="es-CO" sz="1400" u="none" strike="noStrike">
                          <a:effectLst/>
                        </a:rPr>
                        <a:t>9.737.271</a:t>
                      </a:r>
                      <a:endParaRPr lang="es-CO" sz="1400" b="0" i="0" u="none" strike="noStrike">
                        <a:effectLst/>
                        <a:latin typeface="Arial" panose="020B0604020202020204" pitchFamily="34" charset="0"/>
                      </a:endParaRPr>
                    </a:p>
                  </a:txBody>
                  <a:tcPr marL="6142" marR="6142" marT="6142" marB="0" anchor="b"/>
                </a:tc>
                <a:tc>
                  <a:txBody>
                    <a:bodyPr/>
                    <a:lstStyle/>
                    <a:p>
                      <a:pPr algn="r" fontAlgn="b"/>
                      <a:r>
                        <a:rPr lang="es-CO" sz="1400" u="none" strike="noStrike">
                          <a:effectLst/>
                        </a:rPr>
                        <a:t>94,56%</a:t>
                      </a:r>
                      <a:endParaRPr lang="es-CO" sz="1400" b="0" i="0" u="none" strike="noStrike">
                        <a:effectLst/>
                        <a:latin typeface="Arial" panose="020B0604020202020204" pitchFamily="34" charset="0"/>
                      </a:endParaRPr>
                    </a:p>
                  </a:txBody>
                  <a:tcPr marL="6142" marR="6142" marT="6142" marB="0" anchor="b"/>
                </a:tc>
                <a:tc>
                  <a:txBody>
                    <a:bodyPr/>
                    <a:lstStyle/>
                    <a:p>
                      <a:pPr algn="r" fontAlgn="b"/>
                      <a:r>
                        <a:rPr lang="es-CO" sz="1400" u="none" strike="noStrike">
                          <a:effectLst/>
                        </a:rPr>
                        <a:t>9.586.322</a:t>
                      </a:r>
                      <a:endParaRPr lang="es-CO" sz="1400" b="0" i="0" u="none" strike="noStrike">
                        <a:effectLst/>
                        <a:latin typeface="Arial" panose="020B0604020202020204" pitchFamily="34" charset="0"/>
                      </a:endParaRPr>
                    </a:p>
                  </a:txBody>
                  <a:tcPr marL="6142" marR="6142" marT="6142" marB="0" anchor="b"/>
                </a:tc>
                <a:tc>
                  <a:txBody>
                    <a:bodyPr/>
                    <a:lstStyle/>
                    <a:p>
                      <a:pPr algn="r" fontAlgn="b"/>
                      <a:r>
                        <a:rPr lang="es-CO" sz="1400" u="none" strike="noStrike">
                          <a:effectLst/>
                        </a:rPr>
                        <a:t>98,45%</a:t>
                      </a:r>
                      <a:endParaRPr lang="es-CO" sz="1400" b="0" i="0" u="none" strike="noStrike">
                        <a:effectLst/>
                        <a:latin typeface="Arial" panose="020B0604020202020204" pitchFamily="34" charset="0"/>
                      </a:endParaRPr>
                    </a:p>
                  </a:txBody>
                  <a:tcPr marL="6142" marR="6142" marT="6142" marB="0" anchor="b"/>
                </a:tc>
                <a:tc>
                  <a:txBody>
                    <a:bodyPr/>
                    <a:lstStyle/>
                    <a:p>
                      <a:pPr algn="r" fontAlgn="b"/>
                      <a:r>
                        <a:rPr lang="es-CO" sz="1400" u="none" strike="noStrike" dirty="0">
                          <a:effectLst/>
                        </a:rPr>
                        <a:t>9.045.240</a:t>
                      </a:r>
                      <a:endParaRPr lang="es-CO" sz="1400" b="0" i="0" u="none" strike="noStrike" dirty="0">
                        <a:effectLst/>
                        <a:latin typeface="Arial" panose="020B0604020202020204" pitchFamily="34" charset="0"/>
                      </a:endParaRPr>
                    </a:p>
                  </a:txBody>
                  <a:tcPr marL="6142" marR="6142" marT="6142" marB="0" anchor="b"/>
                </a:tc>
                <a:tc>
                  <a:txBody>
                    <a:bodyPr/>
                    <a:lstStyle/>
                    <a:p>
                      <a:pPr algn="r" fontAlgn="b"/>
                      <a:r>
                        <a:rPr lang="es-CO" sz="1400" u="none" strike="noStrike" dirty="0">
                          <a:effectLst/>
                        </a:rPr>
                        <a:t>94,36%</a:t>
                      </a:r>
                      <a:endParaRPr lang="es-CO" sz="1400" b="0" i="0" u="none" strike="noStrike" dirty="0">
                        <a:effectLst/>
                        <a:latin typeface="Arial" panose="020B0604020202020204" pitchFamily="34" charset="0"/>
                      </a:endParaRPr>
                    </a:p>
                  </a:txBody>
                  <a:tcPr marL="6142" marR="6142" marT="6142" marB="0" anchor="b"/>
                </a:tc>
                <a:tc>
                  <a:txBody>
                    <a:bodyPr/>
                    <a:lstStyle/>
                    <a:p>
                      <a:pPr algn="r" fontAlgn="b"/>
                      <a:r>
                        <a:rPr lang="es-CO" sz="1400" u="none" strike="noStrike">
                          <a:effectLst/>
                        </a:rPr>
                        <a:t>8.656.902</a:t>
                      </a:r>
                      <a:endParaRPr lang="es-CO" sz="1400" b="0" i="0" u="none" strike="noStrike">
                        <a:effectLst/>
                        <a:latin typeface="Arial" panose="020B0604020202020204" pitchFamily="34" charset="0"/>
                      </a:endParaRPr>
                    </a:p>
                  </a:txBody>
                  <a:tcPr marL="6142" marR="6142" marT="6142" marB="0" anchor="b"/>
                </a:tc>
                <a:tc>
                  <a:txBody>
                    <a:bodyPr/>
                    <a:lstStyle/>
                    <a:p>
                      <a:pPr algn="r" fontAlgn="b"/>
                      <a:r>
                        <a:rPr lang="es-CO" sz="1400" u="none" strike="noStrike">
                          <a:effectLst/>
                        </a:rPr>
                        <a:t>95,71%</a:t>
                      </a:r>
                      <a:endParaRPr lang="es-CO" sz="1400" b="0" i="0" u="none" strike="noStrike">
                        <a:effectLst/>
                        <a:latin typeface="Arial" panose="020B0604020202020204" pitchFamily="34" charset="0"/>
                      </a:endParaRPr>
                    </a:p>
                  </a:txBody>
                  <a:tcPr marL="6142" marR="6142" marT="6142" marB="0" anchor="b"/>
                </a:tc>
                <a:extLst>
                  <a:ext uri="{0D108BD9-81ED-4DB2-BD59-A6C34878D82A}">
                    <a16:rowId xmlns:a16="http://schemas.microsoft.com/office/drawing/2014/main" val="10003"/>
                  </a:ext>
                </a:extLst>
              </a:tr>
              <a:tr h="124069">
                <a:tc>
                  <a:txBody>
                    <a:bodyPr/>
                    <a:lstStyle/>
                    <a:p>
                      <a:pPr algn="l" fontAlgn="b"/>
                      <a:r>
                        <a:rPr lang="es-CO" sz="1400" b="1" u="none" strike="noStrike" dirty="0">
                          <a:effectLst/>
                        </a:rPr>
                        <a:t>TRANSFERENCIAS CORRIENTES</a:t>
                      </a:r>
                      <a:endParaRPr lang="es-CO" sz="1400" b="1" i="0" u="none" strike="noStrike" dirty="0">
                        <a:effectLst/>
                        <a:latin typeface="Arial" panose="020B0604020202020204" pitchFamily="34" charset="0"/>
                      </a:endParaRPr>
                    </a:p>
                  </a:txBody>
                  <a:tcPr marL="6142" marR="6142" marT="6142" marB="0" anchor="b"/>
                </a:tc>
                <a:tc>
                  <a:txBody>
                    <a:bodyPr/>
                    <a:lstStyle/>
                    <a:p>
                      <a:pPr algn="r" fontAlgn="b"/>
                      <a:r>
                        <a:rPr lang="es-CO" sz="1400" u="none" strike="noStrike">
                          <a:effectLst/>
                        </a:rPr>
                        <a:t>1.200.350</a:t>
                      </a:r>
                      <a:endParaRPr lang="es-CO" sz="1400" b="0" i="0" u="none" strike="noStrike">
                        <a:effectLst/>
                        <a:latin typeface="Arial" panose="020B0604020202020204" pitchFamily="34" charset="0"/>
                      </a:endParaRPr>
                    </a:p>
                  </a:txBody>
                  <a:tcPr marL="6142" marR="6142" marT="6142" marB="0" anchor="b"/>
                </a:tc>
                <a:tc>
                  <a:txBody>
                    <a:bodyPr/>
                    <a:lstStyle/>
                    <a:p>
                      <a:pPr algn="r" fontAlgn="b"/>
                      <a:r>
                        <a:rPr lang="es-CO" sz="1400" u="none" strike="noStrike">
                          <a:effectLst/>
                        </a:rPr>
                        <a:t>1.145.702</a:t>
                      </a:r>
                      <a:endParaRPr lang="es-CO" sz="1400" b="0" i="0" u="none" strike="noStrike">
                        <a:effectLst/>
                        <a:latin typeface="Arial" panose="020B0604020202020204" pitchFamily="34" charset="0"/>
                      </a:endParaRPr>
                    </a:p>
                  </a:txBody>
                  <a:tcPr marL="6142" marR="6142" marT="6142" marB="0" anchor="b"/>
                </a:tc>
                <a:tc>
                  <a:txBody>
                    <a:bodyPr/>
                    <a:lstStyle/>
                    <a:p>
                      <a:pPr algn="r" fontAlgn="b"/>
                      <a:r>
                        <a:rPr lang="es-CO" sz="1400" u="none" strike="noStrike">
                          <a:effectLst/>
                        </a:rPr>
                        <a:t>95,45%</a:t>
                      </a:r>
                      <a:endParaRPr lang="es-CO" sz="1400" b="0" i="0" u="none" strike="noStrike">
                        <a:effectLst/>
                        <a:latin typeface="Arial" panose="020B0604020202020204" pitchFamily="34" charset="0"/>
                      </a:endParaRPr>
                    </a:p>
                  </a:txBody>
                  <a:tcPr marL="6142" marR="6142" marT="6142" marB="0" anchor="b"/>
                </a:tc>
                <a:tc>
                  <a:txBody>
                    <a:bodyPr/>
                    <a:lstStyle/>
                    <a:p>
                      <a:pPr algn="r" fontAlgn="b"/>
                      <a:r>
                        <a:rPr lang="es-CO" sz="1400" u="none" strike="noStrike">
                          <a:effectLst/>
                        </a:rPr>
                        <a:t>1.145.702</a:t>
                      </a:r>
                      <a:endParaRPr lang="es-CO" sz="1400" b="0" i="0" u="none" strike="noStrike">
                        <a:effectLst/>
                        <a:latin typeface="Arial" panose="020B0604020202020204" pitchFamily="34" charset="0"/>
                      </a:endParaRPr>
                    </a:p>
                  </a:txBody>
                  <a:tcPr marL="6142" marR="6142" marT="6142" marB="0" anchor="b"/>
                </a:tc>
                <a:tc>
                  <a:txBody>
                    <a:bodyPr/>
                    <a:lstStyle/>
                    <a:p>
                      <a:pPr algn="r" fontAlgn="b"/>
                      <a:r>
                        <a:rPr lang="es-CO" sz="1400" u="none" strike="noStrike">
                          <a:effectLst/>
                        </a:rPr>
                        <a:t>100,00%</a:t>
                      </a:r>
                      <a:endParaRPr lang="es-CO" sz="1400" b="0" i="0" u="none" strike="noStrike">
                        <a:effectLst/>
                        <a:latin typeface="Arial" panose="020B0604020202020204" pitchFamily="34" charset="0"/>
                      </a:endParaRPr>
                    </a:p>
                  </a:txBody>
                  <a:tcPr marL="6142" marR="6142" marT="6142" marB="0" anchor="b"/>
                </a:tc>
                <a:tc>
                  <a:txBody>
                    <a:bodyPr/>
                    <a:lstStyle/>
                    <a:p>
                      <a:pPr algn="r" fontAlgn="b"/>
                      <a:r>
                        <a:rPr lang="es-CO" sz="1400" u="none" strike="noStrike">
                          <a:effectLst/>
                        </a:rPr>
                        <a:t>1.145.702</a:t>
                      </a:r>
                      <a:endParaRPr lang="es-CO" sz="1400" b="0" i="0" u="none" strike="noStrike">
                        <a:effectLst/>
                        <a:latin typeface="Arial" panose="020B0604020202020204" pitchFamily="34" charset="0"/>
                      </a:endParaRPr>
                    </a:p>
                  </a:txBody>
                  <a:tcPr marL="6142" marR="6142" marT="6142" marB="0" anchor="b"/>
                </a:tc>
                <a:tc>
                  <a:txBody>
                    <a:bodyPr/>
                    <a:lstStyle/>
                    <a:p>
                      <a:pPr algn="r" fontAlgn="b"/>
                      <a:r>
                        <a:rPr lang="es-CO" sz="1400" u="none" strike="noStrike" dirty="0">
                          <a:effectLst/>
                        </a:rPr>
                        <a:t>100,00%</a:t>
                      </a:r>
                      <a:endParaRPr lang="es-CO" sz="1400" b="0" i="0" u="none" strike="noStrike" dirty="0">
                        <a:effectLst/>
                        <a:latin typeface="Arial" panose="020B0604020202020204" pitchFamily="34" charset="0"/>
                      </a:endParaRPr>
                    </a:p>
                  </a:txBody>
                  <a:tcPr marL="6142" marR="6142" marT="6142" marB="0" anchor="b"/>
                </a:tc>
                <a:tc>
                  <a:txBody>
                    <a:bodyPr/>
                    <a:lstStyle/>
                    <a:p>
                      <a:pPr algn="r" fontAlgn="b"/>
                      <a:r>
                        <a:rPr lang="es-CO" sz="1400" u="none" strike="noStrike" dirty="0">
                          <a:effectLst/>
                        </a:rPr>
                        <a:t>1.145.702</a:t>
                      </a:r>
                      <a:endParaRPr lang="es-CO" sz="1400" b="0" i="0" u="none" strike="noStrike" dirty="0">
                        <a:effectLst/>
                        <a:latin typeface="Arial" panose="020B0604020202020204" pitchFamily="34" charset="0"/>
                      </a:endParaRPr>
                    </a:p>
                  </a:txBody>
                  <a:tcPr marL="6142" marR="6142" marT="6142" marB="0" anchor="b"/>
                </a:tc>
                <a:tc>
                  <a:txBody>
                    <a:bodyPr/>
                    <a:lstStyle/>
                    <a:p>
                      <a:pPr algn="r" fontAlgn="b"/>
                      <a:r>
                        <a:rPr lang="es-CO" sz="1400" u="none" strike="noStrike" dirty="0">
                          <a:effectLst/>
                        </a:rPr>
                        <a:t>100,00%</a:t>
                      </a:r>
                      <a:endParaRPr lang="es-CO" sz="1400" b="0" i="0" u="none" strike="noStrike" dirty="0">
                        <a:effectLst/>
                        <a:latin typeface="Arial" panose="020B0604020202020204" pitchFamily="34" charset="0"/>
                      </a:endParaRPr>
                    </a:p>
                  </a:txBody>
                  <a:tcPr marL="6142" marR="6142" marT="6142" marB="0" anchor="b"/>
                </a:tc>
                <a:extLst>
                  <a:ext uri="{0D108BD9-81ED-4DB2-BD59-A6C34878D82A}">
                    <a16:rowId xmlns:a16="http://schemas.microsoft.com/office/drawing/2014/main" val="10004"/>
                  </a:ext>
                </a:extLst>
              </a:tr>
            </a:tbl>
          </a:graphicData>
        </a:graphic>
      </p:graphicFrame>
      <p:sp>
        <p:nvSpPr>
          <p:cNvPr id="3" name="Rectángulo 2"/>
          <p:cNvSpPr/>
          <p:nvPr/>
        </p:nvSpPr>
        <p:spPr>
          <a:xfrm>
            <a:off x="453355" y="4082988"/>
            <a:ext cx="10933764" cy="1107996"/>
          </a:xfrm>
          <a:prstGeom prst="rect">
            <a:avLst/>
          </a:prstGeom>
        </p:spPr>
        <p:txBody>
          <a:bodyPr wrap="square">
            <a:spAutoFit/>
          </a:bodyPr>
          <a:lstStyle/>
          <a:p>
            <a:pPr marL="285750" indent="-285750">
              <a:buFont typeface="Arial" panose="020B0604020202020204" pitchFamily="34" charset="0"/>
              <a:buChar char="•"/>
            </a:pPr>
            <a:r>
              <a:rPr lang="es-CO" sz="1600" dirty="0"/>
              <a:t>DEL 100% DE LA APROPIACION DEFINITIVA  PARA LA VIGENCIA 2019 SE EJECUTO EL 94,66% (CDP Elaborados</a:t>
            </a:r>
            <a:r>
              <a:rPr lang="es-CO" sz="1600" dirty="0" smtClean="0"/>
              <a:t>)</a:t>
            </a:r>
          </a:p>
          <a:p>
            <a:pPr marL="285750" indent="-285750">
              <a:buFont typeface="Arial" panose="020B0604020202020204" pitchFamily="34" charset="0"/>
              <a:buChar char="•"/>
            </a:pPr>
            <a:r>
              <a:rPr lang="es-CO" sz="1600" dirty="0"/>
              <a:t>DEL 100% DE LOS CERTIFICADOS DE DISPONIBILIDAD PRESUPUESTAL EXPEDIDOS SE  EJECUTO EL 98,79% (RDP Elaborados</a:t>
            </a:r>
            <a:r>
              <a:rPr lang="es-CO" sz="1600" dirty="0" smtClean="0"/>
              <a:t>)</a:t>
            </a:r>
          </a:p>
          <a:p>
            <a:pPr marL="285750" indent="-285750">
              <a:buFont typeface="Arial" panose="020B0604020202020204" pitchFamily="34" charset="0"/>
              <a:buChar char="•"/>
            </a:pPr>
            <a:r>
              <a:rPr lang="es-CO" sz="1600" dirty="0"/>
              <a:t>DEL 100% DE LOS REGISTROS  PRESUPUESTALES EXPEDIDOS SE EJECUTO EL 95,59% (ORDEN DE PAGO Elaborados</a:t>
            </a:r>
            <a:r>
              <a:rPr lang="es-CO" sz="1600" dirty="0" smtClean="0"/>
              <a:t>)</a:t>
            </a:r>
          </a:p>
          <a:p>
            <a:pPr marL="285750" indent="-285750">
              <a:buFont typeface="Arial" panose="020B0604020202020204" pitchFamily="34" charset="0"/>
              <a:buChar char="•"/>
            </a:pPr>
            <a:r>
              <a:rPr lang="es-CO" sz="1600" dirty="0"/>
              <a:t>DEL 100% DE LAS EJECUCIONES SE REALIZARON PAGOS DEL  96,69% (PAGOS EFECTUADOS)</a:t>
            </a:r>
          </a:p>
        </p:txBody>
      </p:sp>
    </p:spTree>
    <p:extLst>
      <p:ext uri="{BB962C8B-B14F-4D97-AF65-F5344CB8AC3E}">
        <p14:creationId xmlns:p14="http://schemas.microsoft.com/office/powerpoint/2010/main" val="95518389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355098" y="1742984"/>
            <a:ext cx="8778605" cy="646331"/>
          </a:xfrm>
          <a:prstGeom prst="rect">
            <a:avLst/>
          </a:prstGeom>
          <a:noFill/>
        </p:spPr>
        <p:txBody>
          <a:bodyPr wrap="square" rtlCol="0">
            <a:spAutoFit/>
          </a:bodyPr>
          <a:lstStyle/>
          <a:p>
            <a:endParaRPr lang="es-CO" dirty="0"/>
          </a:p>
          <a:p>
            <a:endParaRPr lang="es-CO" dirty="0"/>
          </a:p>
        </p:txBody>
      </p:sp>
      <p:sp>
        <p:nvSpPr>
          <p:cNvPr id="7" name="Título 1"/>
          <p:cNvSpPr txBox="1">
            <a:spLocks/>
          </p:cNvSpPr>
          <p:nvPr/>
        </p:nvSpPr>
        <p:spPr bwMode="auto">
          <a:xfrm>
            <a:off x="2026773" y="442126"/>
            <a:ext cx="7751071" cy="65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a:lstStyle>
          <a:p>
            <a:r>
              <a:rPr lang="es-CO" sz="1600" b="1" dirty="0"/>
              <a:t>UNIDAD 02 – UNIDAD DE SALUD </a:t>
            </a:r>
            <a:br>
              <a:rPr lang="es-CO" sz="1600" b="1" dirty="0"/>
            </a:br>
            <a:r>
              <a:rPr lang="es-CO" sz="1600" b="1" dirty="0"/>
              <a:t>EJECUCION DE GASTOS DE LA VIGENCIA 2019</a:t>
            </a:r>
            <a:br>
              <a:rPr lang="es-CO" sz="1600" b="1" dirty="0"/>
            </a:br>
            <a:r>
              <a:rPr lang="es-CO" sz="1600" b="1" dirty="0"/>
              <a:t>(En miles de pesos)</a:t>
            </a:r>
            <a:endParaRPr lang="es-CO" sz="1600" dirty="0"/>
          </a:p>
        </p:txBody>
      </p:sp>
      <p:graphicFrame>
        <p:nvGraphicFramePr>
          <p:cNvPr id="2" name="Tabla 1"/>
          <p:cNvGraphicFramePr>
            <a:graphicFrameLocks noGrp="1"/>
          </p:cNvGraphicFramePr>
          <p:nvPr>
            <p:extLst/>
          </p:nvPr>
        </p:nvGraphicFramePr>
        <p:xfrm>
          <a:off x="1355097" y="1906715"/>
          <a:ext cx="8004056" cy="1311910"/>
        </p:xfrm>
        <a:graphic>
          <a:graphicData uri="http://schemas.openxmlformats.org/drawingml/2006/table">
            <a:tbl>
              <a:tblPr>
                <a:tableStyleId>{5C22544A-7EE6-4342-B048-85BDC9FD1C3A}</a:tableStyleId>
              </a:tblPr>
              <a:tblGrid>
                <a:gridCol w="2488389">
                  <a:extLst>
                    <a:ext uri="{9D8B030D-6E8A-4147-A177-3AD203B41FA5}">
                      <a16:colId xmlns:a16="http://schemas.microsoft.com/office/drawing/2014/main" val="20000"/>
                    </a:ext>
                  </a:extLst>
                </a:gridCol>
                <a:gridCol w="1553263">
                  <a:extLst>
                    <a:ext uri="{9D8B030D-6E8A-4147-A177-3AD203B41FA5}">
                      <a16:colId xmlns:a16="http://schemas.microsoft.com/office/drawing/2014/main" val="20001"/>
                    </a:ext>
                  </a:extLst>
                </a:gridCol>
                <a:gridCol w="1347217">
                  <a:extLst>
                    <a:ext uri="{9D8B030D-6E8A-4147-A177-3AD203B41FA5}">
                      <a16:colId xmlns:a16="http://schemas.microsoft.com/office/drawing/2014/main" val="20002"/>
                    </a:ext>
                  </a:extLst>
                </a:gridCol>
                <a:gridCol w="1315518">
                  <a:extLst>
                    <a:ext uri="{9D8B030D-6E8A-4147-A177-3AD203B41FA5}">
                      <a16:colId xmlns:a16="http://schemas.microsoft.com/office/drawing/2014/main" val="20003"/>
                    </a:ext>
                  </a:extLst>
                </a:gridCol>
                <a:gridCol w="1299669">
                  <a:extLst>
                    <a:ext uri="{9D8B030D-6E8A-4147-A177-3AD203B41FA5}">
                      <a16:colId xmlns:a16="http://schemas.microsoft.com/office/drawing/2014/main" val="20004"/>
                    </a:ext>
                  </a:extLst>
                </a:gridCol>
              </a:tblGrid>
              <a:tr h="330200">
                <a:tc>
                  <a:txBody>
                    <a:bodyPr/>
                    <a:lstStyle/>
                    <a:p>
                      <a:pPr algn="ctr" fontAlgn="ctr"/>
                      <a:r>
                        <a:rPr lang="es-CO" sz="1400" u="none" strike="noStrike" dirty="0">
                          <a:effectLst/>
                        </a:rPr>
                        <a:t>NOMBRE </a:t>
                      </a:r>
                      <a:endParaRPr lang="es-CO" sz="1400" b="0" i="0" u="none" strike="noStrike" dirty="0">
                        <a:effectLst/>
                        <a:latin typeface="Arial Black" panose="020B0A04020102020204" pitchFamily="34" charset="0"/>
                      </a:endParaRPr>
                    </a:p>
                  </a:txBody>
                  <a:tcPr marL="6350" marR="6350" marT="6350" marB="0" anchor="ctr"/>
                </a:tc>
                <a:tc>
                  <a:txBody>
                    <a:bodyPr/>
                    <a:lstStyle/>
                    <a:p>
                      <a:pPr algn="ctr" fontAlgn="ctr"/>
                      <a:r>
                        <a:rPr lang="es-CO" sz="1400" u="none" strike="noStrike" dirty="0">
                          <a:effectLst/>
                        </a:rPr>
                        <a:t>RESERVAS 2019</a:t>
                      </a:r>
                      <a:endParaRPr lang="es-CO" sz="1400" b="1" i="0" u="none" strike="noStrike" dirty="0">
                        <a:effectLst/>
                        <a:latin typeface="Arial Black" panose="020B0A04020102020204" pitchFamily="34" charset="0"/>
                      </a:endParaRPr>
                    </a:p>
                  </a:txBody>
                  <a:tcPr marL="6350" marR="6350" marT="6350" marB="0" anchor="ctr"/>
                </a:tc>
                <a:tc>
                  <a:txBody>
                    <a:bodyPr/>
                    <a:lstStyle/>
                    <a:p>
                      <a:pPr algn="ctr" fontAlgn="ctr"/>
                      <a:r>
                        <a:rPr lang="es-CO" sz="1400" u="none" strike="noStrike">
                          <a:effectLst/>
                        </a:rPr>
                        <a:t>% POR EJECUTAR</a:t>
                      </a:r>
                      <a:endParaRPr lang="es-CO" sz="1400" b="0" i="0" u="none" strike="noStrike">
                        <a:solidFill>
                          <a:srgbClr val="003366"/>
                        </a:solidFill>
                        <a:effectLst/>
                        <a:latin typeface="Arial Black" panose="020B0A04020102020204" pitchFamily="34" charset="0"/>
                      </a:endParaRPr>
                    </a:p>
                  </a:txBody>
                  <a:tcPr marL="6350" marR="6350" marT="6350" marB="0" anchor="ctr"/>
                </a:tc>
                <a:tc>
                  <a:txBody>
                    <a:bodyPr/>
                    <a:lstStyle/>
                    <a:p>
                      <a:pPr algn="ctr" fontAlgn="ctr"/>
                      <a:r>
                        <a:rPr lang="es-CO" sz="1400" u="none" strike="noStrike">
                          <a:effectLst/>
                        </a:rPr>
                        <a:t>EJECUCIONES POR PAGAR 2019</a:t>
                      </a:r>
                      <a:endParaRPr lang="es-CO" sz="1400" b="1" i="0" u="none" strike="noStrike">
                        <a:effectLst/>
                        <a:latin typeface="Arial Black" panose="020B0A04020102020204" pitchFamily="34" charset="0"/>
                      </a:endParaRPr>
                    </a:p>
                  </a:txBody>
                  <a:tcPr marL="6350" marR="6350" marT="6350" marB="0" anchor="ctr"/>
                </a:tc>
                <a:tc>
                  <a:txBody>
                    <a:bodyPr/>
                    <a:lstStyle/>
                    <a:p>
                      <a:pPr algn="ctr" fontAlgn="ctr"/>
                      <a:r>
                        <a:rPr lang="es-CO" sz="1400" u="none" strike="noStrike">
                          <a:effectLst/>
                        </a:rPr>
                        <a:t>% EJECUCION POR PAGAR </a:t>
                      </a:r>
                      <a:endParaRPr lang="es-CO" sz="1400" b="0" i="0" u="none" strike="noStrike">
                        <a:solidFill>
                          <a:srgbClr val="003366"/>
                        </a:solidFill>
                        <a:effectLst/>
                        <a:latin typeface="Arial Black" panose="020B0A04020102020204" pitchFamily="34" charset="0"/>
                      </a:endParaRPr>
                    </a:p>
                  </a:txBody>
                  <a:tcPr marL="6350" marR="6350" marT="6350" marB="0" anchor="ctr"/>
                </a:tc>
                <a:extLst>
                  <a:ext uri="{0D108BD9-81ED-4DB2-BD59-A6C34878D82A}">
                    <a16:rowId xmlns:a16="http://schemas.microsoft.com/office/drawing/2014/main" val="10000"/>
                  </a:ext>
                </a:extLst>
              </a:tr>
              <a:tr h="158750">
                <a:tc>
                  <a:txBody>
                    <a:bodyPr/>
                    <a:lstStyle/>
                    <a:p>
                      <a:pPr algn="l" fontAlgn="b"/>
                      <a:r>
                        <a:rPr lang="es-CO" sz="1400" u="none" strike="noStrike">
                          <a:effectLst/>
                        </a:rPr>
                        <a:t>FUNCIONAMIENTO</a:t>
                      </a:r>
                      <a:endParaRPr lang="es-CO" sz="1400" b="1" i="0" u="none" strike="noStrike">
                        <a:effectLst/>
                        <a:latin typeface="Arial" panose="020B0604020202020204" pitchFamily="34" charset="0"/>
                      </a:endParaRPr>
                    </a:p>
                  </a:txBody>
                  <a:tcPr marL="6350" marR="6350" marT="6350" marB="0" anchor="b"/>
                </a:tc>
                <a:tc>
                  <a:txBody>
                    <a:bodyPr/>
                    <a:lstStyle/>
                    <a:p>
                      <a:pPr algn="r" fontAlgn="b"/>
                      <a:r>
                        <a:rPr lang="es-CO" sz="1400" u="none" strike="noStrike">
                          <a:effectLst/>
                        </a:rPr>
                        <a:t>541.082</a:t>
                      </a:r>
                      <a:endParaRPr lang="es-CO" sz="1400" b="1" i="0" u="none" strike="noStrike">
                        <a:effectLst/>
                        <a:latin typeface="Arial" panose="020B0604020202020204" pitchFamily="34" charset="0"/>
                      </a:endParaRPr>
                    </a:p>
                  </a:txBody>
                  <a:tcPr marL="6350" marR="6350" marT="6350" marB="0" anchor="b"/>
                </a:tc>
                <a:tc>
                  <a:txBody>
                    <a:bodyPr/>
                    <a:lstStyle/>
                    <a:p>
                      <a:pPr algn="r" fontAlgn="b"/>
                      <a:r>
                        <a:rPr lang="es-CO" sz="1400" u="none" strike="noStrike" dirty="0">
                          <a:effectLst/>
                        </a:rPr>
                        <a:t>4,41%</a:t>
                      </a:r>
                      <a:endParaRPr lang="es-CO" sz="1400" b="1" i="0" u="none" strike="noStrike" dirty="0">
                        <a:effectLst/>
                        <a:latin typeface="Arial" panose="020B0604020202020204" pitchFamily="34" charset="0"/>
                      </a:endParaRPr>
                    </a:p>
                  </a:txBody>
                  <a:tcPr marL="6350" marR="6350" marT="6350" marB="0" anchor="b"/>
                </a:tc>
                <a:tc>
                  <a:txBody>
                    <a:bodyPr/>
                    <a:lstStyle/>
                    <a:p>
                      <a:pPr algn="r" fontAlgn="b"/>
                      <a:r>
                        <a:rPr lang="es-CO" sz="1400" u="none" strike="noStrike">
                          <a:effectLst/>
                        </a:rPr>
                        <a:t>388.337</a:t>
                      </a:r>
                      <a:endParaRPr lang="es-CO" sz="1400" b="1" i="0" u="none" strike="noStrike">
                        <a:effectLst/>
                        <a:latin typeface="Arial" panose="020B0604020202020204" pitchFamily="34" charset="0"/>
                      </a:endParaRPr>
                    </a:p>
                  </a:txBody>
                  <a:tcPr marL="6350" marR="6350" marT="6350" marB="0" anchor="b"/>
                </a:tc>
                <a:tc>
                  <a:txBody>
                    <a:bodyPr/>
                    <a:lstStyle/>
                    <a:p>
                      <a:pPr algn="r" fontAlgn="b"/>
                      <a:r>
                        <a:rPr lang="es-CO" sz="1400" u="none" strike="noStrike">
                          <a:effectLst/>
                        </a:rPr>
                        <a:t>3,31%</a:t>
                      </a:r>
                      <a:endParaRPr lang="es-CO" sz="1400" b="1"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10001"/>
                  </a:ext>
                </a:extLst>
              </a:tr>
              <a:tr h="158750">
                <a:tc>
                  <a:txBody>
                    <a:bodyPr/>
                    <a:lstStyle/>
                    <a:p>
                      <a:pPr algn="l" fontAlgn="b"/>
                      <a:r>
                        <a:rPr lang="es-CO" sz="1400" u="none" strike="noStrike">
                          <a:effectLst/>
                        </a:rPr>
                        <a:t>GASTOS DE PERSONAL</a:t>
                      </a:r>
                      <a:endParaRPr lang="es-CO" sz="1400" b="0" i="0" u="none" strike="noStrike">
                        <a:effectLst/>
                        <a:latin typeface="Arial" panose="020B0604020202020204" pitchFamily="34" charset="0"/>
                      </a:endParaRPr>
                    </a:p>
                  </a:txBody>
                  <a:tcPr marL="6350" marR="6350" marT="6350" marB="0" anchor="b"/>
                </a:tc>
                <a:tc>
                  <a:txBody>
                    <a:bodyPr/>
                    <a:lstStyle/>
                    <a:p>
                      <a:pPr algn="r" fontAlgn="b"/>
                      <a:r>
                        <a:rPr lang="es-CO" sz="1400" u="none" strike="noStrike">
                          <a:effectLst/>
                        </a:rPr>
                        <a:t>0</a:t>
                      </a:r>
                      <a:endParaRPr lang="es-CO" sz="1400" b="0" i="0" u="none" strike="noStrike">
                        <a:effectLst/>
                        <a:latin typeface="Arial" panose="020B0604020202020204" pitchFamily="34" charset="0"/>
                      </a:endParaRPr>
                    </a:p>
                  </a:txBody>
                  <a:tcPr marL="6350" marR="6350" marT="6350" marB="0" anchor="b"/>
                </a:tc>
                <a:tc>
                  <a:txBody>
                    <a:bodyPr/>
                    <a:lstStyle/>
                    <a:p>
                      <a:pPr algn="r" fontAlgn="b"/>
                      <a:r>
                        <a:rPr lang="es-CO" sz="1400" u="none" strike="noStrike">
                          <a:effectLst/>
                        </a:rPr>
                        <a:t>0,00%</a:t>
                      </a:r>
                      <a:endParaRPr lang="es-CO" sz="1400" b="0" i="0" u="none" strike="noStrike">
                        <a:effectLst/>
                        <a:latin typeface="Arial" panose="020B0604020202020204" pitchFamily="34" charset="0"/>
                      </a:endParaRPr>
                    </a:p>
                  </a:txBody>
                  <a:tcPr marL="6350" marR="6350" marT="6350" marB="0" anchor="b"/>
                </a:tc>
                <a:tc>
                  <a:txBody>
                    <a:bodyPr/>
                    <a:lstStyle/>
                    <a:p>
                      <a:pPr algn="r" fontAlgn="b"/>
                      <a:r>
                        <a:rPr lang="es-CO" sz="1400" u="none" strike="noStrike" dirty="0">
                          <a:effectLst/>
                        </a:rPr>
                        <a:t>0</a:t>
                      </a:r>
                      <a:endParaRPr lang="es-CO" sz="1400" b="0" i="0" u="none" strike="noStrike" dirty="0">
                        <a:effectLst/>
                        <a:latin typeface="Arial" panose="020B0604020202020204" pitchFamily="34" charset="0"/>
                      </a:endParaRPr>
                    </a:p>
                  </a:txBody>
                  <a:tcPr marL="6350" marR="6350" marT="6350" marB="0" anchor="b"/>
                </a:tc>
                <a:tc>
                  <a:txBody>
                    <a:bodyPr/>
                    <a:lstStyle/>
                    <a:p>
                      <a:pPr algn="r" fontAlgn="b"/>
                      <a:r>
                        <a:rPr lang="es-CO" sz="1400" u="none" strike="noStrike" dirty="0">
                          <a:effectLst/>
                        </a:rPr>
                        <a:t>0,00%</a:t>
                      </a:r>
                      <a:endParaRPr lang="es-CO" sz="1400" b="0" i="0" u="none" strike="noStrike" dirty="0">
                        <a:effectLst/>
                        <a:latin typeface="Arial" panose="020B0604020202020204" pitchFamily="34" charset="0"/>
                      </a:endParaRPr>
                    </a:p>
                  </a:txBody>
                  <a:tcPr marL="6350" marR="6350" marT="6350" marB="0" anchor="b"/>
                </a:tc>
                <a:extLst>
                  <a:ext uri="{0D108BD9-81ED-4DB2-BD59-A6C34878D82A}">
                    <a16:rowId xmlns:a16="http://schemas.microsoft.com/office/drawing/2014/main" val="10002"/>
                  </a:ext>
                </a:extLst>
              </a:tr>
              <a:tr h="158750">
                <a:tc>
                  <a:txBody>
                    <a:bodyPr/>
                    <a:lstStyle/>
                    <a:p>
                      <a:pPr algn="l" fontAlgn="b"/>
                      <a:r>
                        <a:rPr lang="es-CO" sz="1400" u="none" strike="noStrike">
                          <a:effectLst/>
                        </a:rPr>
                        <a:t>GASTOS GENERALES</a:t>
                      </a:r>
                      <a:endParaRPr lang="es-CO" sz="1400" b="0" i="0" u="none" strike="noStrike">
                        <a:effectLst/>
                        <a:latin typeface="Arial" panose="020B0604020202020204" pitchFamily="34" charset="0"/>
                      </a:endParaRPr>
                    </a:p>
                  </a:txBody>
                  <a:tcPr marL="6350" marR="6350" marT="6350" marB="0" anchor="b"/>
                </a:tc>
                <a:tc>
                  <a:txBody>
                    <a:bodyPr/>
                    <a:lstStyle/>
                    <a:p>
                      <a:pPr algn="r" fontAlgn="b"/>
                      <a:r>
                        <a:rPr lang="es-CO" sz="1400" u="none" strike="noStrike" dirty="0">
                          <a:effectLst/>
                        </a:rPr>
                        <a:t>541.082</a:t>
                      </a:r>
                      <a:endParaRPr lang="es-CO" sz="1400" b="0" i="0" u="none" strike="noStrike" dirty="0">
                        <a:effectLst/>
                        <a:latin typeface="Arial" panose="020B0604020202020204" pitchFamily="34" charset="0"/>
                      </a:endParaRPr>
                    </a:p>
                  </a:txBody>
                  <a:tcPr marL="6350" marR="6350" marT="6350" marB="0" anchor="b"/>
                </a:tc>
                <a:tc>
                  <a:txBody>
                    <a:bodyPr/>
                    <a:lstStyle/>
                    <a:p>
                      <a:pPr algn="r" fontAlgn="b"/>
                      <a:r>
                        <a:rPr lang="es-CO" sz="1400" u="none" strike="noStrike">
                          <a:effectLst/>
                        </a:rPr>
                        <a:t>5,64%</a:t>
                      </a:r>
                      <a:endParaRPr lang="es-CO" sz="1400" b="0" i="0" u="none" strike="noStrike">
                        <a:effectLst/>
                        <a:latin typeface="Arial" panose="020B0604020202020204" pitchFamily="34" charset="0"/>
                      </a:endParaRPr>
                    </a:p>
                  </a:txBody>
                  <a:tcPr marL="6350" marR="6350" marT="6350" marB="0" anchor="b"/>
                </a:tc>
                <a:tc>
                  <a:txBody>
                    <a:bodyPr/>
                    <a:lstStyle/>
                    <a:p>
                      <a:pPr algn="r" fontAlgn="b"/>
                      <a:r>
                        <a:rPr lang="es-CO" sz="1400" u="none" strike="noStrike">
                          <a:effectLst/>
                        </a:rPr>
                        <a:t>388.337</a:t>
                      </a:r>
                      <a:endParaRPr lang="es-CO" sz="1400" b="0" i="0" u="none" strike="noStrike">
                        <a:effectLst/>
                        <a:latin typeface="Arial" panose="020B0604020202020204" pitchFamily="34" charset="0"/>
                      </a:endParaRPr>
                    </a:p>
                  </a:txBody>
                  <a:tcPr marL="6350" marR="6350" marT="6350" marB="0" anchor="b"/>
                </a:tc>
                <a:tc>
                  <a:txBody>
                    <a:bodyPr/>
                    <a:lstStyle/>
                    <a:p>
                      <a:pPr algn="r" fontAlgn="b"/>
                      <a:r>
                        <a:rPr lang="es-CO" sz="1400" u="none" strike="noStrike" dirty="0">
                          <a:effectLst/>
                        </a:rPr>
                        <a:t>4,29%</a:t>
                      </a:r>
                      <a:endParaRPr lang="es-CO" sz="1400" b="0" i="0" u="none" strike="noStrike" dirty="0">
                        <a:effectLst/>
                        <a:latin typeface="Arial" panose="020B0604020202020204" pitchFamily="34" charset="0"/>
                      </a:endParaRPr>
                    </a:p>
                  </a:txBody>
                  <a:tcPr marL="6350" marR="6350" marT="6350" marB="0" anchor="b"/>
                </a:tc>
                <a:extLst>
                  <a:ext uri="{0D108BD9-81ED-4DB2-BD59-A6C34878D82A}">
                    <a16:rowId xmlns:a16="http://schemas.microsoft.com/office/drawing/2014/main" val="10003"/>
                  </a:ext>
                </a:extLst>
              </a:tr>
              <a:tr h="158750">
                <a:tc>
                  <a:txBody>
                    <a:bodyPr/>
                    <a:lstStyle/>
                    <a:p>
                      <a:pPr algn="l" fontAlgn="b"/>
                      <a:r>
                        <a:rPr lang="es-CO" sz="1400" u="none" strike="noStrike">
                          <a:effectLst/>
                        </a:rPr>
                        <a:t>TRANSFERENCIAS CORRIENTES</a:t>
                      </a:r>
                      <a:endParaRPr lang="es-CO" sz="1400" b="0" i="0" u="none" strike="noStrike">
                        <a:effectLst/>
                        <a:latin typeface="Arial" panose="020B0604020202020204" pitchFamily="34" charset="0"/>
                      </a:endParaRPr>
                    </a:p>
                  </a:txBody>
                  <a:tcPr marL="6350" marR="6350" marT="6350" marB="0" anchor="b"/>
                </a:tc>
                <a:tc>
                  <a:txBody>
                    <a:bodyPr/>
                    <a:lstStyle/>
                    <a:p>
                      <a:pPr algn="r" fontAlgn="b"/>
                      <a:r>
                        <a:rPr lang="es-CO" sz="1400" u="none" strike="noStrike">
                          <a:effectLst/>
                        </a:rPr>
                        <a:t>0</a:t>
                      </a:r>
                      <a:endParaRPr lang="es-CO" sz="1400" b="0" i="0" u="none" strike="noStrike">
                        <a:effectLst/>
                        <a:latin typeface="Arial" panose="020B0604020202020204" pitchFamily="34" charset="0"/>
                      </a:endParaRPr>
                    </a:p>
                  </a:txBody>
                  <a:tcPr marL="6350" marR="6350" marT="6350" marB="0" anchor="b"/>
                </a:tc>
                <a:tc>
                  <a:txBody>
                    <a:bodyPr/>
                    <a:lstStyle/>
                    <a:p>
                      <a:pPr algn="r" fontAlgn="b"/>
                      <a:r>
                        <a:rPr lang="es-CO" sz="1400" u="none" strike="noStrike">
                          <a:effectLst/>
                        </a:rPr>
                        <a:t>0,00%</a:t>
                      </a:r>
                      <a:endParaRPr lang="es-CO" sz="1400" b="0" i="0" u="none" strike="noStrike">
                        <a:effectLst/>
                        <a:latin typeface="Arial" panose="020B0604020202020204" pitchFamily="34" charset="0"/>
                      </a:endParaRPr>
                    </a:p>
                  </a:txBody>
                  <a:tcPr marL="6350" marR="6350" marT="6350" marB="0" anchor="b"/>
                </a:tc>
                <a:tc>
                  <a:txBody>
                    <a:bodyPr/>
                    <a:lstStyle/>
                    <a:p>
                      <a:pPr algn="r" fontAlgn="b"/>
                      <a:r>
                        <a:rPr lang="es-CO" sz="1400" u="none" strike="noStrike">
                          <a:effectLst/>
                        </a:rPr>
                        <a:t>0</a:t>
                      </a:r>
                      <a:endParaRPr lang="es-CO" sz="1400" b="0" i="0" u="none" strike="noStrike">
                        <a:effectLst/>
                        <a:latin typeface="Arial" panose="020B0604020202020204" pitchFamily="34" charset="0"/>
                      </a:endParaRPr>
                    </a:p>
                  </a:txBody>
                  <a:tcPr marL="6350" marR="6350" marT="6350" marB="0" anchor="b"/>
                </a:tc>
                <a:tc>
                  <a:txBody>
                    <a:bodyPr/>
                    <a:lstStyle/>
                    <a:p>
                      <a:pPr algn="r" fontAlgn="b"/>
                      <a:r>
                        <a:rPr lang="es-CO" sz="1400" u="none" strike="noStrike" dirty="0">
                          <a:effectLst/>
                        </a:rPr>
                        <a:t>0,00%</a:t>
                      </a:r>
                      <a:endParaRPr lang="es-CO" sz="1400" b="0" i="0" u="none" strike="noStrike" dirty="0">
                        <a:effectLst/>
                        <a:latin typeface="Arial" panose="020B0604020202020204" pitchFamily="34" charset="0"/>
                      </a:endParaRPr>
                    </a:p>
                  </a:txBody>
                  <a:tcPr marL="6350" marR="6350" marT="6350" marB="0" anchor="b"/>
                </a:tc>
                <a:extLst>
                  <a:ext uri="{0D108BD9-81ED-4DB2-BD59-A6C34878D82A}">
                    <a16:rowId xmlns:a16="http://schemas.microsoft.com/office/drawing/2014/main" val="10004"/>
                  </a:ext>
                </a:extLst>
              </a:tr>
            </a:tbl>
          </a:graphicData>
        </a:graphic>
      </p:graphicFrame>
      <p:sp>
        <p:nvSpPr>
          <p:cNvPr id="4" name="Rectángulo 3"/>
          <p:cNvSpPr/>
          <p:nvPr/>
        </p:nvSpPr>
        <p:spPr>
          <a:xfrm>
            <a:off x="1355097" y="3792088"/>
            <a:ext cx="8778606" cy="738664"/>
          </a:xfrm>
          <a:prstGeom prst="rect">
            <a:avLst/>
          </a:prstGeom>
        </p:spPr>
        <p:txBody>
          <a:bodyPr wrap="square">
            <a:spAutoFit/>
          </a:bodyPr>
          <a:lstStyle/>
          <a:p>
            <a:pPr marL="285750" indent="-285750">
              <a:buFont typeface="Arial" panose="020B0604020202020204" pitchFamily="34" charset="0"/>
              <a:buChar char="•"/>
            </a:pPr>
            <a:r>
              <a:rPr lang="es-CO" sz="1400" dirty="0"/>
              <a:t>EN LA VIGENCIA 2019 SE CONSTITUYERON RESERVAS PRESUPUESTALES POR UN VALOR DE  $388,337,155 CORRESPONDIENTES AL 4,41</a:t>
            </a:r>
            <a:r>
              <a:rPr lang="es-CO" sz="1400" dirty="0" smtClean="0"/>
              <a:t>%</a:t>
            </a:r>
            <a:endParaRPr lang="es-CO" sz="1400" dirty="0"/>
          </a:p>
          <a:p>
            <a:pPr marL="285750" indent="-285750">
              <a:buFont typeface="Arial" panose="020B0604020202020204" pitchFamily="34" charset="0"/>
              <a:buChar char="•"/>
            </a:pPr>
            <a:r>
              <a:rPr lang="es-CO" sz="1400" dirty="0"/>
              <a:t>QUEDARON CUENTAS POR PAGAR POR UN VALOR DE $388.337.155 CORRESPONDIENTES AL3,31%</a:t>
            </a:r>
          </a:p>
        </p:txBody>
      </p:sp>
    </p:spTree>
    <p:extLst>
      <p:ext uri="{BB962C8B-B14F-4D97-AF65-F5344CB8AC3E}">
        <p14:creationId xmlns:p14="http://schemas.microsoft.com/office/powerpoint/2010/main" val="243569466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sz="1800" b="1" dirty="0" smtClean="0"/>
              <a:t/>
            </a:r>
            <a:br>
              <a:rPr lang="es-CO" sz="1800" b="1" dirty="0" smtClean="0"/>
            </a:br>
            <a:r>
              <a:rPr lang="es-CO" sz="1800" b="1" dirty="0" smtClean="0"/>
              <a:t>UNIDAD </a:t>
            </a:r>
            <a:r>
              <a:rPr lang="es-CO" sz="1800" b="1" dirty="0"/>
              <a:t>02 – UNIDAD DE SALUD </a:t>
            </a:r>
            <a:br>
              <a:rPr lang="es-CO" sz="1800" b="1" dirty="0"/>
            </a:br>
            <a:r>
              <a:rPr lang="es-CO" sz="1800" b="1" dirty="0"/>
              <a:t>EJECUCION DE GASTOS DE LA VIGENCIA 2019</a:t>
            </a:r>
            <a:br>
              <a:rPr lang="es-CO" sz="1800" b="1" dirty="0"/>
            </a:br>
            <a:endParaRPr lang="es-CO" sz="3600" dirty="0"/>
          </a:p>
        </p:txBody>
      </p:sp>
      <p:graphicFrame>
        <p:nvGraphicFramePr>
          <p:cNvPr id="4" name="Marcador de contenido 3"/>
          <p:cNvGraphicFramePr>
            <a:graphicFrameLocks noGrp="1"/>
          </p:cNvGraphicFramePr>
          <p:nvPr>
            <p:ph idx="1"/>
            <p:extLst/>
          </p:nvPr>
        </p:nvGraphicFramePr>
        <p:xfrm>
          <a:off x="528918" y="1359367"/>
          <a:ext cx="9798423"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3955048"/>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3461" y="1937198"/>
            <a:ext cx="10070927" cy="3416320"/>
          </a:xfrm>
          <a:prstGeom prst="rect">
            <a:avLst/>
          </a:prstGeom>
        </p:spPr>
        <p:txBody>
          <a:bodyPr wrap="square">
            <a:spAutoFit/>
          </a:bodyPr>
          <a:lstStyle/>
          <a:p>
            <a:pPr algn="just">
              <a:spcAft>
                <a:spcPts val="0"/>
              </a:spcAft>
            </a:pPr>
            <a:r>
              <a:rPr lang="es-ES_tradnl" dirty="0">
                <a:latin typeface="Arial" panose="020B0604020202020204" pitchFamily="34" charset="0"/>
                <a:ea typeface="MS Mincho" panose="02020609040205080304" pitchFamily="49" charset="-128"/>
                <a:cs typeface="Arial" panose="020B0604020202020204" pitchFamily="34" charset="0"/>
              </a:rPr>
              <a:t>Como conclusión respecto de la Vigencia Fiscal 2019, se puede determinar que los ingresos de la Unidad de Salud son constantes, mientras que los Gastos y Costos son variables con tendencia al incremento, razón por la cual se presenta en la vigencia el déficit de $834.870.(miles de pesos).</a:t>
            </a:r>
          </a:p>
          <a:p>
            <a:pPr algn="just">
              <a:spcAft>
                <a:spcPts val="0"/>
              </a:spcAft>
            </a:pPr>
            <a:endParaRPr lang="es-ES_tradnl" dirty="0">
              <a:latin typeface="Arial" panose="020B0604020202020204" pitchFamily="34" charset="0"/>
              <a:ea typeface="MS Mincho" panose="02020609040205080304" pitchFamily="49" charset="-128"/>
              <a:cs typeface="Arial" panose="020B0604020202020204" pitchFamily="34" charset="0"/>
            </a:endParaRPr>
          </a:p>
          <a:p>
            <a:pPr marL="342900" lvl="0" indent="-342900" algn="just">
              <a:spcAft>
                <a:spcPts val="0"/>
              </a:spcAft>
              <a:buFont typeface="+mj-lt"/>
              <a:buAutoNum type="arabicPeriod"/>
            </a:pPr>
            <a:r>
              <a:rPr lang="es-ES_tradnl" dirty="0" smtClean="0">
                <a:latin typeface="Arial" panose="020B0604020202020204" pitchFamily="34" charset="0"/>
                <a:ea typeface="MS Mincho" panose="02020609040205080304" pitchFamily="49" charset="-128"/>
                <a:cs typeface="Arial" panose="020B0604020202020204" pitchFamily="34" charset="0"/>
              </a:rPr>
              <a:t>Ajustar </a:t>
            </a:r>
            <a:r>
              <a:rPr lang="es-ES_tradnl" dirty="0">
                <a:latin typeface="Arial" panose="020B0604020202020204" pitchFamily="34" charset="0"/>
                <a:ea typeface="MS Mincho" panose="02020609040205080304" pitchFamily="49" charset="-128"/>
                <a:cs typeface="Arial" panose="020B0604020202020204" pitchFamily="34" charset="0"/>
              </a:rPr>
              <a:t>el Nivel IV con forme a la Ley del Gobierno Nacional, en cuanto a copagos y cuotas moderadoras.</a:t>
            </a:r>
            <a:endParaRPr lang="es-CO" dirty="0">
              <a:latin typeface="Arial" panose="020B0604020202020204" pitchFamily="34" charset="0"/>
              <a:ea typeface="MS Mincho" panose="02020609040205080304" pitchFamily="49" charset="-128"/>
              <a:cs typeface="Arial" panose="020B0604020202020204" pitchFamily="34" charset="0"/>
            </a:endParaRPr>
          </a:p>
          <a:p>
            <a:pPr marL="342900" lvl="0" indent="-342900" algn="just">
              <a:spcAft>
                <a:spcPts val="0"/>
              </a:spcAft>
              <a:buFont typeface="+mj-lt"/>
              <a:buAutoNum type="arabicPeriod"/>
            </a:pPr>
            <a:r>
              <a:rPr lang="es-ES_tradnl" dirty="0">
                <a:latin typeface="Arial" panose="020B0604020202020204" pitchFamily="34" charset="0"/>
                <a:ea typeface="MS Mincho" panose="02020609040205080304" pitchFamily="49" charset="-128"/>
                <a:cs typeface="Arial" panose="020B0604020202020204" pitchFamily="34" charset="0"/>
              </a:rPr>
              <a:t>Contemplar el Ajuste al plan complementario.</a:t>
            </a:r>
            <a:endParaRPr lang="es-CO" dirty="0">
              <a:latin typeface="Arial" panose="020B0604020202020204" pitchFamily="34" charset="0"/>
              <a:ea typeface="MS Mincho" panose="02020609040205080304" pitchFamily="49" charset="-128"/>
              <a:cs typeface="Arial" panose="020B0604020202020204" pitchFamily="34" charset="0"/>
            </a:endParaRPr>
          </a:p>
          <a:p>
            <a:pPr marL="342900" lvl="0" indent="-342900" algn="just">
              <a:spcAft>
                <a:spcPts val="0"/>
              </a:spcAft>
              <a:buFont typeface="+mj-lt"/>
              <a:buAutoNum type="arabicPeriod"/>
            </a:pPr>
            <a:r>
              <a:rPr lang="es-ES_tradnl" dirty="0">
                <a:latin typeface="Arial" panose="020B0604020202020204" pitchFamily="34" charset="0"/>
                <a:ea typeface="MS Mincho" panose="02020609040205080304" pitchFamily="49" charset="-128"/>
                <a:cs typeface="Arial" panose="020B0604020202020204" pitchFamily="34" charset="0"/>
              </a:rPr>
              <a:t>Analizar la posibilidad de entregar medicamentos genéricos de la misma forma como la hace la Universidad Nacional.</a:t>
            </a:r>
            <a:endParaRPr lang="es-CO" dirty="0">
              <a:latin typeface="Arial" panose="020B0604020202020204" pitchFamily="34" charset="0"/>
              <a:ea typeface="MS Mincho" panose="02020609040205080304" pitchFamily="49" charset="-128"/>
              <a:cs typeface="Arial" panose="020B0604020202020204" pitchFamily="34" charset="0"/>
            </a:endParaRPr>
          </a:p>
          <a:p>
            <a:pPr marL="342900" lvl="0" indent="-342900" algn="just">
              <a:spcAft>
                <a:spcPts val="0"/>
              </a:spcAft>
              <a:buFont typeface="+mj-lt"/>
              <a:buAutoNum type="arabicPeriod"/>
            </a:pPr>
            <a:r>
              <a:rPr lang="es-ES_tradnl" dirty="0">
                <a:latin typeface="Arial" panose="020B0604020202020204" pitchFamily="34" charset="0"/>
                <a:ea typeface="MS Mincho" panose="02020609040205080304" pitchFamily="49" charset="-128"/>
                <a:cs typeface="Arial" panose="020B0604020202020204" pitchFamily="34" charset="0"/>
              </a:rPr>
              <a:t>Utilizar los servicios de la Fundación Clínica Valle del Lili solo en casos que lo ameriten (IV Nivel).</a:t>
            </a:r>
            <a:endParaRPr lang="es-CO" dirty="0">
              <a:effectLst/>
              <a:latin typeface="Arial" panose="020B0604020202020204" pitchFamily="34" charset="0"/>
              <a:ea typeface="MS Mincho" panose="02020609040205080304" pitchFamily="49" charset="-128"/>
              <a:cs typeface="Arial" panose="020B0604020202020204" pitchFamily="34" charset="0"/>
            </a:endParaRPr>
          </a:p>
        </p:txBody>
      </p:sp>
      <p:sp>
        <p:nvSpPr>
          <p:cNvPr id="3" name="Título 2">
            <a:extLst>
              <a:ext uri="{FF2B5EF4-FFF2-40B4-BE49-F238E27FC236}">
                <a16:creationId xmlns:a16="http://schemas.microsoft.com/office/drawing/2014/main" id="{940C6BF6-D593-433F-B4A6-B4BB9D7B0FD2}"/>
              </a:ext>
            </a:extLst>
          </p:cNvPr>
          <p:cNvSpPr>
            <a:spLocks noGrp="1"/>
          </p:cNvSpPr>
          <p:nvPr>
            <p:ph type="title"/>
          </p:nvPr>
        </p:nvSpPr>
        <p:spPr/>
        <p:txBody>
          <a:bodyPr/>
          <a:lstStyle/>
          <a:p>
            <a:r>
              <a:rPr lang="es-CO" dirty="0"/>
              <a:t>CONCLUSIÓN Y RECOMENDACIONES</a:t>
            </a:r>
          </a:p>
        </p:txBody>
      </p:sp>
    </p:spTree>
    <p:extLst>
      <p:ext uri="{BB962C8B-B14F-4D97-AF65-F5344CB8AC3E}">
        <p14:creationId xmlns:p14="http://schemas.microsoft.com/office/powerpoint/2010/main" val="990877322"/>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247" y="1244197"/>
            <a:ext cx="10096271" cy="490712"/>
          </a:xfrm>
        </p:spPr>
        <p:txBody>
          <a:bodyPr/>
          <a:lstStyle/>
          <a:p>
            <a:r>
              <a:rPr lang="es-CO" dirty="0"/>
              <a:t>Caracterización población 2019 Unisalud</a:t>
            </a:r>
          </a:p>
        </p:txBody>
      </p:sp>
      <p:sp>
        <p:nvSpPr>
          <p:cNvPr id="7" name="CuadroTexto 6"/>
          <p:cNvSpPr txBox="1"/>
          <p:nvPr/>
        </p:nvSpPr>
        <p:spPr>
          <a:xfrm>
            <a:off x="7868156" y="2626391"/>
            <a:ext cx="3075709"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CO" dirty="0"/>
              <a:t>ADICIONALES:                      80</a:t>
            </a:r>
          </a:p>
          <a:p>
            <a:r>
              <a:rPr lang="es-CO" dirty="0"/>
              <a:t>BENEFICIARIOS:               1111</a:t>
            </a:r>
          </a:p>
          <a:p>
            <a:r>
              <a:rPr lang="es-CO" dirty="0"/>
              <a:t>COTIZANTES:                    1467</a:t>
            </a:r>
          </a:p>
          <a:p>
            <a:r>
              <a:rPr lang="es-CO" dirty="0"/>
              <a:t>TOTAL AFILIADOS:           </a:t>
            </a:r>
            <a:r>
              <a:rPr lang="es-CO" b="1" dirty="0"/>
              <a:t>2658</a:t>
            </a:r>
          </a:p>
        </p:txBody>
      </p:sp>
      <p:graphicFrame>
        <p:nvGraphicFramePr>
          <p:cNvPr id="5" name="Gráfico 4">
            <a:extLst>
              <a:ext uri="{FF2B5EF4-FFF2-40B4-BE49-F238E27FC236}">
                <a16:creationId xmlns:a16="http://schemas.microsoft.com/office/drawing/2014/main" id="{CFFD2BD6-0916-402C-A6A7-4577CEC8840E}"/>
              </a:ext>
            </a:extLst>
          </p:cNvPr>
          <p:cNvGraphicFramePr>
            <a:graphicFrameLocks/>
          </p:cNvGraphicFramePr>
          <p:nvPr>
            <p:extLst>
              <p:ext uri="{D42A27DB-BD31-4B8C-83A1-F6EECF244321}">
                <p14:modId xmlns:p14="http://schemas.microsoft.com/office/powerpoint/2010/main" val="967754555"/>
              </p:ext>
            </p:extLst>
          </p:nvPr>
        </p:nvGraphicFramePr>
        <p:xfrm>
          <a:off x="543502" y="1752600"/>
          <a:ext cx="6771698"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ítulo 1">
            <a:extLst>
              <a:ext uri="{FF2B5EF4-FFF2-40B4-BE49-F238E27FC236}">
                <a16:creationId xmlns:a16="http://schemas.microsoft.com/office/drawing/2014/main" id="{3A6CE9A0-22DE-49BC-A41B-32CC87689188}"/>
              </a:ext>
            </a:extLst>
          </p:cNvPr>
          <p:cNvSpPr txBox="1">
            <a:spLocks/>
          </p:cNvSpPr>
          <p:nvPr/>
        </p:nvSpPr>
        <p:spPr bwMode="auto">
          <a:xfrm>
            <a:off x="321501" y="83506"/>
            <a:ext cx="10969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a:lstStyle>
          <a:p>
            <a:r>
              <a:rPr lang="es-CO"/>
              <a:t>PRESTACIÓN DE SERVICIOS DE SALUD</a:t>
            </a:r>
            <a:endParaRPr lang="es-CO" dirty="0"/>
          </a:p>
        </p:txBody>
      </p:sp>
    </p:spTree>
    <p:extLst>
      <p:ext uri="{BB962C8B-B14F-4D97-AF65-F5344CB8AC3E}">
        <p14:creationId xmlns:p14="http://schemas.microsoft.com/office/powerpoint/2010/main" val="251081892"/>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AFILIADOS COTIZANTES </a:t>
            </a:r>
            <a:br>
              <a:rPr lang="es-CO" dirty="0"/>
            </a:br>
            <a:r>
              <a:rPr lang="es-CO" dirty="0"/>
              <a:t>COMPARATIVO POR AÑOS</a:t>
            </a:r>
          </a:p>
        </p:txBody>
      </p:sp>
      <p:graphicFrame>
        <p:nvGraphicFramePr>
          <p:cNvPr id="5" name="Gráfico 4"/>
          <p:cNvGraphicFramePr>
            <a:graphicFrameLocks/>
          </p:cNvGraphicFramePr>
          <p:nvPr>
            <p:extLst>
              <p:ext uri="{D42A27DB-BD31-4B8C-83A1-F6EECF244321}">
                <p14:modId xmlns:p14="http://schemas.microsoft.com/office/powerpoint/2010/main" val="944046869"/>
              </p:ext>
            </p:extLst>
          </p:nvPr>
        </p:nvGraphicFramePr>
        <p:xfrm>
          <a:off x="998536" y="1299005"/>
          <a:ext cx="9986789" cy="52843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7367944"/>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POBLACIÓN OTRAS CIUDADES </a:t>
            </a:r>
            <a:br>
              <a:rPr lang="es-CO" dirty="0"/>
            </a:br>
            <a:r>
              <a:rPr lang="es-CO" dirty="0"/>
              <a:t>2019 Unisalud</a:t>
            </a:r>
          </a:p>
        </p:txBody>
      </p:sp>
      <p:graphicFrame>
        <p:nvGraphicFramePr>
          <p:cNvPr id="6" name="Gráfico 5">
            <a:extLst>
              <a:ext uri="{FF2B5EF4-FFF2-40B4-BE49-F238E27FC236}">
                <a16:creationId xmlns:a16="http://schemas.microsoft.com/office/drawing/2014/main" id="{908DC8E0-0983-49BE-B672-C68F4CEE9597}"/>
              </a:ext>
            </a:extLst>
          </p:cNvPr>
          <p:cNvGraphicFramePr>
            <a:graphicFrameLocks/>
          </p:cNvGraphicFramePr>
          <p:nvPr>
            <p:extLst>
              <p:ext uri="{D42A27DB-BD31-4B8C-83A1-F6EECF244321}">
                <p14:modId xmlns:p14="http://schemas.microsoft.com/office/powerpoint/2010/main" val="932879446"/>
              </p:ext>
            </p:extLst>
          </p:nvPr>
        </p:nvGraphicFramePr>
        <p:xfrm>
          <a:off x="609599" y="1631515"/>
          <a:ext cx="10713929" cy="42056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a:extLst>
              <a:ext uri="{FF2B5EF4-FFF2-40B4-BE49-F238E27FC236}">
                <a16:creationId xmlns:a16="http://schemas.microsoft.com/office/drawing/2014/main" id="{22BC47CB-CEE4-4A94-BC1F-1A4F634B9EC1}"/>
              </a:ext>
            </a:extLst>
          </p:cNvPr>
          <p:cNvGraphicFramePr>
            <a:graphicFrameLocks/>
          </p:cNvGraphicFramePr>
          <p:nvPr>
            <p:extLst>
              <p:ext uri="{D42A27DB-BD31-4B8C-83A1-F6EECF244321}">
                <p14:modId xmlns:p14="http://schemas.microsoft.com/office/powerpoint/2010/main" val="167820508"/>
              </p:ext>
            </p:extLst>
          </p:nvPr>
        </p:nvGraphicFramePr>
        <p:xfrm>
          <a:off x="5966563" y="1506254"/>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5906158"/>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39538" y="368156"/>
            <a:ext cx="5354782" cy="1143000"/>
          </a:xfrm>
        </p:spPr>
        <p:txBody>
          <a:bodyPr/>
          <a:lstStyle/>
          <a:p>
            <a:r>
              <a:rPr lang="es-CO" dirty="0"/>
              <a:t>PIRÁMIDE POBLACIONAL 2019</a:t>
            </a:r>
          </a:p>
        </p:txBody>
      </p:sp>
      <p:graphicFrame>
        <p:nvGraphicFramePr>
          <p:cNvPr id="6" name="Chart 1">
            <a:extLst>
              <a:ext uri="{FF2B5EF4-FFF2-40B4-BE49-F238E27FC236}">
                <a16:creationId xmlns:a16="http://schemas.microsoft.com/office/drawing/2014/main" id="{00000000-0008-0000-0400-000001A40000}"/>
              </a:ext>
            </a:extLst>
          </p:cNvPr>
          <p:cNvGraphicFramePr>
            <a:graphicFrameLocks noGrp="1"/>
          </p:cNvGraphicFramePr>
          <p:nvPr>
            <p:ph idx="1"/>
            <p:extLst>
              <p:ext uri="{D42A27DB-BD31-4B8C-83A1-F6EECF244321}">
                <p14:modId xmlns:p14="http://schemas.microsoft.com/office/powerpoint/2010/main" val="3733711853"/>
              </p:ext>
            </p:extLst>
          </p:nvPr>
        </p:nvGraphicFramePr>
        <p:xfrm>
          <a:off x="280844" y="1615065"/>
          <a:ext cx="7297185" cy="46150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áfico 11"/>
          <p:cNvGraphicFramePr>
            <a:graphicFrameLocks/>
          </p:cNvGraphicFramePr>
          <p:nvPr>
            <p:extLst>
              <p:ext uri="{D42A27DB-BD31-4B8C-83A1-F6EECF244321}">
                <p14:modId xmlns:p14="http://schemas.microsoft.com/office/powerpoint/2010/main" val="123911314"/>
              </p:ext>
            </p:extLst>
          </p:nvPr>
        </p:nvGraphicFramePr>
        <p:xfrm>
          <a:off x="7455621" y="1818409"/>
          <a:ext cx="4452360" cy="37734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4487219"/>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POBLACIÓN POR RANGO DE EDAD</a:t>
            </a:r>
            <a:br>
              <a:rPr lang="es-CO" dirty="0"/>
            </a:br>
            <a:r>
              <a:rPr lang="es-CO" dirty="0"/>
              <a:t>UNISALUD 2019</a:t>
            </a:r>
          </a:p>
        </p:txBody>
      </p:sp>
      <p:graphicFrame>
        <p:nvGraphicFramePr>
          <p:cNvPr id="3" name="Tabla 2">
            <a:extLst>
              <a:ext uri="{FF2B5EF4-FFF2-40B4-BE49-F238E27FC236}">
                <a16:creationId xmlns:a16="http://schemas.microsoft.com/office/drawing/2014/main" id="{8EF76CD5-4E4E-4154-89D0-6544BFCAD262}"/>
              </a:ext>
            </a:extLst>
          </p:cNvPr>
          <p:cNvGraphicFramePr>
            <a:graphicFrameLocks noGrp="1"/>
          </p:cNvGraphicFramePr>
          <p:nvPr>
            <p:extLst>
              <p:ext uri="{D42A27DB-BD31-4B8C-83A1-F6EECF244321}">
                <p14:modId xmlns:p14="http://schemas.microsoft.com/office/powerpoint/2010/main" val="4189464801"/>
              </p:ext>
            </p:extLst>
          </p:nvPr>
        </p:nvGraphicFramePr>
        <p:xfrm>
          <a:off x="1868445" y="1585063"/>
          <a:ext cx="7576181" cy="4813935"/>
        </p:xfrm>
        <a:graphic>
          <a:graphicData uri="http://schemas.openxmlformats.org/drawingml/2006/table">
            <a:tbl>
              <a:tblPr>
                <a:tableStyleId>{5C22544A-7EE6-4342-B048-85BDC9FD1C3A}</a:tableStyleId>
              </a:tblPr>
              <a:tblGrid>
                <a:gridCol w="2449616">
                  <a:extLst>
                    <a:ext uri="{9D8B030D-6E8A-4147-A177-3AD203B41FA5}">
                      <a16:colId xmlns:a16="http://schemas.microsoft.com/office/drawing/2014/main" val="2122009109"/>
                    </a:ext>
                  </a:extLst>
                </a:gridCol>
                <a:gridCol w="1318509">
                  <a:extLst>
                    <a:ext uri="{9D8B030D-6E8A-4147-A177-3AD203B41FA5}">
                      <a16:colId xmlns:a16="http://schemas.microsoft.com/office/drawing/2014/main" val="1455057674"/>
                    </a:ext>
                  </a:extLst>
                </a:gridCol>
                <a:gridCol w="1358438">
                  <a:extLst>
                    <a:ext uri="{9D8B030D-6E8A-4147-A177-3AD203B41FA5}">
                      <a16:colId xmlns:a16="http://schemas.microsoft.com/office/drawing/2014/main" val="4183348977"/>
                    </a:ext>
                  </a:extLst>
                </a:gridCol>
                <a:gridCol w="1224809">
                  <a:extLst>
                    <a:ext uri="{9D8B030D-6E8A-4147-A177-3AD203B41FA5}">
                      <a16:colId xmlns:a16="http://schemas.microsoft.com/office/drawing/2014/main" val="4190086427"/>
                    </a:ext>
                  </a:extLst>
                </a:gridCol>
                <a:gridCol w="1224809">
                  <a:extLst>
                    <a:ext uri="{9D8B030D-6E8A-4147-A177-3AD203B41FA5}">
                      <a16:colId xmlns:a16="http://schemas.microsoft.com/office/drawing/2014/main" val="2047081518"/>
                    </a:ext>
                  </a:extLst>
                </a:gridCol>
              </a:tblGrid>
              <a:tr h="235000">
                <a:tc>
                  <a:txBody>
                    <a:bodyPr/>
                    <a:lstStyle/>
                    <a:p>
                      <a:pPr algn="ctr" fontAlgn="b"/>
                      <a:r>
                        <a:rPr lang="es-CO" sz="1600" b="1" i="0" u="none" strike="noStrike" dirty="0">
                          <a:solidFill>
                            <a:schemeClr val="bg1"/>
                          </a:solidFill>
                          <a:effectLst/>
                          <a:latin typeface="Calibri" panose="020F0502020204030204" pitchFamily="34" charset="0"/>
                        </a:rPr>
                        <a:t>RANGO DE EDAD</a:t>
                      </a:r>
                    </a:p>
                  </a:txBody>
                  <a:tcPr marL="9525" marR="9525" marT="9525" marB="0" anchor="b">
                    <a:solidFill>
                      <a:schemeClr val="tx2">
                        <a:lumMod val="50000"/>
                      </a:schemeClr>
                    </a:solidFill>
                  </a:tcPr>
                </a:tc>
                <a:tc>
                  <a:txBody>
                    <a:bodyPr/>
                    <a:lstStyle/>
                    <a:p>
                      <a:pPr algn="ctr" fontAlgn="b"/>
                      <a:r>
                        <a:rPr lang="es-CO" sz="1600" b="1" u="none" strike="noStrike" dirty="0">
                          <a:solidFill>
                            <a:schemeClr val="bg1"/>
                          </a:solidFill>
                          <a:effectLst/>
                        </a:rPr>
                        <a:t>F</a:t>
                      </a:r>
                      <a:endParaRPr lang="es-CO" sz="1600" b="1" i="0" u="none" strike="noStrike" dirty="0">
                        <a:solidFill>
                          <a:schemeClr val="bg1"/>
                        </a:solidFill>
                        <a:effectLst/>
                        <a:latin typeface="Calibri" panose="020F0502020204030204" pitchFamily="34" charset="0"/>
                      </a:endParaRPr>
                    </a:p>
                  </a:txBody>
                  <a:tcPr marL="9525" marR="9525" marT="9525" marB="0" anchor="b">
                    <a:solidFill>
                      <a:schemeClr val="tx2">
                        <a:lumMod val="50000"/>
                      </a:schemeClr>
                    </a:solidFill>
                  </a:tcPr>
                </a:tc>
                <a:tc>
                  <a:txBody>
                    <a:bodyPr/>
                    <a:lstStyle/>
                    <a:p>
                      <a:pPr algn="ctr" fontAlgn="b"/>
                      <a:r>
                        <a:rPr lang="es-CO" sz="1600" b="1" u="none" strike="noStrike" dirty="0">
                          <a:solidFill>
                            <a:schemeClr val="bg1"/>
                          </a:solidFill>
                          <a:effectLst/>
                        </a:rPr>
                        <a:t>M</a:t>
                      </a:r>
                      <a:endParaRPr lang="es-CO" sz="1600" b="1" i="0" u="none" strike="noStrike" dirty="0">
                        <a:solidFill>
                          <a:schemeClr val="bg1"/>
                        </a:solidFill>
                        <a:effectLst/>
                        <a:latin typeface="Calibri" panose="020F0502020204030204" pitchFamily="34" charset="0"/>
                      </a:endParaRPr>
                    </a:p>
                  </a:txBody>
                  <a:tcPr marL="9525" marR="9525" marT="9525" marB="0" anchor="b">
                    <a:solidFill>
                      <a:schemeClr val="tx2">
                        <a:lumMod val="50000"/>
                      </a:schemeClr>
                    </a:solidFill>
                  </a:tcPr>
                </a:tc>
                <a:tc>
                  <a:txBody>
                    <a:bodyPr/>
                    <a:lstStyle/>
                    <a:p>
                      <a:pPr algn="ctr" fontAlgn="b"/>
                      <a:r>
                        <a:rPr lang="es-CO" sz="1600" b="1" u="none" strike="noStrike" dirty="0">
                          <a:solidFill>
                            <a:schemeClr val="bg1"/>
                          </a:solidFill>
                          <a:effectLst/>
                        </a:rPr>
                        <a:t>Total</a:t>
                      </a:r>
                      <a:endParaRPr lang="es-CO" sz="1600" b="1" i="0" u="none" strike="noStrike" dirty="0">
                        <a:solidFill>
                          <a:schemeClr val="bg1"/>
                        </a:solidFill>
                        <a:effectLst/>
                        <a:latin typeface="Calibri" panose="020F0502020204030204" pitchFamily="34" charset="0"/>
                      </a:endParaRPr>
                    </a:p>
                  </a:txBody>
                  <a:tcPr marL="9525" marR="9525" marT="9525" marB="0" anchor="b">
                    <a:solidFill>
                      <a:schemeClr val="tx2">
                        <a:lumMod val="50000"/>
                      </a:schemeClr>
                    </a:solidFill>
                  </a:tcPr>
                </a:tc>
                <a:tc>
                  <a:txBody>
                    <a:bodyPr/>
                    <a:lstStyle/>
                    <a:p>
                      <a:pPr algn="ctr" fontAlgn="b"/>
                      <a:r>
                        <a:rPr lang="es-CO" sz="1600" b="1" i="0" u="none" strike="noStrike" dirty="0">
                          <a:solidFill>
                            <a:schemeClr val="bg1"/>
                          </a:solidFill>
                          <a:effectLst/>
                          <a:latin typeface="Calibri" panose="020F0502020204030204" pitchFamily="34" charset="0"/>
                        </a:rPr>
                        <a:t>%</a:t>
                      </a:r>
                    </a:p>
                  </a:txBody>
                  <a:tcPr marL="9525" marR="9525" marT="9525" marB="0" anchor="b">
                    <a:solidFill>
                      <a:schemeClr val="tx2">
                        <a:lumMod val="50000"/>
                      </a:schemeClr>
                    </a:solidFill>
                  </a:tcPr>
                </a:tc>
                <a:extLst>
                  <a:ext uri="{0D108BD9-81ED-4DB2-BD59-A6C34878D82A}">
                    <a16:rowId xmlns:a16="http://schemas.microsoft.com/office/drawing/2014/main" val="208797623"/>
                  </a:ext>
                </a:extLst>
              </a:tr>
              <a:tr h="235000">
                <a:tc>
                  <a:txBody>
                    <a:bodyPr/>
                    <a:lstStyle/>
                    <a:p>
                      <a:pPr algn="ctr" fontAlgn="b"/>
                      <a:r>
                        <a:rPr lang="es-CO" sz="1600" u="none" strike="noStrike" dirty="0">
                          <a:effectLst/>
                        </a:rPr>
                        <a:t>00-04 A</a:t>
                      </a:r>
                      <a:endParaRPr lang="es-CO"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dirty="0">
                          <a:effectLst/>
                        </a:rPr>
                        <a:t>18</a:t>
                      </a:r>
                      <a:endParaRPr lang="es-CO"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dirty="0">
                          <a:effectLst/>
                        </a:rPr>
                        <a:t>31</a:t>
                      </a:r>
                      <a:endParaRPr lang="es-CO"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dirty="0">
                          <a:effectLst/>
                        </a:rPr>
                        <a:t>49</a:t>
                      </a:r>
                      <a:endParaRPr lang="es-CO" sz="16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ctr" defTabSz="457200" rtl="0" eaLnBrk="1" fontAlgn="b" latinLnBrk="0" hangingPunct="1"/>
                      <a:r>
                        <a:rPr lang="es-CO" sz="1600" u="none" strike="noStrike" kern="1200" dirty="0">
                          <a:solidFill>
                            <a:schemeClr val="dk1"/>
                          </a:solidFill>
                          <a:effectLst/>
                          <a:latin typeface="+mn-lt"/>
                          <a:ea typeface="+mn-ea"/>
                          <a:cs typeface="+mn-cs"/>
                        </a:rPr>
                        <a:t>2%</a:t>
                      </a:r>
                    </a:p>
                  </a:txBody>
                  <a:tcPr marL="9525" marR="9525" marT="9525" marB="0" anchor="b"/>
                </a:tc>
                <a:extLst>
                  <a:ext uri="{0D108BD9-81ED-4DB2-BD59-A6C34878D82A}">
                    <a16:rowId xmlns:a16="http://schemas.microsoft.com/office/drawing/2014/main" val="4186460693"/>
                  </a:ext>
                </a:extLst>
              </a:tr>
              <a:tr h="235000">
                <a:tc>
                  <a:txBody>
                    <a:bodyPr/>
                    <a:lstStyle/>
                    <a:p>
                      <a:pPr algn="ctr" fontAlgn="b"/>
                      <a:r>
                        <a:rPr lang="es-CO" sz="1600" u="none" strike="noStrike">
                          <a:effectLst/>
                        </a:rPr>
                        <a:t>05-09 A</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dirty="0">
                          <a:effectLst/>
                        </a:rPr>
                        <a:t>34</a:t>
                      </a:r>
                      <a:endParaRPr lang="es-CO"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a:effectLst/>
                        </a:rPr>
                        <a:t>53</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a:effectLst/>
                        </a:rPr>
                        <a:t>87</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marL="0" algn="ctr" defTabSz="457200" rtl="0" eaLnBrk="1" fontAlgn="b" latinLnBrk="0" hangingPunct="1"/>
                      <a:r>
                        <a:rPr lang="es-CO" sz="1600" u="none" strike="noStrike" kern="1200" dirty="0">
                          <a:solidFill>
                            <a:schemeClr val="dk1"/>
                          </a:solidFill>
                          <a:effectLst/>
                          <a:latin typeface="+mn-lt"/>
                          <a:ea typeface="+mn-ea"/>
                          <a:cs typeface="+mn-cs"/>
                        </a:rPr>
                        <a:t>3%</a:t>
                      </a:r>
                    </a:p>
                  </a:txBody>
                  <a:tcPr marL="9525" marR="9525" marT="9525" marB="0" anchor="b"/>
                </a:tc>
                <a:extLst>
                  <a:ext uri="{0D108BD9-81ED-4DB2-BD59-A6C34878D82A}">
                    <a16:rowId xmlns:a16="http://schemas.microsoft.com/office/drawing/2014/main" val="1115827640"/>
                  </a:ext>
                </a:extLst>
              </a:tr>
              <a:tr h="235000">
                <a:tc>
                  <a:txBody>
                    <a:bodyPr/>
                    <a:lstStyle/>
                    <a:p>
                      <a:pPr algn="ctr" fontAlgn="b"/>
                      <a:r>
                        <a:rPr lang="es-CO" sz="1600" u="none" strike="noStrike">
                          <a:effectLst/>
                        </a:rPr>
                        <a:t>10-14 A</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dirty="0">
                          <a:effectLst/>
                        </a:rPr>
                        <a:t>75</a:t>
                      </a:r>
                      <a:endParaRPr lang="es-CO"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a:effectLst/>
                        </a:rPr>
                        <a:t>77</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dirty="0">
                          <a:effectLst/>
                        </a:rPr>
                        <a:t>152</a:t>
                      </a:r>
                      <a:endParaRPr lang="es-CO" sz="16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ctr" defTabSz="457200" rtl="0" eaLnBrk="1" fontAlgn="b" latinLnBrk="0" hangingPunct="1"/>
                      <a:r>
                        <a:rPr lang="es-CO" sz="1600" u="none" strike="noStrike" kern="1200" dirty="0">
                          <a:solidFill>
                            <a:schemeClr val="dk1"/>
                          </a:solidFill>
                          <a:effectLst/>
                          <a:latin typeface="+mn-lt"/>
                          <a:ea typeface="+mn-ea"/>
                          <a:cs typeface="+mn-cs"/>
                        </a:rPr>
                        <a:t>6%</a:t>
                      </a:r>
                    </a:p>
                  </a:txBody>
                  <a:tcPr marL="9525" marR="9525" marT="9525" marB="0" anchor="b"/>
                </a:tc>
                <a:extLst>
                  <a:ext uri="{0D108BD9-81ED-4DB2-BD59-A6C34878D82A}">
                    <a16:rowId xmlns:a16="http://schemas.microsoft.com/office/drawing/2014/main" val="145003957"/>
                  </a:ext>
                </a:extLst>
              </a:tr>
              <a:tr h="235000">
                <a:tc>
                  <a:txBody>
                    <a:bodyPr/>
                    <a:lstStyle/>
                    <a:p>
                      <a:pPr algn="ctr" fontAlgn="b"/>
                      <a:r>
                        <a:rPr lang="es-CO" sz="1600" u="none" strike="noStrike">
                          <a:effectLst/>
                        </a:rPr>
                        <a:t>15-19 A</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dirty="0">
                          <a:effectLst/>
                        </a:rPr>
                        <a:t>93</a:t>
                      </a:r>
                      <a:endParaRPr lang="es-CO"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a:effectLst/>
                        </a:rPr>
                        <a:t>109</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a:effectLst/>
                        </a:rPr>
                        <a:t>202</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marL="0" algn="ctr" defTabSz="457200" rtl="0" eaLnBrk="1" fontAlgn="b" latinLnBrk="0" hangingPunct="1"/>
                      <a:r>
                        <a:rPr lang="es-CO" sz="1600" u="none" strike="noStrike" kern="1200" dirty="0">
                          <a:solidFill>
                            <a:schemeClr val="dk1"/>
                          </a:solidFill>
                          <a:effectLst/>
                          <a:latin typeface="+mn-lt"/>
                          <a:ea typeface="+mn-ea"/>
                          <a:cs typeface="+mn-cs"/>
                        </a:rPr>
                        <a:t>8%</a:t>
                      </a:r>
                    </a:p>
                  </a:txBody>
                  <a:tcPr marL="9525" marR="9525" marT="9525" marB="0" anchor="b"/>
                </a:tc>
                <a:extLst>
                  <a:ext uri="{0D108BD9-81ED-4DB2-BD59-A6C34878D82A}">
                    <a16:rowId xmlns:a16="http://schemas.microsoft.com/office/drawing/2014/main" val="1209608106"/>
                  </a:ext>
                </a:extLst>
              </a:tr>
              <a:tr h="235000">
                <a:tc>
                  <a:txBody>
                    <a:bodyPr/>
                    <a:lstStyle/>
                    <a:p>
                      <a:pPr algn="ctr" fontAlgn="b"/>
                      <a:r>
                        <a:rPr lang="es-CO" sz="1600" u="none" strike="noStrike">
                          <a:effectLst/>
                        </a:rPr>
                        <a:t>20-24 A</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dirty="0">
                          <a:effectLst/>
                        </a:rPr>
                        <a:t>99</a:t>
                      </a:r>
                      <a:endParaRPr lang="es-CO"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a:effectLst/>
                        </a:rPr>
                        <a:t>103</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dirty="0">
                          <a:effectLst/>
                        </a:rPr>
                        <a:t>202</a:t>
                      </a:r>
                      <a:endParaRPr lang="es-CO" sz="16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ctr" defTabSz="457200" rtl="0" eaLnBrk="1" fontAlgn="b" latinLnBrk="0" hangingPunct="1"/>
                      <a:r>
                        <a:rPr lang="es-CO" sz="1600" u="none" strike="noStrike" kern="1200" dirty="0">
                          <a:solidFill>
                            <a:schemeClr val="dk1"/>
                          </a:solidFill>
                          <a:effectLst/>
                          <a:latin typeface="+mn-lt"/>
                          <a:ea typeface="+mn-ea"/>
                          <a:cs typeface="+mn-cs"/>
                        </a:rPr>
                        <a:t>8%</a:t>
                      </a:r>
                    </a:p>
                  </a:txBody>
                  <a:tcPr marL="9525" marR="9525" marT="9525" marB="0" anchor="b"/>
                </a:tc>
                <a:extLst>
                  <a:ext uri="{0D108BD9-81ED-4DB2-BD59-A6C34878D82A}">
                    <a16:rowId xmlns:a16="http://schemas.microsoft.com/office/drawing/2014/main" val="3019742983"/>
                  </a:ext>
                </a:extLst>
              </a:tr>
              <a:tr h="235000">
                <a:tc>
                  <a:txBody>
                    <a:bodyPr/>
                    <a:lstStyle/>
                    <a:p>
                      <a:pPr algn="ctr" fontAlgn="b"/>
                      <a:r>
                        <a:rPr lang="es-CO" sz="1600" u="none" strike="noStrike">
                          <a:effectLst/>
                        </a:rPr>
                        <a:t>25-29 A</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dirty="0">
                          <a:effectLst/>
                        </a:rPr>
                        <a:t>31</a:t>
                      </a:r>
                      <a:endParaRPr lang="es-CO"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a:effectLst/>
                        </a:rPr>
                        <a:t>47</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dirty="0">
                          <a:effectLst/>
                        </a:rPr>
                        <a:t>78</a:t>
                      </a:r>
                      <a:endParaRPr lang="es-CO" sz="16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ctr" defTabSz="457200" rtl="0" eaLnBrk="1" fontAlgn="b" latinLnBrk="0" hangingPunct="1"/>
                      <a:r>
                        <a:rPr lang="es-CO" sz="1600" u="none" strike="noStrike" kern="1200" dirty="0">
                          <a:solidFill>
                            <a:schemeClr val="dk1"/>
                          </a:solidFill>
                          <a:effectLst/>
                          <a:latin typeface="+mn-lt"/>
                          <a:ea typeface="+mn-ea"/>
                          <a:cs typeface="+mn-cs"/>
                        </a:rPr>
                        <a:t>3%</a:t>
                      </a:r>
                    </a:p>
                  </a:txBody>
                  <a:tcPr marL="9525" marR="9525" marT="9525" marB="0" anchor="b"/>
                </a:tc>
                <a:extLst>
                  <a:ext uri="{0D108BD9-81ED-4DB2-BD59-A6C34878D82A}">
                    <a16:rowId xmlns:a16="http://schemas.microsoft.com/office/drawing/2014/main" val="2899713447"/>
                  </a:ext>
                </a:extLst>
              </a:tr>
              <a:tr h="235000">
                <a:tc>
                  <a:txBody>
                    <a:bodyPr/>
                    <a:lstStyle/>
                    <a:p>
                      <a:pPr algn="ctr" fontAlgn="b"/>
                      <a:r>
                        <a:rPr lang="es-CO" sz="1600" u="none" strike="noStrike">
                          <a:effectLst/>
                        </a:rPr>
                        <a:t>30-34 A</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dirty="0">
                          <a:effectLst/>
                        </a:rPr>
                        <a:t>15</a:t>
                      </a:r>
                      <a:endParaRPr lang="es-CO"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dirty="0">
                          <a:effectLst/>
                        </a:rPr>
                        <a:t>6</a:t>
                      </a:r>
                      <a:endParaRPr lang="es-CO"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dirty="0">
                          <a:effectLst/>
                        </a:rPr>
                        <a:t>21</a:t>
                      </a:r>
                      <a:endParaRPr lang="es-CO" sz="16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ctr" defTabSz="457200" rtl="0" eaLnBrk="1" fontAlgn="b" latinLnBrk="0" hangingPunct="1"/>
                      <a:r>
                        <a:rPr lang="es-CO" sz="1600" u="none" strike="noStrike" kern="1200" dirty="0">
                          <a:solidFill>
                            <a:schemeClr val="dk1"/>
                          </a:solidFill>
                          <a:effectLst/>
                          <a:latin typeface="+mn-lt"/>
                          <a:ea typeface="+mn-ea"/>
                          <a:cs typeface="+mn-cs"/>
                        </a:rPr>
                        <a:t>1%</a:t>
                      </a:r>
                    </a:p>
                  </a:txBody>
                  <a:tcPr marL="9525" marR="9525" marT="9525" marB="0" anchor="b"/>
                </a:tc>
                <a:extLst>
                  <a:ext uri="{0D108BD9-81ED-4DB2-BD59-A6C34878D82A}">
                    <a16:rowId xmlns:a16="http://schemas.microsoft.com/office/drawing/2014/main" val="1354973574"/>
                  </a:ext>
                </a:extLst>
              </a:tr>
              <a:tr h="235000">
                <a:tc>
                  <a:txBody>
                    <a:bodyPr/>
                    <a:lstStyle/>
                    <a:p>
                      <a:pPr algn="ctr" fontAlgn="b"/>
                      <a:r>
                        <a:rPr lang="es-CO" sz="1600" u="none" strike="noStrike">
                          <a:effectLst/>
                        </a:rPr>
                        <a:t>35-39 A</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a:effectLst/>
                        </a:rPr>
                        <a:t>37</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dirty="0">
                          <a:effectLst/>
                        </a:rPr>
                        <a:t>18</a:t>
                      </a:r>
                      <a:endParaRPr lang="es-CO"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dirty="0">
                          <a:effectLst/>
                        </a:rPr>
                        <a:t>55</a:t>
                      </a:r>
                      <a:endParaRPr lang="es-CO" sz="16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ctr" defTabSz="457200" rtl="0" eaLnBrk="1" fontAlgn="b" latinLnBrk="0" hangingPunct="1"/>
                      <a:r>
                        <a:rPr lang="es-CO" sz="1600" u="none" strike="noStrike" kern="1200" dirty="0">
                          <a:solidFill>
                            <a:schemeClr val="dk1"/>
                          </a:solidFill>
                          <a:effectLst/>
                          <a:latin typeface="+mn-lt"/>
                          <a:ea typeface="+mn-ea"/>
                          <a:cs typeface="+mn-cs"/>
                        </a:rPr>
                        <a:t>2%</a:t>
                      </a:r>
                    </a:p>
                  </a:txBody>
                  <a:tcPr marL="9525" marR="9525" marT="9525" marB="0" anchor="b"/>
                </a:tc>
                <a:extLst>
                  <a:ext uri="{0D108BD9-81ED-4DB2-BD59-A6C34878D82A}">
                    <a16:rowId xmlns:a16="http://schemas.microsoft.com/office/drawing/2014/main" val="3115935004"/>
                  </a:ext>
                </a:extLst>
              </a:tr>
              <a:tr h="235000">
                <a:tc>
                  <a:txBody>
                    <a:bodyPr/>
                    <a:lstStyle/>
                    <a:p>
                      <a:pPr algn="ctr" fontAlgn="b"/>
                      <a:r>
                        <a:rPr lang="es-CO" sz="1600" u="none" strike="noStrike">
                          <a:effectLst/>
                        </a:rPr>
                        <a:t>40-44 A</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a:effectLst/>
                        </a:rPr>
                        <a:t>73</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dirty="0">
                          <a:effectLst/>
                        </a:rPr>
                        <a:t>66</a:t>
                      </a:r>
                      <a:endParaRPr lang="es-CO"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dirty="0">
                          <a:effectLst/>
                        </a:rPr>
                        <a:t>139</a:t>
                      </a:r>
                      <a:endParaRPr lang="es-CO" sz="16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ctr" defTabSz="457200" rtl="0" eaLnBrk="1" fontAlgn="b" latinLnBrk="0" hangingPunct="1"/>
                      <a:r>
                        <a:rPr lang="es-CO" sz="1600" u="none" strike="noStrike" kern="1200" dirty="0">
                          <a:solidFill>
                            <a:schemeClr val="dk1"/>
                          </a:solidFill>
                          <a:effectLst/>
                          <a:latin typeface="+mn-lt"/>
                          <a:ea typeface="+mn-ea"/>
                          <a:cs typeface="+mn-cs"/>
                        </a:rPr>
                        <a:t>5%</a:t>
                      </a:r>
                    </a:p>
                  </a:txBody>
                  <a:tcPr marL="9525" marR="9525" marT="9525" marB="0" anchor="b"/>
                </a:tc>
                <a:extLst>
                  <a:ext uri="{0D108BD9-81ED-4DB2-BD59-A6C34878D82A}">
                    <a16:rowId xmlns:a16="http://schemas.microsoft.com/office/drawing/2014/main" val="58798941"/>
                  </a:ext>
                </a:extLst>
              </a:tr>
              <a:tr h="235000">
                <a:tc>
                  <a:txBody>
                    <a:bodyPr/>
                    <a:lstStyle/>
                    <a:p>
                      <a:pPr algn="ctr" fontAlgn="b"/>
                      <a:r>
                        <a:rPr lang="es-CO" sz="1600" u="none" strike="noStrike">
                          <a:effectLst/>
                        </a:rPr>
                        <a:t>45-49 A</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a:effectLst/>
                        </a:rPr>
                        <a:t>101</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dirty="0">
                          <a:effectLst/>
                        </a:rPr>
                        <a:t>96</a:t>
                      </a:r>
                      <a:endParaRPr lang="es-CO"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dirty="0">
                          <a:effectLst/>
                        </a:rPr>
                        <a:t>197</a:t>
                      </a:r>
                      <a:endParaRPr lang="es-CO" sz="16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ctr" defTabSz="457200" rtl="0" eaLnBrk="1" fontAlgn="b" latinLnBrk="0" hangingPunct="1"/>
                      <a:r>
                        <a:rPr lang="es-CO" sz="1600" u="none" strike="noStrike" kern="1200" dirty="0">
                          <a:solidFill>
                            <a:schemeClr val="dk1"/>
                          </a:solidFill>
                          <a:effectLst/>
                          <a:latin typeface="+mn-lt"/>
                          <a:ea typeface="+mn-ea"/>
                          <a:cs typeface="+mn-cs"/>
                        </a:rPr>
                        <a:t>7%</a:t>
                      </a:r>
                    </a:p>
                  </a:txBody>
                  <a:tcPr marL="9525" marR="9525" marT="9525" marB="0" anchor="b"/>
                </a:tc>
                <a:extLst>
                  <a:ext uri="{0D108BD9-81ED-4DB2-BD59-A6C34878D82A}">
                    <a16:rowId xmlns:a16="http://schemas.microsoft.com/office/drawing/2014/main" val="3578269315"/>
                  </a:ext>
                </a:extLst>
              </a:tr>
              <a:tr h="235000">
                <a:tc>
                  <a:txBody>
                    <a:bodyPr/>
                    <a:lstStyle/>
                    <a:p>
                      <a:pPr algn="ctr" fontAlgn="b"/>
                      <a:r>
                        <a:rPr lang="es-CO" sz="1600" u="none" strike="noStrike">
                          <a:effectLst/>
                        </a:rPr>
                        <a:t>50-54 A</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a:effectLst/>
                        </a:rPr>
                        <a:t>116</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a:effectLst/>
                        </a:rPr>
                        <a:t>90</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dirty="0">
                          <a:effectLst/>
                        </a:rPr>
                        <a:t>206</a:t>
                      </a:r>
                      <a:endParaRPr lang="es-CO" sz="16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ctr" defTabSz="457200" rtl="0" eaLnBrk="1" fontAlgn="b" latinLnBrk="0" hangingPunct="1"/>
                      <a:r>
                        <a:rPr lang="es-CO" sz="1600" u="none" strike="noStrike" kern="1200" dirty="0">
                          <a:solidFill>
                            <a:schemeClr val="dk1"/>
                          </a:solidFill>
                          <a:effectLst/>
                          <a:latin typeface="+mn-lt"/>
                          <a:ea typeface="+mn-ea"/>
                          <a:cs typeface="+mn-cs"/>
                        </a:rPr>
                        <a:t>8%</a:t>
                      </a:r>
                    </a:p>
                  </a:txBody>
                  <a:tcPr marL="9525" marR="9525" marT="9525" marB="0" anchor="b"/>
                </a:tc>
                <a:extLst>
                  <a:ext uri="{0D108BD9-81ED-4DB2-BD59-A6C34878D82A}">
                    <a16:rowId xmlns:a16="http://schemas.microsoft.com/office/drawing/2014/main" val="2280275832"/>
                  </a:ext>
                </a:extLst>
              </a:tr>
              <a:tr h="235000">
                <a:tc>
                  <a:txBody>
                    <a:bodyPr/>
                    <a:lstStyle/>
                    <a:p>
                      <a:pPr algn="ctr" fontAlgn="b"/>
                      <a:r>
                        <a:rPr lang="es-CO" sz="1600" u="none" strike="noStrike">
                          <a:effectLst/>
                        </a:rPr>
                        <a:t>55-59 A</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a:effectLst/>
                        </a:rPr>
                        <a:t>137</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a:effectLst/>
                        </a:rPr>
                        <a:t>113</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dirty="0">
                          <a:effectLst/>
                        </a:rPr>
                        <a:t>250</a:t>
                      </a:r>
                      <a:endParaRPr lang="es-CO" sz="16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ctr" defTabSz="457200" rtl="0" eaLnBrk="1" fontAlgn="b" latinLnBrk="0" hangingPunct="1"/>
                      <a:r>
                        <a:rPr lang="es-CO" sz="1600" u="none" strike="noStrike" kern="1200" dirty="0">
                          <a:solidFill>
                            <a:schemeClr val="dk1"/>
                          </a:solidFill>
                          <a:effectLst/>
                          <a:latin typeface="+mn-lt"/>
                          <a:ea typeface="+mn-ea"/>
                          <a:cs typeface="+mn-cs"/>
                        </a:rPr>
                        <a:t>9%</a:t>
                      </a:r>
                    </a:p>
                  </a:txBody>
                  <a:tcPr marL="9525" marR="9525" marT="9525" marB="0" anchor="b"/>
                </a:tc>
                <a:extLst>
                  <a:ext uri="{0D108BD9-81ED-4DB2-BD59-A6C34878D82A}">
                    <a16:rowId xmlns:a16="http://schemas.microsoft.com/office/drawing/2014/main" val="2891380519"/>
                  </a:ext>
                </a:extLst>
              </a:tr>
              <a:tr h="235000">
                <a:tc>
                  <a:txBody>
                    <a:bodyPr/>
                    <a:lstStyle/>
                    <a:p>
                      <a:pPr algn="ctr" fontAlgn="b"/>
                      <a:r>
                        <a:rPr lang="es-CO" sz="1600" u="none" strike="noStrike">
                          <a:effectLst/>
                        </a:rPr>
                        <a:t>60-64 A</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a:effectLst/>
                        </a:rPr>
                        <a:t>135</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a:effectLst/>
                        </a:rPr>
                        <a:t>114</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dirty="0">
                          <a:effectLst/>
                        </a:rPr>
                        <a:t>249</a:t>
                      </a:r>
                      <a:endParaRPr lang="es-CO" sz="16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ctr" defTabSz="457200" rtl="0" eaLnBrk="1" fontAlgn="b" latinLnBrk="0" hangingPunct="1"/>
                      <a:r>
                        <a:rPr lang="es-CO" sz="1600" u="none" strike="noStrike" kern="1200" dirty="0">
                          <a:solidFill>
                            <a:schemeClr val="dk1"/>
                          </a:solidFill>
                          <a:effectLst/>
                          <a:latin typeface="+mn-lt"/>
                          <a:ea typeface="+mn-ea"/>
                          <a:cs typeface="+mn-cs"/>
                        </a:rPr>
                        <a:t>9%</a:t>
                      </a:r>
                    </a:p>
                  </a:txBody>
                  <a:tcPr marL="9525" marR="9525" marT="9525" marB="0" anchor="b"/>
                </a:tc>
                <a:extLst>
                  <a:ext uri="{0D108BD9-81ED-4DB2-BD59-A6C34878D82A}">
                    <a16:rowId xmlns:a16="http://schemas.microsoft.com/office/drawing/2014/main" val="492583459"/>
                  </a:ext>
                </a:extLst>
              </a:tr>
              <a:tr h="235000">
                <a:tc>
                  <a:txBody>
                    <a:bodyPr/>
                    <a:lstStyle/>
                    <a:p>
                      <a:pPr algn="ctr" fontAlgn="b"/>
                      <a:r>
                        <a:rPr lang="es-CO" sz="1600" u="none" strike="noStrike">
                          <a:effectLst/>
                        </a:rPr>
                        <a:t>65-69 A</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a:effectLst/>
                        </a:rPr>
                        <a:t>109</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a:effectLst/>
                        </a:rPr>
                        <a:t>92</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dirty="0">
                          <a:effectLst/>
                        </a:rPr>
                        <a:t>201</a:t>
                      </a:r>
                      <a:endParaRPr lang="es-CO" sz="16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ctr" defTabSz="457200" rtl="0" eaLnBrk="1" fontAlgn="b" latinLnBrk="0" hangingPunct="1"/>
                      <a:r>
                        <a:rPr lang="es-CO" sz="1600" u="none" strike="noStrike" kern="1200" dirty="0">
                          <a:solidFill>
                            <a:schemeClr val="dk1"/>
                          </a:solidFill>
                          <a:effectLst/>
                          <a:latin typeface="+mn-lt"/>
                          <a:ea typeface="+mn-ea"/>
                          <a:cs typeface="+mn-cs"/>
                        </a:rPr>
                        <a:t>8%</a:t>
                      </a:r>
                    </a:p>
                  </a:txBody>
                  <a:tcPr marL="9525" marR="9525" marT="9525" marB="0" anchor="b"/>
                </a:tc>
                <a:extLst>
                  <a:ext uri="{0D108BD9-81ED-4DB2-BD59-A6C34878D82A}">
                    <a16:rowId xmlns:a16="http://schemas.microsoft.com/office/drawing/2014/main" val="2422051749"/>
                  </a:ext>
                </a:extLst>
              </a:tr>
              <a:tr h="235000">
                <a:tc>
                  <a:txBody>
                    <a:bodyPr/>
                    <a:lstStyle/>
                    <a:p>
                      <a:pPr algn="ctr" fontAlgn="b"/>
                      <a:r>
                        <a:rPr lang="es-CO" sz="1600" u="none" strike="noStrike">
                          <a:effectLst/>
                        </a:rPr>
                        <a:t>70-74 A</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a:effectLst/>
                        </a:rPr>
                        <a:t>115</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a:effectLst/>
                        </a:rPr>
                        <a:t>142</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dirty="0">
                          <a:effectLst/>
                        </a:rPr>
                        <a:t>257</a:t>
                      </a:r>
                      <a:endParaRPr lang="es-CO" sz="16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ctr" defTabSz="457200" rtl="0" eaLnBrk="1" fontAlgn="b" latinLnBrk="0" hangingPunct="1"/>
                      <a:r>
                        <a:rPr lang="es-CO" sz="1600" u="none" strike="noStrike" kern="1200" dirty="0">
                          <a:solidFill>
                            <a:schemeClr val="dk1"/>
                          </a:solidFill>
                          <a:effectLst/>
                          <a:latin typeface="+mn-lt"/>
                          <a:ea typeface="+mn-ea"/>
                          <a:cs typeface="+mn-cs"/>
                        </a:rPr>
                        <a:t>10%</a:t>
                      </a:r>
                    </a:p>
                  </a:txBody>
                  <a:tcPr marL="9525" marR="9525" marT="9525" marB="0" anchor="b"/>
                </a:tc>
                <a:extLst>
                  <a:ext uri="{0D108BD9-81ED-4DB2-BD59-A6C34878D82A}">
                    <a16:rowId xmlns:a16="http://schemas.microsoft.com/office/drawing/2014/main" val="3531800692"/>
                  </a:ext>
                </a:extLst>
              </a:tr>
              <a:tr h="235000">
                <a:tc>
                  <a:txBody>
                    <a:bodyPr/>
                    <a:lstStyle/>
                    <a:p>
                      <a:pPr algn="ctr" fontAlgn="b"/>
                      <a:r>
                        <a:rPr lang="es-CO" sz="1600" u="none" strike="noStrike">
                          <a:effectLst/>
                        </a:rPr>
                        <a:t>75-79 A</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a:effectLst/>
                        </a:rPr>
                        <a:t>85</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a:effectLst/>
                        </a:rPr>
                        <a:t>67</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dirty="0">
                          <a:effectLst/>
                        </a:rPr>
                        <a:t>152</a:t>
                      </a:r>
                      <a:endParaRPr lang="es-CO" sz="16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ctr" defTabSz="457200" rtl="0" eaLnBrk="1" fontAlgn="b" latinLnBrk="0" hangingPunct="1"/>
                      <a:r>
                        <a:rPr lang="es-CO" sz="1600" u="none" strike="noStrike" kern="1200" dirty="0">
                          <a:solidFill>
                            <a:schemeClr val="dk1"/>
                          </a:solidFill>
                          <a:effectLst/>
                          <a:latin typeface="+mn-lt"/>
                          <a:ea typeface="+mn-ea"/>
                          <a:cs typeface="+mn-cs"/>
                        </a:rPr>
                        <a:t>6%</a:t>
                      </a:r>
                    </a:p>
                  </a:txBody>
                  <a:tcPr marL="9525" marR="9525" marT="9525" marB="0" anchor="b"/>
                </a:tc>
                <a:extLst>
                  <a:ext uri="{0D108BD9-81ED-4DB2-BD59-A6C34878D82A}">
                    <a16:rowId xmlns:a16="http://schemas.microsoft.com/office/drawing/2014/main" val="1127577817"/>
                  </a:ext>
                </a:extLst>
              </a:tr>
              <a:tr h="235000">
                <a:tc>
                  <a:txBody>
                    <a:bodyPr/>
                    <a:lstStyle/>
                    <a:p>
                      <a:pPr algn="ctr" fontAlgn="b"/>
                      <a:r>
                        <a:rPr lang="es-CO" sz="1600" u="none" strike="noStrike">
                          <a:effectLst/>
                        </a:rPr>
                        <a:t>80 Y MÁS</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a:effectLst/>
                        </a:rPr>
                        <a:t>85</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a:effectLst/>
                        </a:rPr>
                        <a:t>76</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u="none" strike="noStrike" dirty="0">
                          <a:effectLst/>
                        </a:rPr>
                        <a:t>161</a:t>
                      </a:r>
                      <a:endParaRPr lang="es-CO" sz="16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ctr" defTabSz="457200" rtl="0" eaLnBrk="1" fontAlgn="b" latinLnBrk="0" hangingPunct="1"/>
                      <a:r>
                        <a:rPr lang="es-CO" sz="1600" u="none" strike="noStrike" kern="1200" dirty="0">
                          <a:solidFill>
                            <a:schemeClr val="dk1"/>
                          </a:solidFill>
                          <a:effectLst/>
                          <a:latin typeface="+mn-lt"/>
                          <a:ea typeface="+mn-ea"/>
                          <a:cs typeface="+mn-cs"/>
                        </a:rPr>
                        <a:t>6%</a:t>
                      </a:r>
                    </a:p>
                  </a:txBody>
                  <a:tcPr marL="9525" marR="9525" marT="9525" marB="0" anchor="b"/>
                </a:tc>
                <a:extLst>
                  <a:ext uri="{0D108BD9-81ED-4DB2-BD59-A6C34878D82A}">
                    <a16:rowId xmlns:a16="http://schemas.microsoft.com/office/drawing/2014/main" val="2048954964"/>
                  </a:ext>
                </a:extLst>
              </a:tr>
              <a:tr h="235000">
                <a:tc>
                  <a:txBody>
                    <a:bodyPr/>
                    <a:lstStyle/>
                    <a:p>
                      <a:pPr algn="r" fontAlgn="b"/>
                      <a:r>
                        <a:rPr lang="es-CO" sz="1600" b="1" u="none" strike="noStrike" dirty="0">
                          <a:effectLst/>
                        </a:rPr>
                        <a:t>Total general</a:t>
                      </a:r>
                      <a:endParaRPr lang="es-CO"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b="1" u="none" strike="noStrike" dirty="0">
                          <a:effectLst/>
                        </a:rPr>
                        <a:t>1358</a:t>
                      </a:r>
                      <a:endParaRPr lang="es-CO"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b="1" u="none" strike="noStrike" dirty="0">
                          <a:effectLst/>
                        </a:rPr>
                        <a:t>1300</a:t>
                      </a:r>
                      <a:endParaRPr lang="es-CO"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CO" sz="1600" b="1" u="none" strike="noStrike" dirty="0">
                          <a:effectLst/>
                        </a:rPr>
                        <a:t>2658</a:t>
                      </a:r>
                      <a:endParaRPr lang="es-CO" sz="1600" b="1" i="0" u="none" strike="noStrike" dirty="0">
                        <a:solidFill>
                          <a:srgbClr val="000000"/>
                        </a:solidFill>
                        <a:effectLst/>
                        <a:latin typeface="Calibri" panose="020F0502020204030204" pitchFamily="34" charset="0"/>
                      </a:endParaRPr>
                    </a:p>
                  </a:txBody>
                  <a:tcPr marL="9525" marR="9525" marT="9525" marB="0" anchor="b"/>
                </a:tc>
                <a:tc>
                  <a:txBody>
                    <a:bodyPr/>
                    <a:lstStyle/>
                    <a:p>
                      <a:pPr marL="0" algn="ctr" defTabSz="457200" rtl="0" eaLnBrk="1" fontAlgn="b" latinLnBrk="0" hangingPunct="1"/>
                      <a:r>
                        <a:rPr lang="es-CO" sz="1600" b="1" u="none" strike="noStrike" kern="1200" dirty="0">
                          <a:solidFill>
                            <a:schemeClr val="dk1"/>
                          </a:solidFill>
                          <a:effectLst/>
                          <a:latin typeface="+mn-lt"/>
                          <a:ea typeface="+mn-ea"/>
                          <a:cs typeface="+mn-cs"/>
                        </a:rPr>
                        <a:t>100%</a:t>
                      </a:r>
                    </a:p>
                  </a:txBody>
                  <a:tcPr marL="9525" marR="9525" marT="9525" marB="0" anchor="b"/>
                </a:tc>
                <a:extLst>
                  <a:ext uri="{0D108BD9-81ED-4DB2-BD59-A6C34878D82A}">
                    <a16:rowId xmlns:a16="http://schemas.microsoft.com/office/drawing/2014/main" val="3193248402"/>
                  </a:ext>
                </a:extLst>
              </a:tr>
            </a:tbl>
          </a:graphicData>
        </a:graphic>
      </p:graphicFrame>
    </p:spTree>
    <p:extLst>
      <p:ext uri="{BB962C8B-B14F-4D97-AF65-F5344CB8AC3E}">
        <p14:creationId xmlns:p14="http://schemas.microsoft.com/office/powerpoint/2010/main" val="2644873499"/>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642B2A-EDAB-4A19-9B1A-86D8C08EE275}"/>
              </a:ext>
            </a:extLst>
          </p:cNvPr>
          <p:cNvSpPr>
            <a:spLocks noGrp="1"/>
          </p:cNvSpPr>
          <p:nvPr>
            <p:ph type="title"/>
          </p:nvPr>
        </p:nvSpPr>
        <p:spPr/>
        <p:txBody>
          <a:bodyPr/>
          <a:lstStyle/>
          <a:p>
            <a:r>
              <a:rPr lang="es-CO" dirty="0"/>
              <a:t>ALTO COSTO COMPARATIVO</a:t>
            </a:r>
          </a:p>
        </p:txBody>
      </p:sp>
      <p:graphicFrame>
        <p:nvGraphicFramePr>
          <p:cNvPr id="6" name="Marcador de contenido 5">
            <a:extLst>
              <a:ext uri="{FF2B5EF4-FFF2-40B4-BE49-F238E27FC236}">
                <a16:creationId xmlns:a16="http://schemas.microsoft.com/office/drawing/2014/main" id="{10D43D14-8A7E-4850-82A3-2BB01DE66147}"/>
              </a:ext>
            </a:extLst>
          </p:cNvPr>
          <p:cNvGraphicFramePr>
            <a:graphicFrameLocks noGrp="1"/>
          </p:cNvGraphicFramePr>
          <p:nvPr>
            <p:ph idx="1"/>
            <p:extLst>
              <p:ext uri="{D42A27DB-BD31-4B8C-83A1-F6EECF244321}">
                <p14:modId xmlns:p14="http://schemas.microsoft.com/office/powerpoint/2010/main" val="271060412"/>
              </p:ext>
            </p:extLst>
          </p:nvPr>
        </p:nvGraphicFramePr>
        <p:xfrm>
          <a:off x="246346" y="1464611"/>
          <a:ext cx="10969625"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226671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F93997-C945-48C0-B440-AF13D0CF3365}"/>
              </a:ext>
            </a:extLst>
          </p:cNvPr>
          <p:cNvSpPr>
            <a:spLocks noGrp="1"/>
          </p:cNvSpPr>
          <p:nvPr>
            <p:ph type="title"/>
          </p:nvPr>
        </p:nvSpPr>
        <p:spPr/>
        <p:txBody>
          <a:bodyPr/>
          <a:lstStyle/>
          <a:p>
            <a:r>
              <a:rPr lang="es-CO" sz="4000" dirty="0"/>
              <a:t>CONTRATACIÓN RED DE PRESTADORES 2019</a:t>
            </a:r>
          </a:p>
        </p:txBody>
      </p:sp>
      <p:graphicFrame>
        <p:nvGraphicFramePr>
          <p:cNvPr id="4" name="Tabla 3">
            <a:extLst>
              <a:ext uri="{FF2B5EF4-FFF2-40B4-BE49-F238E27FC236}">
                <a16:creationId xmlns:a16="http://schemas.microsoft.com/office/drawing/2014/main" id="{EB1F161B-841C-4A23-9FB5-E82231D2A771}"/>
              </a:ext>
            </a:extLst>
          </p:cNvPr>
          <p:cNvGraphicFramePr>
            <a:graphicFrameLocks noGrp="1"/>
          </p:cNvGraphicFramePr>
          <p:nvPr>
            <p:extLst>
              <p:ext uri="{D42A27DB-BD31-4B8C-83A1-F6EECF244321}">
                <p14:modId xmlns:p14="http://schemas.microsoft.com/office/powerpoint/2010/main" val="3703827325"/>
              </p:ext>
            </p:extLst>
          </p:nvPr>
        </p:nvGraphicFramePr>
        <p:xfrm>
          <a:off x="1302164" y="1227095"/>
          <a:ext cx="9081913" cy="4823311"/>
        </p:xfrm>
        <a:graphic>
          <a:graphicData uri="http://schemas.openxmlformats.org/drawingml/2006/table">
            <a:tbl>
              <a:tblPr>
                <a:tableStyleId>{5C22544A-7EE6-4342-B048-85BDC9FD1C3A}</a:tableStyleId>
              </a:tblPr>
              <a:tblGrid>
                <a:gridCol w="2480484">
                  <a:extLst>
                    <a:ext uri="{9D8B030D-6E8A-4147-A177-3AD203B41FA5}">
                      <a16:colId xmlns:a16="http://schemas.microsoft.com/office/drawing/2014/main" val="1085532984"/>
                    </a:ext>
                  </a:extLst>
                </a:gridCol>
                <a:gridCol w="1636063">
                  <a:extLst>
                    <a:ext uri="{9D8B030D-6E8A-4147-A177-3AD203B41FA5}">
                      <a16:colId xmlns:a16="http://schemas.microsoft.com/office/drawing/2014/main" val="2023351159"/>
                    </a:ext>
                  </a:extLst>
                </a:gridCol>
                <a:gridCol w="1776800">
                  <a:extLst>
                    <a:ext uri="{9D8B030D-6E8A-4147-A177-3AD203B41FA5}">
                      <a16:colId xmlns:a16="http://schemas.microsoft.com/office/drawing/2014/main" val="1901368286"/>
                    </a:ext>
                  </a:extLst>
                </a:gridCol>
                <a:gridCol w="1517318">
                  <a:extLst>
                    <a:ext uri="{9D8B030D-6E8A-4147-A177-3AD203B41FA5}">
                      <a16:colId xmlns:a16="http://schemas.microsoft.com/office/drawing/2014/main" val="2777890094"/>
                    </a:ext>
                  </a:extLst>
                </a:gridCol>
                <a:gridCol w="1671248">
                  <a:extLst>
                    <a:ext uri="{9D8B030D-6E8A-4147-A177-3AD203B41FA5}">
                      <a16:colId xmlns:a16="http://schemas.microsoft.com/office/drawing/2014/main" val="1013895971"/>
                    </a:ext>
                  </a:extLst>
                </a:gridCol>
              </a:tblGrid>
              <a:tr h="581511">
                <a:tc gridSpan="5">
                  <a:txBody>
                    <a:bodyPr/>
                    <a:lstStyle/>
                    <a:p>
                      <a:pPr algn="ctr" fontAlgn="ctr"/>
                      <a:r>
                        <a:rPr lang="es-CO" sz="2000" u="none" strike="noStrike" dirty="0">
                          <a:effectLst/>
                        </a:rPr>
                        <a:t>Contratación Red de Servicios 2019</a:t>
                      </a:r>
                      <a:endParaRPr lang="es-CO" sz="20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702803781"/>
                  </a:ext>
                </a:extLst>
              </a:tr>
              <a:tr h="436133">
                <a:tc>
                  <a:txBody>
                    <a:bodyPr/>
                    <a:lstStyle/>
                    <a:p>
                      <a:pPr algn="ctr" fontAlgn="ctr"/>
                      <a:r>
                        <a:rPr lang="es-CO" sz="1800" u="none" strike="noStrike" dirty="0">
                          <a:solidFill>
                            <a:schemeClr val="bg1"/>
                          </a:solidFill>
                          <a:effectLst/>
                        </a:rPr>
                        <a:t>DETALLE</a:t>
                      </a:r>
                      <a:endParaRPr lang="es-CO" sz="1800" b="1" i="0" u="none" strike="noStrike" dirty="0">
                        <a:solidFill>
                          <a:schemeClr val="bg1"/>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ctr" fontAlgn="ctr"/>
                      <a:r>
                        <a:rPr lang="es-CO" sz="1800" u="none" strike="noStrike" dirty="0">
                          <a:solidFill>
                            <a:schemeClr val="bg1"/>
                          </a:solidFill>
                          <a:effectLst/>
                        </a:rPr>
                        <a:t>PRESTACIÓN DE SERVICIOS</a:t>
                      </a:r>
                      <a:endParaRPr lang="es-CO" sz="1800" b="1" i="0" u="none" strike="noStrike" dirty="0">
                        <a:solidFill>
                          <a:schemeClr val="bg1"/>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ctr" fontAlgn="ctr"/>
                      <a:r>
                        <a:rPr lang="es-CO" sz="1800" u="none" strike="noStrike" dirty="0">
                          <a:solidFill>
                            <a:schemeClr val="bg1"/>
                          </a:solidFill>
                          <a:effectLst/>
                        </a:rPr>
                        <a:t>MEDICAMENTOS</a:t>
                      </a:r>
                      <a:endParaRPr lang="es-CO" sz="1800" b="1" i="0" u="none" strike="noStrike" dirty="0">
                        <a:solidFill>
                          <a:schemeClr val="bg1"/>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ctr" fontAlgn="ctr"/>
                      <a:r>
                        <a:rPr lang="es-CO" sz="1800" u="none" strike="noStrike" dirty="0">
                          <a:solidFill>
                            <a:schemeClr val="bg1"/>
                          </a:solidFill>
                          <a:effectLst/>
                        </a:rPr>
                        <a:t> SUMINISTROS </a:t>
                      </a:r>
                      <a:endParaRPr lang="es-CO" sz="1800" b="1" i="0" u="none" strike="noStrike" dirty="0">
                        <a:solidFill>
                          <a:schemeClr val="bg1"/>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ctr" fontAlgn="ctr"/>
                      <a:r>
                        <a:rPr lang="es-CO" sz="1800" u="none" strike="noStrike" dirty="0">
                          <a:solidFill>
                            <a:schemeClr val="bg1"/>
                          </a:solidFill>
                          <a:effectLst/>
                        </a:rPr>
                        <a:t>OBSERVACIONES</a:t>
                      </a:r>
                      <a:endParaRPr lang="es-CO" sz="1800" b="1" i="0" u="none" strike="noStrike" dirty="0">
                        <a:solidFill>
                          <a:schemeClr val="bg1"/>
                        </a:solidFill>
                        <a:effectLst/>
                        <a:latin typeface="Calibri" panose="020F0502020204030204" pitchFamily="34" charset="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3213787853"/>
                  </a:ext>
                </a:extLst>
              </a:tr>
              <a:tr h="384212">
                <a:tc>
                  <a:txBody>
                    <a:bodyPr/>
                    <a:lstStyle/>
                    <a:p>
                      <a:pPr algn="l" fontAlgn="ctr"/>
                      <a:r>
                        <a:rPr lang="es-CO" sz="2000" u="none" strike="noStrike">
                          <a:effectLst/>
                        </a:rPr>
                        <a:t>Red de Prestadores</a:t>
                      </a:r>
                      <a:endParaRPr lang="es-CO"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2000" u="none" strike="noStrike">
                          <a:effectLst/>
                        </a:rPr>
                        <a:t>127</a:t>
                      </a:r>
                      <a:endParaRPr lang="es-CO"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2000" u="none" strike="noStrike" dirty="0">
                          <a:effectLst/>
                        </a:rPr>
                        <a:t> </a:t>
                      </a:r>
                      <a:endParaRPr lang="es-CO"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2000" u="none" strike="noStrike">
                          <a:effectLst/>
                        </a:rPr>
                        <a:t> </a:t>
                      </a:r>
                      <a:endParaRPr lang="es-CO" sz="20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CO" sz="1600" u="none" strike="noStrike">
                          <a:effectLst/>
                        </a:rPr>
                        <a:t> </a:t>
                      </a:r>
                      <a:endParaRPr lang="es-CO"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05151582"/>
                  </a:ext>
                </a:extLst>
              </a:tr>
              <a:tr h="1038412">
                <a:tc>
                  <a:txBody>
                    <a:bodyPr/>
                    <a:lstStyle/>
                    <a:p>
                      <a:pPr algn="l" fontAlgn="ctr"/>
                      <a:r>
                        <a:rPr lang="es-CO" sz="2000" u="none" strike="noStrike">
                          <a:effectLst/>
                        </a:rPr>
                        <a:t>Insumos Médicos</a:t>
                      </a:r>
                      <a:endParaRPr lang="es-CO"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2000" u="none" strike="noStrike">
                          <a:effectLst/>
                        </a:rPr>
                        <a:t> </a:t>
                      </a:r>
                      <a:endParaRPr lang="es-CO"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2000" u="none" strike="noStrike" dirty="0">
                          <a:effectLst/>
                        </a:rPr>
                        <a:t> </a:t>
                      </a:r>
                      <a:endParaRPr lang="es-CO"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2000" u="none" strike="noStrike" dirty="0">
                          <a:effectLst/>
                        </a:rPr>
                        <a:t>26</a:t>
                      </a:r>
                      <a:endParaRPr lang="es-CO"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600" u="none" strike="noStrike">
                          <a:effectLst/>
                        </a:rPr>
                        <a:t>Audifonos-Lentes y Monturas-Material de Osteosíntesis-Insumos</a:t>
                      </a:r>
                      <a:endParaRPr lang="es-CO"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74010697"/>
                  </a:ext>
                </a:extLst>
              </a:tr>
              <a:tr h="394597">
                <a:tc>
                  <a:txBody>
                    <a:bodyPr/>
                    <a:lstStyle/>
                    <a:p>
                      <a:pPr algn="l" fontAlgn="ctr"/>
                      <a:r>
                        <a:rPr lang="es-CO" sz="2000" u="none" strike="noStrike">
                          <a:effectLst/>
                        </a:rPr>
                        <a:t>Laboratorios Farmacéuticos</a:t>
                      </a:r>
                      <a:endParaRPr lang="es-CO"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2000" u="none" strike="noStrike">
                          <a:effectLst/>
                        </a:rPr>
                        <a:t> </a:t>
                      </a:r>
                      <a:endParaRPr lang="es-CO"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2000" u="none" strike="noStrike">
                          <a:effectLst/>
                        </a:rPr>
                        <a:t>21</a:t>
                      </a:r>
                      <a:endParaRPr lang="es-CO"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2000" u="none" strike="noStrike" dirty="0">
                          <a:effectLst/>
                        </a:rPr>
                        <a:t> </a:t>
                      </a:r>
                      <a:endParaRPr lang="es-CO"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CO" sz="1600" u="none" strike="noStrike">
                          <a:effectLst/>
                        </a:rPr>
                        <a:t> </a:t>
                      </a:r>
                      <a:endParaRPr lang="es-CO"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08027352"/>
                  </a:ext>
                </a:extLst>
              </a:tr>
              <a:tr h="830730">
                <a:tc>
                  <a:txBody>
                    <a:bodyPr/>
                    <a:lstStyle/>
                    <a:p>
                      <a:pPr algn="l" fontAlgn="ctr"/>
                      <a:r>
                        <a:rPr lang="es-CO" sz="2000" u="none" strike="noStrike" dirty="0">
                          <a:effectLst/>
                        </a:rPr>
                        <a:t>Convenios</a:t>
                      </a:r>
                      <a:endParaRPr lang="es-CO"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2000" u="none" strike="noStrike">
                          <a:effectLst/>
                        </a:rPr>
                        <a:t>4</a:t>
                      </a:r>
                      <a:endParaRPr lang="es-CO"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2000" u="none" strike="noStrike">
                          <a:effectLst/>
                        </a:rPr>
                        <a:t> </a:t>
                      </a:r>
                      <a:endParaRPr lang="es-CO"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2000" u="none" strike="noStrike" dirty="0">
                          <a:effectLst/>
                        </a:rPr>
                        <a:t> </a:t>
                      </a:r>
                      <a:endParaRPr lang="es-CO"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600" u="none" strike="noStrike">
                          <a:effectLst/>
                        </a:rPr>
                        <a:t>Univalle-Uninariño-Unisantander-IPS Universitaria de Antioquia</a:t>
                      </a:r>
                      <a:endParaRPr lang="es-CO"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90513021"/>
                  </a:ext>
                </a:extLst>
              </a:tr>
              <a:tr h="301139">
                <a:tc>
                  <a:txBody>
                    <a:bodyPr/>
                    <a:lstStyle/>
                    <a:p>
                      <a:pPr algn="l" fontAlgn="ctr"/>
                      <a:r>
                        <a:rPr lang="es-CO" sz="2000" u="none" strike="noStrike" dirty="0">
                          <a:solidFill>
                            <a:schemeClr val="bg1"/>
                          </a:solidFill>
                          <a:effectLst/>
                        </a:rPr>
                        <a:t>TOTAL</a:t>
                      </a:r>
                      <a:endParaRPr lang="es-CO" sz="2000" b="1" i="0" u="none" strike="noStrike" dirty="0">
                        <a:solidFill>
                          <a:schemeClr val="bg1"/>
                        </a:solidFill>
                        <a:effectLst/>
                        <a:latin typeface="Calibri" panose="020F0502020204030204" pitchFamily="34" charset="0"/>
                      </a:endParaRPr>
                    </a:p>
                  </a:txBody>
                  <a:tcPr marL="9525" marR="9525" marT="9525" marB="0" anchor="ctr">
                    <a:solidFill>
                      <a:schemeClr val="tx2">
                        <a:lumMod val="50000"/>
                      </a:schemeClr>
                    </a:solidFill>
                  </a:tcPr>
                </a:tc>
                <a:tc>
                  <a:txBody>
                    <a:bodyPr/>
                    <a:lstStyle/>
                    <a:p>
                      <a:pPr algn="ctr" fontAlgn="ctr"/>
                      <a:r>
                        <a:rPr lang="es-CO" sz="2000" u="none" strike="noStrike" dirty="0">
                          <a:solidFill>
                            <a:schemeClr val="bg1"/>
                          </a:solidFill>
                          <a:effectLst/>
                        </a:rPr>
                        <a:t>131</a:t>
                      </a:r>
                      <a:endParaRPr lang="es-CO" sz="2000" b="1" i="0" u="none" strike="noStrike" dirty="0">
                        <a:solidFill>
                          <a:schemeClr val="bg1"/>
                        </a:solidFill>
                        <a:effectLst/>
                        <a:latin typeface="Calibri" panose="020F0502020204030204" pitchFamily="34" charset="0"/>
                      </a:endParaRPr>
                    </a:p>
                  </a:txBody>
                  <a:tcPr marL="9525" marR="9525" marT="9525" marB="0" anchor="ctr">
                    <a:solidFill>
                      <a:schemeClr val="tx2">
                        <a:lumMod val="50000"/>
                      </a:schemeClr>
                    </a:solidFill>
                  </a:tcPr>
                </a:tc>
                <a:tc>
                  <a:txBody>
                    <a:bodyPr/>
                    <a:lstStyle/>
                    <a:p>
                      <a:pPr algn="ctr" fontAlgn="ctr"/>
                      <a:r>
                        <a:rPr lang="es-CO" sz="2000" u="none" strike="noStrike" dirty="0">
                          <a:solidFill>
                            <a:schemeClr val="bg1"/>
                          </a:solidFill>
                          <a:effectLst/>
                        </a:rPr>
                        <a:t>21</a:t>
                      </a:r>
                      <a:endParaRPr lang="es-CO" sz="2000" b="1" i="0" u="none" strike="noStrike" dirty="0">
                        <a:solidFill>
                          <a:schemeClr val="bg1"/>
                        </a:solidFill>
                        <a:effectLst/>
                        <a:latin typeface="Calibri" panose="020F0502020204030204" pitchFamily="34" charset="0"/>
                      </a:endParaRPr>
                    </a:p>
                  </a:txBody>
                  <a:tcPr marL="9525" marR="9525" marT="9525" marB="0" anchor="ctr">
                    <a:solidFill>
                      <a:schemeClr val="tx2">
                        <a:lumMod val="50000"/>
                      </a:schemeClr>
                    </a:solidFill>
                  </a:tcPr>
                </a:tc>
                <a:tc>
                  <a:txBody>
                    <a:bodyPr/>
                    <a:lstStyle/>
                    <a:p>
                      <a:pPr algn="ctr" fontAlgn="ctr"/>
                      <a:r>
                        <a:rPr lang="es-CO" sz="2000" u="none" strike="noStrike" dirty="0">
                          <a:solidFill>
                            <a:schemeClr val="bg1"/>
                          </a:solidFill>
                          <a:effectLst/>
                        </a:rPr>
                        <a:t>26</a:t>
                      </a:r>
                      <a:endParaRPr lang="es-CO" sz="2000" b="1" i="0" u="none" strike="noStrike" dirty="0">
                        <a:solidFill>
                          <a:schemeClr val="bg1"/>
                        </a:solidFill>
                        <a:effectLst/>
                        <a:latin typeface="Calibri" panose="020F0502020204030204" pitchFamily="34" charset="0"/>
                      </a:endParaRPr>
                    </a:p>
                  </a:txBody>
                  <a:tcPr marL="9525" marR="9525" marT="9525" marB="0" anchor="ctr">
                    <a:solidFill>
                      <a:schemeClr val="tx2">
                        <a:lumMod val="50000"/>
                      </a:schemeClr>
                    </a:solidFill>
                  </a:tcPr>
                </a:tc>
                <a:tc>
                  <a:txBody>
                    <a:bodyPr/>
                    <a:lstStyle/>
                    <a:p>
                      <a:pPr algn="l" fontAlgn="ctr"/>
                      <a:r>
                        <a:rPr lang="es-CO" sz="1600" u="none" strike="noStrike" dirty="0">
                          <a:solidFill>
                            <a:schemeClr val="bg1"/>
                          </a:solidFill>
                          <a:effectLst/>
                        </a:rPr>
                        <a:t> </a:t>
                      </a:r>
                      <a:endParaRPr lang="es-CO" sz="1600" b="0" i="0" u="none" strike="noStrike" dirty="0">
                        <a:solidFill>
                          <a:schemeClr val="bg1"/>
                        </a:solidFill>
                        <a:effectLst/>
                        <a:latin typeface="Calibri" panose="020F0502020204030204" pitchFamily="34" charset="0"/>
                      </a:endParaRPr>
                    </a:p>
                  </a:txBody>
                  <a:tcPr marL="9525" marR="9525" marT="9525" marB="0" anchor="ctr">
                    <a:solidFill>
                      <a:schemeClr val="tx2">
                        <a:lumMod val="50000"/>
                      </a:schemeClr>
                    </a:solidFill>
                  </a:tcPr>
                </a:tc>
                <a:extLst>
                  <a:ext uri="{0D108BD9-81ED-4DB2-BD59-A6C34878D82A}">
                    <a16:rowId xmlns:a16="http://schemas.microsoft.com/office/drawing/2014/main" val="2036200750"/>
                  </a:ext>
                </a:extLst>
              </a:tr>
              <a:tr h="342676">
                <a:tc>
                  <a:txBody>
                    <a:bodyPr/>
                    <a:lstStyle/>
                    <a:p>
                      <a:pPr algn="l" fontAlgn="ctr"/>
                      <a:r>
                        <a:rPr lang="es-CO" sz="2000" u="none" strike="noStrike" dirty="0">
                          <a:solidFill>
                            <a:schemeClr val="bg1"/>
                          </a:solidFill>
                          <a:effectLst/>
                        </a:rPr>
                        <a:t>TOTAL GENERAL</a:t>
                      </a:r>
                      <a:endParaRPr lang="es-CO" sz="2000" b="1" i="0" u="none" strike="noStrike" dirty="0">
                        <a:solidFill>
                          <a:schemeClr val="bg1"/>
                        </a:solidFill>
                        <a:effectLst/>
                        <a:latin typeface="Calibri" panose="020F0502020204030204" pitchFamily="34" charset="0"/>
                      </a:endParaRPr>
                    </a:p>
                  </a:txBody>
                  <a:tcPr marL="9525" marR="9525" marT="9525" marB="0" anchor="ctr">
                    <a:solidFill>
                      <a:schemeClr val="tx2">
                        <a:lumMod val="50000"/>
                      </a:schemeClr>
                    </a:solidFill>
                  </a:tcPr>
                </a:tc>
                <a:tc gridSpan="4">
                  <a:txBody>
                    <a:bodyPr/>
                    <a:lstStyle/>
                    <a:p>
                      <a:pPr algn="ctr" fontAlgn="ctr"/>
                      <a:r>
                        <a:rPr lang="es-CO" sz="2000" u="none" strike="noStrike" dirty="0">
                          <a:solidFill>
                            <a:schemeClr val="bg1"/>
                          </a:solidFill>
                          <a:effectLst/>
                        </a:rPr>
                        <a:t>178</a:t>
                      </a:r>
                      <a:endParaRPr lang="es-CO" sz="2000" b="1" i="0" u="none" strike="noStrike" dirty="0">
                        <a:solidFill>
                          <a:schemeClr val="bg1"/>
                        </a:solidFill>
                        <a:effectLst/>
                        <a:latin typeface="Calibri" panose="020F0502020204030204" pitchFamily="34" charset="0"/>
                      </a:endParaRPr>
                    </a:p>
                  </a:txBody>
                  <a:tcPr marL="9525" marR="9525" marT="9525" marB="0" anchor="ctr">
                    <a:solidFill>
                      <a:schemeClr val="tx2">
                        <a:lumMod val="5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970387486"/>
                  </a:ext>
                </a:extLst>
              </a:tr>
            </a:tbl>
          </a:graphicData>
        </a:graphic>
      </p:graphicFrame>
    </p:spTree>
    <p:extLst>
      <p:ext uri="{BB962C8B-B14F-4D97-AF65-F5344CB8AC3E}">
        <p14:creationId xmlns:p14="http://schemas.microsoft.com/office/powerpoint/2010/main" val="2571611015"/>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642B2A-EDAB-4A19-9B1A-86D8C08EE275}"/>
              </a:ext>
            </a:extLst>
          </p:cNvPr>
          <p:cNvSpPr>
            <a:spLocks noGrp="1"/>
          </p:cNvSpPr>
          <p:nvPr>
            <p:ph type="title"/>
          </p:nvPr>
        </p:nvSpPr>
        <p:spPr/>
        <p:txBody>
          <a:bodyPr/>
          <a:lstStyle/>
          <a:p>
            <a:r>
              <a:rPr lang="es-CO" dirty="0"/>
              <a:t>ALTO COSTO POR RANGO DE EDAD</a:t>
            </a:r>
          </a:p>
        </p:txBody>
      </p:sp>
      <p:graphicFrame>
        <p:nvGraphicFramePr>
          <p:cNvPr id="4" name="Marcador de contenido 3">
            <a:extLst>
              <a:ext uri="{FF2B5EF4-FFF2-40B4-BE49-F238E27FC236}">
                <a16:creationId xmlns:a16="http://schemas.microsoft.com/office/drawing/2014/main" id="{DDD09E55-A1C0-4AEA-9FBB-5C730D5768BB}"/>
              </a:ext>
            </a:extLst>
          </p:cNvPr>
          <p:cNvGraphicFramePr>
            <a:graphicFrameLocks noGrp="1"/>
          </p:cNvGraphicFramePr>
          <p:nvPr>
            <p:ph idx="1"/>
            <p:extLst>
              <p:ext uri="{D42A27DB-BD31-4B8C-83A1-F6EECF244321}">
                <p14:modId xmlns:p14="http://schemas.microsoft.com/office/powerpoint/2010/main" val="4092758926"/>
              </p:ext>
            </p:extLst>
          </p:nvPr>
        </p:nvGraphicFramePr>
        <p:xfrm>
          <a:off x="482598" y="1805780"/>
          <a:ext cx="3746501" cy="2994822"/>
        </p:xfrm>
        <a:graphic>
          <a:graphicData uri="http://schemas.openxmlformats.org/drawingml/2006/table">
            <a:tbl>
              <a:tblPr>
                <a:tableStyleId>{5C22544A-7EE6-4342-B048-85BDC9FD1C3A}</a:tableStyleId>
              </a:tblPr>
              <a:tblGrid>
                <a:gridCol w="1396423">
                  <a:extLst>
                    <a:ext uri="{9D8B030D-6E8A-4147-A177-3AD203B41FA5}">
                      <a16:colId xmlns:a16="http://schemas.microsoft.com/office/drawing/2014/main" val="4029281658"/>
                    </a:ext>
                  </a:extLst>
                </a:gridCol>
                <a:gridCol w="1135304">
                  <a:extLst>
                    <a:ext uri="{9D8B030D-6E8A-4147-A177-3AD203B41FA5}">
                      <a16:colId xmlns:a16="http://schemas.microsoft.com/office/drawing/2014/main" val="1458800036"/>
                    </a:ext>
                  </a:extLst>
                </a:gridCol>
                <a:gridCol w="1214774">
                  <a:extLst>
                    <a:ext uri="{9D8B030D-6E8A-4147-A177-3AD203B41FA5}">
                      <a16:colId xmlns:a16="http://schemas.microsoft.com/office/drawing/2014/main" val="2197335865"/>
                    </a:ext>
                  </a:extLst>
                </a:gridCol>
              </a:tblGrid>
              <a:tr h="499137">
                <a:tc>
                  <a:txBody>
                    <a:bodyPr/>
                    <a:lstStyle/>
                    <a:p>
                      <a:pPr algn="ctr" fontAlgn="ctr"/>
                      <a:r>
                        <a:rPr lang="es-CO" sz="1800" b="1" u="none" strike="noStrike" dirty="0">
                          <a:solidFill>
                            <a:schemeClr val="bg1"/>
                          </a:solidFill>
                          <a:effectLst/>
                        </a:rPr>
                        <a:t>RANGO</a:t>
                      </a:r>
                      <a:endParaRPr lang="es-CO" sz="18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ctr"/>
                      <a:r>
                        <a:rPr lang="es-CO" sz="1800" b="1" u="none" strike="noStrike" dirty="0">
                          <a:solidFill>
                            <a:schemeClr val="bg1"/>
                          </a:solidFill>
                          <a:effectLst/>
                        </a:rPr>
                        <a:t>TOTAL</a:t>
                      </a:r>
                      <a:endParaRPr lang="es-CO" sz="18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ctr"/>
                      <a:r>
                        <a:rPr lang="es-CO" sz="1800" b="1" u="none" strike="noStrike" dirty="0">
                          <a:solidFill>
                            <a:schemeClr val="bg1"/>
                          </a:solidFill>
                          <a:effectLst/>
                        </a:rPr>
                        <a:t>%</a:t>
                      </a:r>
                      <a:endParaRPr lang="es-CO" sz="18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extLst>
                  <a:ext uri="{0D108BD9-81ED-4DB2-BD59-A6C34878D82A}">
                    <a16:rowId xmlns:a16="http://schemas.microsoft.com/office/drawing/2014/main" val="870492764"/>
                  </a:ext>
                </a:extLst>
              </a:tr>
              <a:tr h="499137">
                <a:tc>
                  <a:txBody>
                    <a:bodyPr/>
                    <a:lstStyle/>
                    <a:p>
                      <a:pPr algn="l" fontAlgn="ctr"/>
                      <a:r>
                        <a:rPr lang="es-CO" sz="1800" u="none" strike="noStrike">
                          <a:effectLst/>
                        </a:rPr>
                        <a:t>5-14 AÑOS</a:t>
                      </a:r>
                      <a:endParaRPr lang="es-CO"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800" u="none" strike="noStrike">
                          <a:effectLst/>
                        </a:rPr>
                        <a:t>1</a:t>
                      </a:r>
                      <a:endParaRPr lang="es-CO"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800" u="none" strike="noStrike">
                          <a:effectLst/>
                        </a:rPr>
                        <a:t>1%</a:t>
                      </a:r>
                      <a:endParaRPr lang="es-CO"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53313286"/>
                  </a:ext>
                </a:extLst>
              </a:tr>
              <a:tr h="499137">
                <a:tc>
                  <a:txBody>
                    <a:bodyPr/>
                    <a:lstStyle/>
                    <a:p>
                      <a:pPr algn="l" fontAlgn="ctr"/>
                      <a:r>
                        <a:rPr lang="es-CO" sz="1800" u="none" strike="noStrike">
                          <a:effectLst/>
                        </a:rPr>
                        <a:t>15-44 AÑOS</a:t>
                      </a:r>
                      <a:endParaRPr lang="es-CO"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800" u="none" strike="noStrike">
                          <a:effectLst/>
                        </a:rPr>
                        <a:t>3</a:t>
                      </a:r>
                      <a:endParaRPr lang="es-CO"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800" u="none" strike="noStrike">
                          <a:effectLst/>
                        </a:rPr>
                        <a:t>2%</a:t>
                      </a:r>
                      <a:endParaRPr lang="es-CO"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55655574"/>
                  </a:ext>
                </a:extLst>
              </a:tr>
              <a:tr h="499137">
                <a:tc>
                  <a:txBody>
                    <a:bodyPr/>
                    <a:lstStyle/>
                    <a:p>
                      <a:pPr algn="l" fontAlgn="ctr"/>
                      <a:r>
                        <a:rPr lang="es-CO" sz="1800" u="none" strike="noStrike">
                          <a:effectLst/>
                        </a:rPr>
                        <a:t>45-59 AÑOS</a:t>
                      </a:r>
                      <a:endParaRPr lang="es-CO"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800" u="none" strike="noStrike">
                          <a:effectLst/>
                        </a:rPr>
                        <a:t>16</a:t>
                      </a:r>
                      <a:endParaRPr lang="es-CO"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800" u="none" strike="noStrike">
                          <a:effectLst/>
                        </a:rPr>
                        <a:t>13%</a:t>
                      </a:r>
                      <a:endParaRPr lang="es-CO"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03179912"/>
                  </a:ext>
                </a:extLst>
              </a:tr>
              <a:tr h="499137">
                <a:tc>
                  <a:txBody>
                    <a:bodyPr/>
                    <a:lstStyle/>
                    <a:p>
                      <a:pPr algn="l" fontAlgn="ctr"/>
                      <a:r>
                        <a:rPr lang="es-CO" sz="1800" u="none" strike="noStrike">
                          <a:effectLst/>
                        </a:rPr>
                        <a:t>&gt; 60 AÑOS</a:t>
                      </a:r>
                      <a:endParaRPr lang="es-CO"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800" u="none" strike="noStrike">
                          <a:effectLst/>
                        </a:rPr>
                        <a:t>107</a:t>
                      </a:r>
                      <a:endParaRPr lang="es-CO"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800" u="none" strike="noStrike">
                          <a:effectLst/>
                        </a:rPr>
                        <a:t>84%</a:t>
                      </a:r>
                      <a:endParaRPr lang="es-CO"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74350621"/>
                  </a:ext>
                </a:extLst>
              </a:tr>
              <a:tr h="499137">
                <a:tc>
                  <a:txBody>
                    <a:bodyPr/>
                    <a:lstStyle/>
                    <a:p>
                      <a:pPr algn="ctr" fontAlgn="ctr"/>
                      <a:r>
                        <a:rPr lang="es-CO" sz="1800" u="none" strike="noStrike">
                          <a:effectLst/>
                        </a:rPr>
                        <a:t>Total general</a:t>
                      </a:r>
                      <a:endParaRPr lang="es-CO"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800" u="none" strike="noStrike">
                          <a:effectLst/>
                        </a:rPr>
                        <a:t>127</a:t>
                      </a:r>
                      <a:endParaRPr lang="es-CO"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800" u="none" strike="noStrike" dirty="0">
                          <a:effectLst/>
                        </a:rPr>
                        <a:t>100</a:t>
                      </a:r>
                      <a:endParaRPr lang="es-CO"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14409076"/>
                  </a:ext>
                </a:extLst>
              </a:tr>
            </a:tbl>
          </a:graphicData>
        </a:graphic>
      </p:graphicFrame>
      <p:graphicFrame>
        <p:nvGraphicFramePr>
          <p:cNvPr id="5" name="Gráfico 4">
            <a:extLst>
              <a:ext uri="{FF2B5EF4-FFF2-40B4-BE49-F238E27FC236}">
                <a16:creationId xmlns:a16="http://schemas.microsoft.com/office/drawing/2014/main" id="{F763F395-4A1B-4602-A689-34E47CE27A77}"/>
              </a:ext>
            </a:extLst>
          </p:cNvPr>
          <p:cNvGraphicFramePr>
            <a:graphicFrameLocks/>
          </p:cNvGraphicFramePr>
          <p:nvPr>
            <p:extLst>
              <p:ext uri="{D42A27DB-BD31-4B8C-83A1-F6EECF244321}">
                <p14:modId xmlns:p14="http://schemas.microsoft.com/office/powerpoint/2010/main" val="2883440873"/>
              </p:ext>
            </p:extLst>
          </p:nvPr>
        </p:nvGraphicFramePr>
        <p:xfrm>
          <a:off x="4389894" y="1417638"/>
          <a:ext cx="4253066" cy="41687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a:extLst>
              <a:ext uri="{FF2B5EF4-FFF2-40B4-BE49-F238E27FC236}">
                <a16:creationId xmlns:a16="http://schemas.microsoft.com/office/drawing/2014/main" id="{5FDC2509-7B3C-4D6A-92A0-C7D3C19878AF}"/>
              </a:ext>
            </a:extLst>
          </p:cNvPr>
          <p:cNvGraphicFramePr>
            <a:graphicFrameLocks/>
          </p:cNvGraphicFramePr>
          <p:nvPr>
            <p:extLst>
              <p:ext uri="{D42A27DB-BD31-4B8C-83A1-F6EECF244321}">
                <p14:modId xmlns:p14="http://schemas.microsoft.com/office/powerpoint/2010/main" val="4122877558"/>
              </p:ext>
            </p:extLst>
          </p:nvPr>
        </p:nvGraphicFramePr>
        <p:xfrm>
          <a:off x="7616825" y="1931591"/>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2033523"/>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EC707C-3094-47CC-A922-409CE5444F2E}"/>
              </a:ext>
            </a:extLst>
          </p:cNvPr>
          <p:cNvSpPr>
            <a:spLocks noGrp="1"/>
          </p:cNvSpPr>
          <p:nvPr>
            <p:ph type="title"/>
          </p:nvPr>
        </p:nvSpPr>
        <p:spPr/>
        <p:txBody>
          <a:bodyPr/>
          <a:lstStyle/>
          <a:p>
            <a:pPr>
              <a:defRPr sz="1400" b="0" i="0" u="none" strike="noStrike" kern="1200" spc="0" baseline="0">
                <a:solidFill>
                  <a:prstClr val="black">
                    <a:lumMod val="65000"/>
                    <a:lumOff val="35000"/>
                  </a:prstClr>
                </a:solidFill>
                <a:latin typeface="+mn-lt"/>
                <a:ea typeface="+mn-ea"/>
                <a:cs typeface="+mn-cs"/>
              </a:defRPr>
            </a:pPr>
            <a:r>
              <a:rPr lang="es-CO" sz="3200" dirty="0">
                <a:solidFill>
                  <a:prstClr val="black">
                    <a:lumMod val="65000"/>
                    <a:lumOff val="35000"/>
                  </a:prstClr>
                </a:solidFill>
              </a:rPr>
              <a:t>PRINCIPALES TIPOS DE CÁNCER EN LA POBLACIÓN</a:t>
            </a:r>
            <a:br>
              <a:rPr lang="es-CO" sz="3200" dirty="0">
                <a:solidFill>
                  <a:prstClr val="black">
                    <a:lumMod val="65000"/>
                    <a:lumOff val="35000"/>
                  </a:prstClr>
                </a:solidFill>
              </a:rPr>
            </a:br>
            <a:r>
              <a:rPr lang="es-CO" sz="3200" dirty="0">
                <a:solidFill>
                  <a:prstClr val="black">
                    <a:lumMod val="65000"/>
                    <a:lumOff val="35000"/>
                  </a:prstClr>
                </a:solidFill>
              </a:rPr>
              <a:t>UNISALUD 2019</a:t>
            </a:r>
          </a:p>
        </p:txBody>
      </p:sp>
      <mc:AlternateContent xmlns:mc="http://schemas.openxmlformats.org/markup-compatibility/2006">
        <mc:Choice xmlns="" xmlns:cx1="http://schemas.microsoft.com/office/drawing/2015/9/8/chartex" Requires="cx1">
          <p:graphicFrame>
            <p:nvGraphicFramePr>
              <p:cNvPr id="5" name="Marcador de contenido 4">
                <a:extLst>
                  <a:ext uri="{FF2B5EF4-FFF2-40B4-BE49-F238E27FC236}">
                    <a16:creationId xmlns:a16="http://schemas.microsoft.com/office/drawing/2014/main" id="{FF77F63F-573D-4E8F-A7F0-4BA50099BE82}"/>
                  </a:ext>
                </a:extLst>
              </p:cNvPr>
              <p:cNvGraphicFramePr>
                <a:graphicFrameLocks noGrp="1"/>
              </p:cNvGraphicFramePr>
              <p:nvPr>
                <p:ph idx="1"/>
                <p:extLst>
                  <p:ext uri="{D42A27DB-BD31-4B8C-83A1-F6EECF244321}">
                    <p14:modId xmlns:p14="http://schemas.microsoft.com/office/powerpoint/2010/main" val="1374120032"/>
                  </p:ext>
                </p:extLst>
              </p:nvPr>
            </p:nvGraphicFramePr>
            <p:xfrm>
              <a:off x="609600" y="1600200"/>
              <a:ext cx="10969625" cy="4525963"/>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5" name="Marcador de contenido 4">
                <a:extLst>
                  <a:ext uri="{FF2B5EF4-FFF2-40B4-BE49-F238E27FC236}">
                    <a16:creationId xmlns:a16="http://schemas.microsoft.com/office/drawing/2014/main" id="{FF77F63F-573D-4E8F-A7F0-4BA50099BE82}"/>
                  </a:ext>
                </a:extLst>
              </p:cNvPr>
              <p:cNvPicPr>
                <a:picLocks noGrp="1" noRot="1" noChangeAspect="1" noMove="1" noResize="1" noEditPoints="1" noAdjustHandles="1" noChangeArrowheads="1" noChangeShapeType="1"/>
              </p:cNvPicPr>
              <p:nvPr/>
            </p:nvPicPr>
            <p:blipFill>
              <a:blip r:embed="rId3"/>
              <a:stretch>
                <a:fillRect/>
              </a:stretch>
            </p:blipFill>
            <p:spPr>
              <a:xfrm>
                <a:off x="609600" y="1600200"/>
                <a:ext cx="10969625" cy="4525963"/>
              </a:xfrm>
              <a:prstGeom prst="rect">
                <a:avLst/>
              </a:prstGeom>
            </p:spPr>
          </p:pic>
        </mc:Fallback>
      </mc:AlternateContent>
    </p:spTree>
    <p:extLst>
      <p:ext uri="{BB962C8B-B14F-4D97-AF65-F5344CB8AC3E}">
        <p14:creationId xmlns:p14="http://schemas.microsoft.com/office/powerpoint/2010/main" val="3726339621"/>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9828" y="274638"/>
            <a:ext cx="10969625" cy="1143000"/>
          </a:xfrm>
        </p:spPr>
        <p:txBody>
          <a:bodyPr/>
          <a:lstStyle/>
          <a:p>
            <a:r>
              <a:rPr lang="es-CO" dirty="0"/>
              <a:t>PATOLOGÍA CÁNCER</a:t>
            </a:r>
          </a:p>
        </p:txBody>
      </p:sp>
      <p:sp>
        <p:nvSpPr>
          <p:cNvPr id="3" name="Marcador de contenido 2">
            <a:extLst>
              <a:ext uri="{FF2B5EF4-FFF2-40B4-BE49-F238E27FC236}">
                <a16:creationId xmlns:a16="http://schemas.microsoft.com/office/drawing/2014/main" id="{485A735A-A8C4-4F74-B611-A2BB82CFE994}"/>
              </a:ext>
            </a:extLst>
          </p:cNvPr>
          <p:cNvSpPr>
            <a:spLocks noGrp="1"/>
          </p:cNvSpPr>
          <p:nvPr>
            <p:ph idx="1"/>
          </p:nvPr>
        </p:nvSpPr>
        <p:spPr>
          <a:xfrm>
            <a:off x="232792" y="1444535"/>
            <a:ext cx="10969625" cy="4525963"/>
          </a:xfrm>
        </p:spPr>
        <p:txBody>
          <a:bodyPr/>
          <a:lstStyle/>
          <a:p>
            <a:pPr algn="just"/>
            <a:r>
              <a:rPr lang="es-ES" sz="2400" dirty="0"/>
              <a:t>El 22% del total de patologías clasificadas con etiología de cáncer corresponden al </a:t>
            </a:r>
            <a:r>
              <a:rPr lang="es-ES" sz="2400" b="1" i="1" dirty="0"/>
              <a:t>carcinoma de próstata</a:t>
            </a:r>
            <a:r>
              <a:rPr lang="es-ES" sz="2400" dirty="0"/>
              <a:t>, seguido del </a:t>
            </a:r>
            <a:r>
              <a:rPr lang="es-ES" sz="2400" b="1" i="1" dirty="0"/>
              <a:t>cáncer de mama </a:t>
            </a:r>
            <a:r>
              <a:rPr lang="es-ES" sz="2400" dirty="0"/>
              <a:t>con el 15% y </a:t>
            </a:r>
            <a:r>
              <a:rPr lang="es-ES" sz="2400" b="1" i="1" dirty="0"/>
              <a:t>cáncer de tiroides </a:t>
            </a:r>
            <a:r>
              <a:rPr lang="es-ES" sz="2400" dirty="0"/>
              <a:t>con</a:t>
            </a:r>
            <a:r>
              <a:rPr lang="es-ES" sz="2400" b="1" i="1" dirty="0"/>
              <a:t> </a:t>
            </a:r>
            <a:r>
              <a:rPr lang="es-ES" sz="2400" dirty="0"/>
              <a:t>el 11% </a:t>
            </a:r>
            <a:endParaRPr lang="es-ES" sz="2400" b="1" i="1" dirty="0"/>
          </a:p>
          <a:p>
            <a:pPr algn="just"/>
            <a:r>
              <a:rPr lang="es-ES" sz="2400" dirty="0"/>
              <a:t>En cuarto lugar, está el carcinoma de </a:t>
            </a:r>
            <a:r>
              <a:rPr lang="es-ES" sz="2400" dirty="0" err="1"/>
              <a:t>cólon</a:t>
            </a:r>
            <a:r>
              <a:rPr lang="es-ES" sz="2400" dirty="0"/>
              <a:t> con el 10%.</a:t>
            </a:r>
          </a:p>
          <a:p>
            <a:pPr algn="just"/>
            <a:r>
              <a:rPr lang="es-ES" sz="2400" dirty="0"/>
              <a:t>En esta población el factor de riesgo más importante de cáncer es el envejecimiento. La mayoría de los cánceres ocurren en las personas después de los 65 años de edad. Aunque personas de todas las edades, incluyendo los niños, pueden también padecer cáncer (Stanley Robbins, 2005*). </a:t>
            </a:r>
          </a:p>
          <a:p>
            <a:pPr algn="just"/>
            <a:r>
              <a:rPr lang="es-ES" sz="2400" dirty="0"/>
              <a:t>Se evidencia que el 84% son mayores de 65 años.</a:t>
            </a:r>
          </a:p>
          <a:p>
            <a:pPr algn="just"/>
            <a:r>
              <a:rPr lang="es-ES" sz="2400" dirty="0"/>
              <a:t>El 54% de la población son hombres. </a:t>
            </a:r>
          </a:p>
          <a:p>
            <a:pPr algn="just"/>
            <a:endParaRPr lang="es-ES" sz="2400" dirty="0"/>
          </a:p>
          <a:p>
            <a:pPr marL="0" indent="0" algn="just">
              <a:buNone/>
            </a:pPr>
            <a:r>
              <a:rPr lang="es-CO" sz="2400" dirty="0"/>
              <a:t> (*</a:t>
            </a:r>
            <a:r>
              <a:rPr lang="es-CO" sz="1800" dirty="0"/>
              <a:t>Observatorio Nacional de Cáncer, ONC Colombia, 2018, Ministerio de Salud</a:t>
            </a:r>
            <a:r>
              <a:rPr lang="es-CO" sz="2400" dirty="0"/>
              <a:t>)</a:t>
            </a:r>
          </a:p>
          <a:p>
            <a:endParaRPr lang="es-CO" sz="2400" dirty="0"/>
          </a:p>
        </p:txBody>
      </p:sp>
    </p:spTree>
    <p:extLst>
      <p:ext uri="{BB962C8B-B14F-4D97-AF65-F5344CB8AC3E}">
        <p14:creationId xmlns:p14="http://schemas.microsoft.com/office/powerpoint/2010/main" val="1278430593"/>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F13F79-6B15-4EA8-8E68-4BE6E83E9BC0}"/>
              </a:ext>
            </a:extLst>
          </p:cNvPr>
          <p:cNvSpPr>
            <a:spLocks noGrp="1"/>
          </p:cNvSpPr>
          <p:nvPr>
            <p:ph type="title"/>
          </p:nvPr>
        </p:nvSpPr>
        <p:spPr>
          <a:xfrm>
            <a:off x="1538915" y="586291"/>
            <a:ext cx="8243912" cy="1143000"/>
          </a:xfrm>
        </p:spPr>
        <p:txBody>
          <a:bodyPr/>
          <a:lstStyle/>
          <a:p>
            <a:pPr>
              <a:defRPr sz="2400" b="0" i="0" u="none" strike="noStrike" kern="1200" spc="0" baseline="0">
                <a:solidFill>
                  <a:prstClr val="black">
                    <a:lumMod val="65000"/>
                    <a:lumOff val="35000"/>
                  </a:prstClr>
                </a:solidFill>
                <a:latin typeface="+mn-lt"/>
                <a:ea typeface="+mn-ea"/>
                <a:cs typeface="+mn-cs"/>
              </a:defRPr>
            </a:pPr>
            <a:r>
              <a:rPr lang="en-US" sz="3200" dirty="0">
                <a:solidFill>
                  <a:prstClr val="black">
                    <a:lumMod val="65000"/>
                    <a:lumOff val="35000"/>
                  </a:prstClr>
                </a:solidFill>
              </a:rPr>
              <a:t>COMPORTAMIENTO CÁNCER EN EL TIEMPO</a:t>
            </a:r>
            <a:br>
              <a:rPr lang="en-US" sz="3200" dirty="0">
                <a:solidFill>
                  <a:prstClr val="black">
                    <a:lumMod val="65000"/>
                    <a:lumOff val="35000"/>
                  </a:prstClr>
                </a:solidFill>
              </a:rPr>
            </a:br>
            <a:r>
              <a:rPr lang="en-US" sz="3200" dirty="0">
                <a:solidFill>
                  <a:prstClr val="black">
                    <a:lumMod val="65000"/>
                    <a:lumOff val="35000"/>
                  </a:prstClr>
                </a:solidFill>
              </a:rPr>
              <a:t>UNISALUD</a:t>
            </a:r>
            <a:endParaRPr lang="es-CO" sz="3200" dirty="0"/>
          </a:p>
        </p:txBody>
      </p:sp>
      <p:graphicFrame>
        <p:nvGraphicFramePr>
          <p:cNvPr id="9" name="Marcador de contenido 8">
            <a:extLst>
              <a:ext uri="{FF2B5EF4-FFF2-40B4-BE49-F238E27FC236}">
                <a16:creationId xmlns:a16="http://schemas.microsoft.com/office/drawing/2014/main" id="{88852661-F93F-4F6F-AE48-3B2F5B399E08}"/>
              </a:ext>
            </a:extLst>
          </p:cNvPr>
          <p:cNvGraphicFramePr>
            <a:graphicFrameLocks noGrp="1"/>
          </p:cNvGraphicFramePr>
          <p:nvPr>
            <p:ph idx="1"/>
            <p:extLst>
              <p:ext uri="{D42A27DB-BD31-4B8C-83A1-F6EECF244321}">
                <p14:modId xmlns:p14="http://schemas.microsoft.com/office/powerpoint/2010/main" val="1843288261"/>
              </p:ext>
            </p:extLst>
          </p:nvPr>
        </p:nvGraphicFramePr>
        <p:xfrm>
          <a:off x="609600" y="1600200"/>
          <a:ext cx="10969625"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2154818"/>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ATENCIÓN POR CONSULTA</a:t>
            </a:r>
          </a:p>
        </p:txBody>
      </p:sp>
      <p:sp>
        <p:nvSpPr>
          <p:cNvPr id="5" name="CuadroTexto 4">
            <a:extLst>
              <a:ext uri="{FF2B5EF4-FFF2-40B4-BE49-F238E27FC236}">
                <a16:creationId xmlns:a16="http://schemas.microsoft.com/office/drawing/2014/main" id="{BB602EE5-74E6-4036-A91A-AFE118897E67}"/>
              </a:ext>
            </a:extLst>
          </p:cNvPr>
          <p:cNvSpPr txBox="1"/>
          <p:nvPr/>
        </p:nvSpPr>
        <p:spPr>
          <a:xfrm>
            <a:off x="10171134" y="2592888"/>
            <a:ext cx="1778696" cy="646331"/>
          </a:xfrm>
          <a:prstGeom prst="rect">
            <a:avLst/>
          </a:prstGeom>
          <a:noFill/>
        </p:spPr>
        <p:txBody>
          <a:bodyPr wrap="square" rtlCol="0">
            <a:spAutoFit/>
          </a:bodyPr>
          <a:lstStyle/>
          <a:p>
            <a:r>
              <a:rPr lang="es-CO" dirty="0"/>
              <a:t>Total consultas: 5358</a:t>
            </a:r>
          </a:p>
        </p:txBody>
      </p:sp>
      <p:graphicFrame>
        <p:nvGraphicFramePr>
          <p:cNvPr id="6" name="Marcador de contenido 5">
            <a:extLst>
              <a:ext uri="{FF2B5EF4-FFF2-40B4-BE49-F238E27FC236}">
                <a16:creationId xmlns:a16="http://schemas.microsoft.com/office/drawing/2014/main" id="{F84BECC0-61A9-4AB3-933C-0E094FA8E129}"/>
              </a:ext>
            </a:extLst>
          </p:cNvPr>
          <p:cNvGraphicFramePr>
            <a:graphicFrameLocks noGrp="1"/>
          </p:cNvGraphicFramePr>
          <p:nvPr>
            <p:ph idx="1"/>
            <p:extLst>
              <p:ext uri="{D42A27DB-BD31-4B8C-83A1-F6EECF244321}">
                <p14:modId xmlns:p14="http://schemas.microsoft.com/office/powerpoint/2010/main" val="3332876938"/>
              </p:ext>
            </p:extLst>
          </p:nvPr>
        </p:nvGraphicFramePr>
        <p:xfrm>
          <a:off x="501316" y="1417638"/>
          <a:ext cx="10969625"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1160243"/>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sz="4000" dirty="0"/>
              <a:t>POBLACIÓN CON HTA, DIABETES Y PATOLOGÍA CARDÍACA  AÑO 2019 UNIDAD DE SALUD</a:t>
            </a:r>
          </a:p>
        </p:txBody>
      </p:sp>
      <p:graphicFrame>
        <p:nvGraphicFramePr>
          <p:cNvPr id="9" name="Marcador de contenido 8">
            <a:extLst>
              <a:ext uri="{FF2B5EF4-FFF2-40B4-BE49-F238E27FC236}">
                <a16:creationId xmlns:a16="http://schemas.microsoft.com/office/drawing/2014/main" id="{6414A269-8E5C-4851-90C5-A49F9BDE1E0F}"/>
              </a:ext>
            </a:extLst>
          </p:cNvPr>
          <p:cNvGraphicFramePr>
            <a:graphicFrameLocks noGrp="1"/>
          </p:cNvGraphicFramePr>
          <p:nvPr>
            <p:ph idx="1"/>
            <p:extLst>
              <p:ext uri="{D42A27DB-BD31-4B8C-83A1-F6EECF244321}">
                <p14:modId xmlns:p14="http://schemas.microsoft.com/office/powerpoint/2010/main" val="521862062"/>
              </p:ext>
            </p:extLst>
          </p:nvPr>
        </p:nvGraphicFramePr>
        <p:xfrm>
          <a:off x="1414984" y="2256089"/>
          <a:ext cx="8493103" cy="2731726"/>
        </p:xfrm>
        <a:graphic>
          <a:graphicData uri="http://schemas.openxmlformats.org/drawingml/2006/table">
            <a:tbl>
              <a:tblPr>
                <a:tableStyleId>{69CF1AB2-1976-4502-BF36-3FF5EA218861}</a:tableStyleId>
              </a:tblPr>
              <a:tblGrid>
                <a:gridCol w="3847607">
                  <a:extLst>
                    <a:ext uri="{9D8B030D-6E8A-4147-A177-3AD203B41FA5}">
                      <a16:colId xmlns:a16="http://schemas.microsoft.com/office/drawing/2014/main" val="94864437"/>
                    </a:ext>
                  </a:extLst>
                </a:gridCol>
                <a:gridCol w="1063854">
                  <a:extLst>
                    <a:ext uri="{9D8B030D-6E8A-4147-A177-3AD203B41FA5}">
                      <a16:colId xmlns:a16="http://schemas.microsoft.com/office/drawing/2014/main" val="266550483"/>
                    </a:ext>
                  </a:extLst>
                </a:gridCol>
                <a:gridCol w="1063854">
                  <a:extLst>
                    <a:ext uri="{9D8B030D-6E8A-4147-A177-3AD203B41FA5}">
                      <a16:colId xmlns:a16="http://schemas.microsoft.com/office/drawing/2014/main" val="1636492893"/>
                    </a:ext>
                  </a:extLst>
                </a:gridCol>
                <a:gridCol w="1063854">
                  <a:extLst>
                    <a:ext uri="{9D8B030D-6E8A-4147-A177-3AD203B41FA5}">
                      <a16:colId xmlns:a16="http://schemas.microsoft.com/office/drawing/2014/main" val="3234192829"/>
                    </a:ext>
                  </a:extLst>
                </a:gridCol>
                <a:gridCol w="1453934">
                  <a:extLst>
                    <a:ext uri="{9D8B030D-6E8A-4147-A177-3AD203B41FA5}">
                      <a16:colId xmlns:a16="http://schemas.microsoft.com/office/drawing/2014/main" val="3722336650"/>
                    </a:ext>
                  </a:extLst>
                </a:gridCol>
              </a:tblGrid>
              <a:tr h="369442">
                <a:tc rowSpan="2">
                  <a:txBody>
                    <a:bodyPr/>
                    <a:lstStyle/>
                    <a:p>
                      <a:pPr algn="ctr" fontAlgn="b"/>
                      <a:r>
                        <a:rPr lang="es-CO" sz="2000" b="0" u="none" strike="noStrike" dirty="0">
                          <a:solidFill>
                            <a:schemeClr val="bg1"/>
                          </a:solidFill>
                          <a:effectLst/>
                          <a:latin typeface="Arial" panose="020B0604020202020204" pitchFamily="34" charset="0"/>
                          <a:cs typeface="Arial" panose="020B0604020202020204" pitchFamily="34" charset="0"/>
                        </a:rPr>
                        <a:t>TIPO DE PATOLOGIA</a:t>
                      </a:r>
                    </a:p>
                    <a:p>
                      <a:pPr algn="ctr" fontAlgn="b"/>
                      <a:r>
                        <a:rPr lang="es-CO" sz="2000" b="0" i="0" u="none" strike="noStrike" dirty="0">
                          <a:solidFill>
                            <a:schemeClr val="bg1"/>
                          </a:solidFill>
                          <a:effectLst/>
                          <a:latin typeface="Arial" panose="020B0604020202020204" pitchFamily="34" charset="0"/>
                          <a:cs typeface="Arial" panose="020B0604020202020204" pitchFamily="34" charset="0"/>
                        </a:rPr>
                        <a:t>CRONICA</a:t>
                      </a:r>
                    </a:p>
                  </a:txBody>
                  <a:tcPr marL="9525" marR="9525" marT="9525" marB="0" anchor="b">
                    <a:solidFill>
                      <a:schemeClr val="tx2">
                        <a:lumMod val="50000"/>
                      </a:schemeClr>
                    </a:solidFill>
                  </a:tcPr>
                </a:tc>
                <a:tc gridSpan="2">
                  <a:txBody>
                    <a:bodyPr/>
                    <a:lstStyle/>
                    <a:p>
                      <a:pPr algn="ctr" fontAlgn="b"/>
                      <a:r>
                        <a:rPr lang="es-CO" sz="2000" b="0" u="none" strike="noStrike" dirty="0">
                          <a:solidFill>
                            <a:schemeClr val="bg1"/>
                          </a:solidFill>
                          <a:effectLst/>
                          <a:latin typeface="Arial" panose="020B0604020202020204" pitchFamily="34" charset="0"/>
                          <a:cs typeface="Arial" panose="020B0604020202020204" pitchFamily="34" charset="0"/>
                        </a:rPr>
                        <a:t>SEXO</a:t>
                      </a:r>
                      <a:endParaRPr lang="es-CO" sz="2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chemeClr val="tx2">
                        <a:lumMod val="50000"/>
                      </a:schemeClr>
                    </a:solidFill>
                  </a:tcPr>
                </a:tc>
                <a:tc hMerge="1">
                  <a:txBody>
                    <a:bodyPr/>
                    <a:lstStyle/>
                    <a:p>
                      <a:endParaRPr lang="es-CO"/>
                    </a:p>
                  </a:txBody>
                  <a:tcPr/>
                </a:tc>
                <a:tc rowSpan="2">
                  <a:txBody>
                    <a:bodyPr/>
                    <a:lstStyle/>
                    <a:p>
                      <a:pPr algn="ctr" fontAlgn="ctr"/>
                      <a:r>
                        <a:rPr lang="es-CO" sz="2000" b="0" u="none" strike="noStrike">
                          <a:solidFill>
                            <a:schemeClr val="bg1"/>
                          </a:solidFill>
                          <a:effectLst/>
                          <a:latin typeface="Arial" panose="020B0604020202020204" pitchFamily="34" charset="0"/>
                          <a:cs typeface="Arial" panose="020B0604020202020204" pitchFamily="34" charset="0"/>
                        </a:rPr>
                        <a:t>Total general</a:t>
                      </a:r>
                      <a:endParaRPr lang="es-CO" sz="2000" b="0"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tx2">
                        <a:lumMod val="50000"/>
                      </a:schemeClr>
                    </a:solidFill>
                  </a:tcPr>
                </a:tc>
                <a:tc rowSpan="2">
                  <a:txBody>
                    <a:bodyPr/>
                    <a:lstStyle/>
                    <a:p>
                      <a:pPr algn="ctr" fontAlgn="ctr"/>
                      <a:r>
                        <a:rPr lang="es-CO" sz="2000" b="0" u="none" strike="noStrike" dirty="0">
                          <a:solidFill>
                            <a:schemeClr val="bg1"/>
                          </a:solidFill>
                          <a:effectLst/>
                          <a:latin typeface="Arial" panose="020B0604020202020204" pitchFamily="34" charset="0"/>
                          <a:cs typeface="Arial" panose="020B0604020202020204" pitchFamily="34" charset="0"/>
                        </a:rPr>
                        <a:t>%</a:t>
                      </a:r>
                      <a:endParaRPr lang="es-CO" sz="2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tx2">
                        <a:lumMod val="50000"/>
                      </a:schemeClr>
                    </a:solidFill>
                  </a:tcPr>
                </a:tc>
                <a:extLst>
                  <a:ext uri="{0D108BD9-81ED-4DB2-BD59-A6C34878D82A}">
                    <a16:rowId xmlns:a16="http://schemas.microsoft.com/office/drawing/2014/main" val="35239125"/>
                  </a:ext>
                </a:extLst>
              </a:tr>
              <a:tr h="50044">
                <a:tc vMerge="1">
                  <a:txBody>
                    <a:bodyPr/>
                    <a:lstStyle/>
                    <a:p>
                      <a:pPr algn="ctr" fontAlgn="b"/>
                      <a:endParaRPr lang="es-CO" sz="14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s-CO" sz="2000" b="0" u="none" strike="noStrike" dirty="0">
                          <a:solidFill>
                            <a:schemeClr val="bg1"/>
                          </a:solidFill>
                          <a:effectLst/>
                          <a:latin typeface="Arial" panose="020B0604020202020204" pitchFamily="34" charset="0"/>
                          <a:cs typeface="Arial" panose="020B0604020202020204" pitchFamily="34" charset="0"/>
                        </a:rPr>
                        <a:t>F</a:t>
                      </a:r>
                      <a:endParaRPr lang="es-CO" sz="2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chemeClr val="tx2">
                        <a:lumMod val="50000"/>
                      </a:schemeClr>
                    </a:solidFill>
                  </a:tcPr>
                </a:tc>
                <a:tc>
                  <a:txBody>
                    <a:bodyPr/>
                    <a:lstStyle/>
                    <a:p>
                      <a:pPr algn="ctr" fontAlgn="b"/>
                      <a:r>
                        <a:rPr lang="es-CO" sz="2000" b="0" u="none" strike="noStrike" dirty="0">
                          <a:solidFill>
                            <a:schemeClr val="bg1"/>
                          </a:solidFill>
                          <a:effectLst/>
                          <a:latin typeface="Arial" panose="020B0604020202020204" pitchFamily="34" charset="0"/>
                          <a:cs typeface="Arial" panose="020B0604020202020204" pitchFamily="34" charset="0"/>
                        </a:rPr>
                        <a:t>M</a:t>
                      </a:r>
                      <a:endParaRPr lang="es-CO" sz="2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chemeClr val="tx2">
                        <a:lumMod val="50000"/>
                      </a:schemeClr>
                    </a:solid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2003199959"/>
                  </a:ext>
                </a:extLst>
              </a:tr>
              <a:tr h="682653">
                <a:tc>
                  <a:txBody>
                    <a:bodyPr/>
                    <a:lstStyle/>
                    <a:p>
                      <a:pPr algn="just" fontAlgn="b"/>
                      <a:r>
                        <a:rPr lang="es-CO" sz="2000" b="0" i="0" u="none" strike="noStrike" dirty="0">
                          <a:solidFill>
                            <a:srgbClr val="000000"/>
                          </a:solidFill>
                          <a:effectLst/>
                          <a:latin typeface="Arial" panose="020B0604020202020204" pitchFamily="34" charset="0"/>
                          <a:cs typeface="Arial" panose="020B0604020202020204" pitchFamily="34" charset="0"/>
                        </a:rPr>
                        <a:t>HIPERTENSIÓN ARTERIAL</a:t>
                      </a:r>
                    </a:p>
                  </a:txBody>
                  <a:tcPr marL="9525" marR="9525" marT="9525" marB="0" anchor="ctr"/>
                </a:tc>
                <a:tc>
                  <a:txBody>
                    <a:bodyPr/>
                    <a:lstStyle/>
                    <a:p>
                      <a:pPr algn="ctr" fontAlgn="b"/>
                      <a:r>
                        <a:rPr lang="es-CO" sz="2000" b="0" u="none" strike="noStrike" dirty="0">
                          <a:effectLst/>
                          <a:latin typeface="Arial" panose="020B0604020202020204" pitchFamily="34" charset="0"/>
                          <a:cs typeface="Arial" panose="020B0604020202020204" pitchFamily="34" charset="0"/>
                        </a:rPr>
                        <a:t>238</a:t>
                      </a:r>
                      <a:endParaRPr lang="es-CO"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2000" b="0" u="none" strike="noStrike" dirty="0">
                          <a:effectLst/>
                          <a:latin typeface="Arial" panose="020B0604020202020204" pitchFamily="34" charset="0"/>
                          <a:cs typeface="Arial" panose="020B0604020202020204" pitchFamily="34" charset="0"/>
                        </a:rPr>
                        <a:t>221</a:t>
                      </a:r>
                      <a:endParaRPr lang="es-CO"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2000" b="0" u="none" strike="noStrike" dirty="0">
                          <a:effectLst/>
                          <a:latin typeface="Arial" panose="020B0604020202020204" pitchFamily="34" charset="0"/>
                          <a:cs typeface="Arial" panose="020B0604020202020204" pitchFamily="34" charset="0"/>
                        </a:rPr>
                        <a:t>459</a:t>
                      </a:r>
                      <a:endParaRPr lang="es-CO"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2000" b="0" u="none" strike="noStrike">
                          <a:effectLst/>
                          <a:latin typeface="Arial" panose="020B0604020202020204" pitchFamily="34" charset="0"/>
                          <a:cs typeface="Arial" panose="020B0604020202020204" pitchFamily="34" charset="0"/>
                        </a:rPr>
                        <a:t>17,3</a:t>
                      </a:r>
                      <a:endParaRPr lang="es-CO"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363260489"/>
                  </a:ext>
                </a:extLst>
              </a:tr>
              <a:tr h="682653">
                <a:tc>
                  <a:txBody>
                    <a:bodyPr/>
                    <a:lstStyle/>
                    <a:p>
                      <a:pPr algn="just" fontAlgn="b"/>
                      <a:r>
                        <a:rPr lang="es-CO" sz="2000" b="0" u="none" strike="noStrike" dirty="0">
                          <a:effectLst/>
                          <a:latin typeface="Arial" panose="020B0604020202020204" pitchFamily="34" charset="0"/>
                          <a:cs typeface="Arial" panose="020B0604020202020204" pitchFamily="34" charset="0"/>
                        </a:rPr>
                        <a:t>DIABETES MELLITUS</a:t>
                      </a:r>
                      <a:endParaRPr lang="es-CO"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2000" b="0" u="none" strike="noStrike">
                          <a:effectLst/>
                          <a:latin typeface="Arial" panose="020B0604020202020204" pitchFamily="34" charset="0"/>
                          <a:cs typeface="Arial" panose="020B0604020202020204" pitchFamily="34" charset="0"/>
                        </a:rPr>
                        <a:t>103</a:t>
                      </a:r>
                      <a:endParaRPr lang="es-CO"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2000" b="0" u="none" strike="noStrike" dirty="0">
                          <a:effectLst/>
                          <a:latin typeface="Arial" panose="020B0604020202020204" pitchFamily="34" charset="0"/>
                          <a:cs typeface="Arial" panose="020B0604020202020204" pitchFamily="34" charset="0"/>
                        </a:rPr>
                        <a:t>85</a:t>
                      </a:r>
                      <a:endParaRPr lang="es-CO"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2000" b="0" u="none" strike="noStrike" dirty="0">
                          <a:effectLst/>
                          <a:latin typeface="Arial" panose="020B0604020202020204" pitchFamily="34" charset="0"/>
                          <a:cs typeface="Arial" panose="020B0604020202020204" pitchFamily="34" charset="0"/>
                        </a:rPr>
                        <a:t>188</a:t>
                      </a:r>
                      <a:endParaRPr lang="es-CO"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2000" b="0" u="none" strike="noStrike" dirty="0">
                          <a:effectLst/>
                          <a:latin typeface="Arial" panose="020B0604020202020204" pitchFamily="34" charset="0"/>
                          <a:cs typeface="Arial" panose="020B0604020202020204" pitchFamily="34" charset="0"/>
                        </a:rPr>
                        <a:t>7,1</a:t>
                      </a:r>
                      <a:endParaRPr lang="es-CO"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541703057"/>
                  </a:ext>
                </a:extLst>
              </a:tr>
              <a:tr h="682653">
                <a:tc>
                  <a:txBody>
                    <a:bodyPr/>
                    <a:lstStyle/>
                    <a:p>
                      <a:pPr algn="just" fontAlgn="b"/>
                      <a:r>
                        <a:rPr lang="es-CO" sz="2000" b="0" u="none" strike="noStrike" dirty="0">
                          <a:effectLst/>
                          <a:latin typeface="Arial" panose="020B0604020202020204" pitchFamily="34" charset="0"/>
                          <a:cs typeface="Arial" panose="020B0604020202020204" pitchFamily="34" charset="0"/>
                        </a:rPr>
                        <a:t>PATOLOGIA CARDIACA</a:t>
                      </a:r>
                      <a:endParaRPr lang="es-CO"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2000" b="0" u="none" strike="noStrike">
                          <a:effectLst/>
                          <a:latin typeface="Arial" panose="020B0604020202020204" pitchFamily="34" charset="0"/>
                          <a:cs typeface="Arial" panose="020B0604020202020204" pitchFamily="34" charset="0"/>
                        </a:rPr>
                        <a:t>7</a:t>
                      </a:r>
                      <a:endParaRPr lang="es-CO"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2000" b="0" u="none" strike="noStrike">
                          <a:effectLst/>
                          <a:latin typeface="Arial" panose="020B0604020202020204" pitchFamily="34" charset="0"/>
                          <a:cs typeface="Arial" panose="020B0604020202020204" pitchFamily="34" charset="0"/>
                        </a:rPr>
                        <a:t>9</a:t>
                      </a:r>
                      <a:endParaRPr lang="es-CO"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2000" b="0" u="none" strike="noStrike" dirty="0">
                          <a:effectLst/>
                          <a:latin typeface="Arial" panose="020B0604020202020204" pitchFamily="34" charset="0"/>
                          <a:cs typeface="Arial" panose="020B0604020202020204" pitchFamily="34" charset="0"/>
                        </a:rPr>
                        <a:t>16</a:t>
                      </a:r>
                      <a:endParaRPr lang="es-CO"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2000" b="0" u="none" strike="noStrike" dirty="0">
                          <a:effectLst/>
                          <a:latin typeface="Arial" panose="020B0604020202020204" pitchFamily="34" charset="0"/>
                          <a:cs typeface="Arial" panose="020B0604020202020204" pitchFamily="34" charset="0"/>
                        </a:rPr>
                        <a:t>0,6</a:t>
                      </a:r>
                      <a:endParaRPr lang="es-CO"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52738925"/>
                  </a:ext>
                </a:extLst>
              </a:tr>
            </a:tbl>
          </a:graphicData>
        </a:graphic>
      </p:graphicFrame>
    </p:spTree>
    <p:extLst>
      <p:ext uri="{BB962C8B-B14F-4D97-AF65-F5344CB8AC3E}">
        <p14:creationId xmlns:p14="http://schemas.microsoft.com/office/powerpoint/2010/main" val="2208859664"/>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EC707C-3094-47CC-A922-409CE5444F2E}"/>
              </a:ext>
            </a:extLst>
          </p:cNvPr>
          <p:cNvSpPr>
            <a:spLocks noGrp="1"/>
          </p:cNvSpPr>
          <p:nvPr>
            <p:ph type="title"/>
          </p:nvPr>
        </p:nvSpPr>
        <p:spPr/>
        <p:txBody>
          <a:bodyPr/>
          <a:lstStyle/>
          <a:p>
            <a:pPr>
              <a:defRPr sz="1400" b="0" i="0" u="none" strike="noStrike" kern="1200" spc="0" baseline="0">
                <a:solidFill>
                  <a:prstClr val="black">
                    <a:lumMod val="65000"/>
                    <a:lumOff val="35000"/>
                  </a:prstClr>
                </a:solidFill>
                <a:latin typeface="+mn-lt"/>
                <a:ea typeface="+mn-ea"/>
                <a:cs typeface="+mn-cs"/>
              </a:defRPr>
            </a:pPr>
            <a:r>
              <a:rPr lang="es-CO" sz="3200" dirty="0">
                <a:solidFill>
                  <a:prstClr val="black">
                    <a:lumMod val="65000"/>
                    <a:lumOff val="35000"/>
                  </a:prstClr>
                </a:solidFill>
              </a:rPr>
              <a:t>POBLACIÓN CONSULTANTE POR RANGO EDAD</a:t>
            </a:r>
            <a:br>
              <a:rPr lang="es-CO" sz="3200" dirty="0">
                <a:solidFill>
                  <a:prstClr val="black">
                    <a:lumMod val="65000"/>
                    <a:lumOff val="35000"/>
                  </a:prstClr>
                </a:solidFill>
              </a:rPr>
            </a:br>
            <a:r>
              <a:rPr lang="es-CO" sz="3200" dirty="0">
                <a:solidFill>
                  <a:prstClr val="black">
                    <a:lumMod val="65000"/>
                    <a:lumOff val="35000"/>
                  </a:prstClr>
                </a:solidFill>
              </a:rPr>
              <a:t>UNISALUD 2019</a:t>
            </a:r>
          </a:p>
        </p:txBody>
      </p:sp>
      <p:graphicFrame>
        <p:nvGraphicFramePr>
          <p:cNvPr id="5" name="Marcador de contenido 4">
            <a:extLst>
              <a:ext uri="{FF2B5EF4-FFF2-40B4-BE49-F238E27FC236}">
                <a16:creationId xmlns:a16="http://schemas.microsoft.com/office/drawing/2014/main" id="{ADE05499-F241-441E-8954-73D3B1F08BC2}"/>
              </a:ext>
            </a:extLst>
          </p:cNvPr>
          <p:cNvGraphicFramePr>
            <a:graphicFrameLocks noGrp="1"/>
          </p:cNvGraphicFramePr>
          <p:nvPr>
            <p:ph idx="1"/>
            <p:extLst>
              <p:ext uri="{D42A27DB-BD31-4B8C-83A1-F6EECF244321}">
                <p14:modId xmlns:p14="http://schemas.microsoft.com/office/powerpoint/2010/main" val="4155147296"/>
              </p:ext>
            </p:extLst>
          </p:nvPr>
        </p:nvGraphicFramePr>
        <p:xfrm>
          <a:off x="609600" y="1600200"/>
          <a:ext cx="10969625"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7540782"/>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EC707C-3094-47CC-A922-409CE5444F2E}"/>
              </a:ext>
            </a:extLst>
          </p:cNvPr>
          <p:cNvSpPr>
            <a:spLocks noGrp="1"/>
          </p:cNvSpPr>
          <p:nvPr>
            <p:ph type="title"/>
          </p:nvPr>
        </p:nvSpPr>
        <p:spPr/>
        <p:txBody>
          <a:bodyPr/>
          <a:lstStyle/>
          <a:p>
            <a:pPr>
              <a:defRPr sz="1400" b="0" i="0" u="none" strike="noStrike" kern="1200" spc="0" baseline="0">
                <a:solidFill>
                  <a:prstClr val="black">
                    <a:lumMod val="65000"/>
                    <a:lumOff val="35000"/>
                  </a:prstClr>
                </a:solidFill>
                <a:latin typeface="+mn-lt"/>
                <a:ea typeface="+mn-ea"/>
                <a:cs typeface="+mn-cs"/>
              </a:defRPr>
            </a:pPr>
            <a:r>
              <a:rPr lang="es-CO" sz="3200" dirty="0">
                <a:solidFill>
                  <a:prstClr val="black">
                    <a:lumMod val="65000"/>
                    <a:lumOff val="35000"/>
                  </a:prstClr>
                </a:solidFill>
              </a:rPr>
              <a:t>PROMOCIÓN Y MANTENIMIENTO DE LA SALUD</a:t>
            </a:r>
            <a:br>
              <a:rPr lang="es-CO" sz="3200" dirty="0">
                <a:solidFill>
                  <a:prstClr val="black">
                    <a:lumMod val="65000"/>
                    <a:lumOff val="35000"/>
                  </a:prstClr>
                </a:solidFill>
              </a:rPr>
            </a:br>
            <a:r>
              <a:rPr lang="es-CO" sz="3200" dirty="0">
                <a:solidFill>
                  <a:prstClr val="black">
                    <a:lumMod val="65000"/>
                    <a:lumOff val="35000"/>
                  </a:prstClr>
                </a:solidFill>
              </a:rPr>
              <a:t>UNISALUD 2019</a:t>
            </a:r>
          </a:p>
        </p:txBody>
      </p:sp>
      <p:pic>
        <p:nvPicPr>
          <p:cNvPr id="4" name="Marcador de contenido 3">
            <a:extLst>
              <a:ext uri="{FF2B5EF4-FFF2-40B4-BE49-F238E27FC236}">
                <a16:creationId xmlns:a16="http://schemas.microsoft.com/office/drawing/2014/main" id="{8C684934-D95B-46CA-90BF-E3EB60F0A63C}"/>
              </a:ext>
            </a:extLst>
          </p:cNvPr>
          <p:cNvPicPr>
            <a:picLocks noGrp="1" noChangeAspect="1"/>
          </p:cNvPicPr>
          <p:nvPr>
            <p:ph idx="1"/>
          </p:nvPr>
        </p:nvPicPr>
        <p:blipFill>
          <a:blip r:embed="rId2"/>
          <a:stretch>
            <a:fillRect/>
          </a:stretch>
        </p:blipFill>
        <p:spPr>
          <a:xfrm>
            <a:off x="1376258" y="1669961"/>
            <a:ext cx="8669615" cy="4675846"/>
          </a:xfrm>
          <a:prstGeom prst="rect">
            <a:avLst/>
          </a:prstGeom>
        </p:spPr>
      </p:pic>
    </p:spTree>
    <p:extLst>
      <p:ext uri="{BB962C8B-B14F-4D97-AF65-F5344CB8AC3E}">
        <p14:creationId xmlns:p14="http://schemas.microsoft.com/office/powerpoint/2010/main" val="2836357753"/>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289A11-BF04-44D9-83C1-DCDE8AAE4069}"/>
              </a:ext>
            </a:extLst>
          </p:cNvPr>
          <p:cNvSpPr>
            <a:spLocks noGrp="1"/>
          </p:cNvSpPr>
          <p:nvPr>
            <p:ph type="title"/>
          </p:nvPr>
        </p:nvSpPr>
        <p:spPr/>
        <p:txBody>
          <a:bodyPr/>
          <a:lstStyle/>
          <a:p>
            <a:pPr>
              <a:defRPr sz="1400" b="0" i="0" u="none" strike="noStrike" kern="1200" spc="0" baseline="0">
                <a:solidFill>
                  <a:prstClr val="black">
                    <a:lumMod val="65000"/>
                    <a:lumOff val="35000"/>
                  </a:prstClr>
                </a:solidFill>
                <a:latin typeface="+mn-lt"/>
                <a:ea typeface="+mn-ea"/>
                <a:cs typeface="+mn-cs"/>
              </a:defRPr>
            </a:pPr>
            <a:r>
              <a:rPr lang="es-CO" sz="3200" dirty="0">
                <a:solidFill>
                  <a:prstClr val="black">
                    <a:lumMod val="65000"/>
                    <a:lumOff val="35000"/>
                  </a:prstClr>
                </a:solidFill>
              </a:rPr>
              <a:t>OPORTUNIDAD EN LA ATENCIÓN</a:t>
            </a:r>
            <a:br>
              <a:rPr lang="es-CO" sz="3200" dirty="0">
                <a:solidFill>
                  <a:prstClr val="black">
                    <a:lumMod val="65000"/>
                    <a:lumOff val="35000"/>
                  </a:prstClr>
                </a:solidFill>
              </a:rPr>
            </a:br>
            <a:r>
              <a:rPr lang="es-CO" sz="3200" dirty="0">
                <a:solidFill>
                  <a:prstClr val="black">
                    <a:lumMod val="65000"/>
                    <a:lumOff val="35000"/>
                  </a:prstClr>
                </a:solidFill>
              </a:rPr>
              <a:t>UNISALUD 2019</a:t>
            </a:r>
            <a:endParaRPr lang="es-CO" sz="3200" dirty="0"/>
          </a:p>
        </p:txBody>
      </p:sp>
      <p:graphicFrame>
        <p:nvGraphicFramePr>
          <p:cNvPr id="6" name="Marcador de contenido 1">
            <a:extLst>
              <a:ext uri="{FF2B5EF4-FFF2-40B4-BE49-F238E27FC236}">
                <a16:creationId xmlns:a16="http://schemas.microsoft.com/office/drawing/2014/main" id="{570EA355-C85E-4A3D-96C9-70F996835641}"/>
              </a:ext>
            </a:extLst>
          </p:cNvPr>
          <p:cNvGraphicFramePr>
            <a:graphicFrameLocks noGrp="1"/>
          </p:cNvGraphicFramePr>
          <p:nvPr>
            <p:ph idx="1"/>
            <p:extLst>
              <p:ext uri="{D42A27DB-BD31-4B8C-83A1-F6EECF244321}">
                <p14:modId xmlns:p14="http://schemas.microsoft.com/office/powerpoint/2010/main" val="3724928803"/>
              </p:ext>
            </p:extLst>
          </p:nvPr>
        </p:nvGraphicFramePr>
        <p:xfrm>
          <a:off x="1077685" y="1417638"/>
          <a:ext cx="9742715" cy="5110819"/>
        </p:xfrm>
        <a:graphic>
          <a:graphicData uri="http://schemas.openxmlformats.org/drawingml/2006/table">
            <a:tbl>
              <a:tblPr firstRow="1" firstCol="1" bandRow="1">
                <a:tableStyleId>{5C22544A-7EE6-4342-B048-85BDC9FD1C3A}</a:tableStyleId>
              </a:tblPr>
              <a:tblGrid>
                <a:gridCol w="5217607">
                  <a:extLst>
                    <a:ext uri="{9D8B030D-6E8A-4147-A177-3AD203B41FA5}">
                      <a16:colId xmlns:a16="http://schemas.microsoft.com/office/drawing/2014/main" val="20000"/>
                    </a:ext>
                  </a:extLst>
                </a:gridCol>
                <a:gridCol w="1922585">
                  <a:extLst>
                    <a:ext uri="{9D8B030D-6E8A-4147-A177-3AD203B41FA5}">
                      <a16:colId xmlns:a16="http://schemas.microsoft.com/office/drawing/2014/main" val="20001"/>
                    </a:ext>
                  </a:extLst>
                </a:gridCol>
                <a:gridCol w="984738">
                  <a:extLst>
                    <a:ext uri="{9D8B030D-6E8A-4147-A177-3AD203B41FA5}">
                      <a16:colId xmlns:a16="http://schemas.microsoft.com/office/drawing/2014/main" val="20002"/>
                    </a:ext>
                  </a:extLst>
                </a:gridCol>
                <a:gridCol w="1617785">
                  <a:extLst>
                    <a:ext uri="{9D8B030D-6E8A-4147-A177-3AD203B41FA5}">
                      <a16:colId xmlns:a16="http://schemas.microsoft.com/office/drawing/2014/main" val="20006"/>
                    </a:ext>
                  </a:extLst>
                </a:gridCol>
              </a:tblGrid>
              <a:tr h="638676">
                <a:tc>
                  <a:txBody>
                    <a:bodyPr/>
                    <a:lstStyle/>
                    <a:p>
                      <a:pPr algn="ctr">
                        <a:spcAft>
                          <a:spcPts val="0"/>
                        </a:spcAft>
                      </a:pPr>
                      <a:r>
                        <a:rPr lang="es-CO" sz="2000" dirty="0">
                          <a:effectLst/>
                        </a:rPr>
                        <a:t>ACTIVIDAD</a:t>
                      </a:r>
                      <a:endParaRPr lang="es-CO" sz="3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47" marR="44447" marT="0" marB="0" anchor="ctr">
                    <a:solidFill>
                      <a:srgbClr val="0070C0"/>
                    </a:solidFill>
                  </a:tcPr>
                </a:tc>
                <a:tc>
                  <a:txBody>
                    <a:bodyPr/>
                    <a:lstStyle/>
                    <a:p>
                      <a:pPr algn="ctr">
                        <a:spcAft>
                          <a:spcPts val="0"/>
                        </a:spcAft>
                      </a:pPr>
                      <a:r>
                        <a:rPr lang="es-CO" sz="2000" dirty="0">
                          <a:solidFill>
                            <a:schemeClr val="tx1"/>
                          </a:solidFill>
                          <a:effectLst/>
                        </a:rPr>
                        <a:t>2017</a:t>
                      </a:r>
                      <a:endParaRPr lang="es-CO" sz="32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447" marR="44447" marT="0" marB="0" anchor="ctr">
                    <a:solidFill>
                      <a:schemeClr val="accent5">
                        <a:lumMod val="60000"/>
                        <a:lumOff val="40000"/>
                      </a:schemeClr>
                    </a:solidFill>
                  </a:tcPr>
                </a:tc>
                <a:tc>
                  <a:txBody>
                    <a:bodyPr/>
                    <a:lstStyle/>
                    <a:p>
                      <a:pPr algn="ctr">
                        <a:spcAft>
                          <a:spcPts val="0"/>
                        </a:spcAft>
                      </a:pPr>
                      <a:r>
                        <a:rPr lang="es-CO" sz="2000" dirty="0">
                          <a:solidFill>
                            <a:schemeClr val="tx1"/>
                          </a:solidFill>
                          <a:effectLst/>
                        </a:rPr>
                        <a:t>2018 </a:t>
                      </a:r>
                      <a:endParaRPr lang="es-CO" sz="32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447" marR="44447" marT="0" marB="0" anchor="ctr">
                    <a:solidFill>
                      <a:schemeClr val="accent5">
                        <a:lumMod val="60000"/>
                        <a:lumOff val="40000"/>
                      </a:schemeClr>
                    </a:solidFill>
                  </a:tcPr>
                </a:tc>
                <a:tc>
                  <a:txBody>
                    <a:bodyPr/>
                    <a:lstStyle/>
                    <a:p>
                      <a:pPr algn="ctr">
                        <a:spcAft>
                          <a:spcPts val="0"/>
                        </a:spcAft>
                      </a:pPr>
                      <a:r>
                        <a:rPr lang="es-CO" sz="2000" dirty="0">
                          <a:solidFill>
                            <a:schemeClr val="tx1"/>
                          </a:solidFill>
                          <a:effectLst/>
                        </a:rPr>
                        <a:t>2019</a:t>
                      </a:r>
                      <a:endParaRPr lang="es-CO" sz="32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4447" marR="44447" marT="0" marB="0" anchor="ctr">
                    <a:solidFill>
                      <a:schemeClr val="accent5">
                        <a:lumMod val="60000"/>
                        <a:lumOff val="40000"/>
                      </a:schemeClr>
                    </a:solidFill>
                  </a:tcPr>
                </a:tc>
                <a:extLst>
                  <a:ext uri="{0D108BD9-81ED-4DB2-BD59-A6C34878D82A}">
                    <a16:rowId xmlns:a16="http://schemas.microsoft.com/office/drawing/2014/main" val="10000"/>
                  </a:ext>
                </a:extLst>
              </a:tr>
              <a:tr h="638676">
                <a:tc>
                  <a:txBody>
                    <a:bodyPr/>
                    <a:lstStyle/>
                    <a:p>
                      <a:pPr algn="l">
                        <a:spcAft>
                          <a:spcPts val="0"/>
                        </a:spcAft>
                      </a:pPr>
                      <a:r>
                        <a:rPr lang="es-CO" sz="2000" dirty="0">
                          <a:effectLst/>
                        </a:rPr>
                        <a:t>CONSULTA  MEDICA GENERAL</a:t>
                      </a:r>
                      <a:endParaRPr lang="es-CO" sz="3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47" marR="44447" marT="0" marB="0" anchor="ctr">
                    <a:solidFill>
                      <a:srgbClr val="0070C0"/>
                    </a:solidFill>
                  </a:tcPr>
                </a:tc>
                <a:tc>
                  <a:txBody>
                    <a:bodyPr/>
                    <a:lstStyle/>
                    <a:p>
                      <a:pPr algn="ctr">
                        <a:spcAft>
                          <a:spcPts val="0"/>
                        </a:spcAft>
                      </a:pPr>
                      <a:r>
                        <a:rPr lang="es-CO" sz="2000" dirty="0">
                          <a:effectLst/>
                        </a:rPr>
                        <a:t>1</a:t>
                      </a:r>
                      <a:endParaRPr lang="es-CO" sz="3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47" marR="44447" marT="0" marB="0" anchor="ctr"/>
                </a:tc>
                <a:tc>
                  <a:txBody>
                    <a:bodyPr/>
                    <a:lstStyle/>
                    <a:p>
                      <a:pPr algn="ctr">
                        <a:spcAft>
                          <a:spcPts val="0"/>
                        </a:spcAft>
                      </a:pPr>
                      <a:r>
                        <a:rPr lang="es-CO" sz="2000" dirty="0">
                          <a:effectLst/>
                        </a:rPr>
                        <a:t>1</a:t>
                      </a:r>
                      <a:endParaRPr lang="es-CO" sz="3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47" marR="44447" marT="0" marB="0" anchor="ctr"/>
                </a:tc>
                <a:tc>
                  <a:txBody>
                    <a:bodyPr/>
                    <a:lstStyle/>
                    <a:p>
                      <a:pPr marL="0" algn="ctr" defTabSz="457200" rtl="0" eaLnBrk="1" fontAlgn="b" latinLnBrk="0" hangingPunct="1">
                        <a:spcAft>
                          <a:spcPts val="0"/>
                        </a:spcAft>
                      </a:pPr>
                      <a:r>
                        <a:rPr lang="es-CO" sz="2000" kern="1200" dirty="0">
                          <a:solidFill>
                            <a:schemeClr val="dk1"/>
                          </a:solidFill>
                          <a:effectLst/>
                          <a:latin typeface="+mn-lt"/>
                          <a:ea typeface="+mn-ea"/>
                          <a:cs typeface="+mn-cs"/>
                        </a:rPr>
                        <a:t>6</a:t>
                      </a:r>
                    </a:p>
                  </a:txBody>
                  <a:tcPr marL="9525" marR="9525" marT="9525" marB="0" anchor="ctr"/>
                </a:tc>
                <a:extLst>
                  <a:ext uri="{0D108BD9-81ED-4DB2-BD59-A6C34878D82A}">
                    <a16:rowId xmlns:a16="http://schemas.microsoft.com/office/drawing/2014/main" val="10001"/>
                  </a:ext>
                </a:extLst>
              </a:tr>
              <a:tr h="320749">
                <a:tc>
                  <a:txBody>
                    <a:bodyPr/>
                    <a:lstStyle/>
                    <a:p>
                      <a:pPr algn="l">
                        <a:spcAft>
                          <a:spcPts val="0"/>
                        </a:spcAft>
                      </a:pPr>
                      <a:r>
                        <a:rPr lang="es-CO" sz="2000" dirty="0">
                          <a:effectLst/>
                        </a:rPr>
                        <a:t>CONSULTA DE PSICOLOGIA</a:t>
                      </a:r>
                      <a:endParaRPr lang="es-CO" sz="3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47" marR="44447" marT="0" marB="0" anchor="ctr">
                    <a:solidFill>
                      <a:srgbClr val="0070C0"/>
                    </a:solidFill>
                  </a:tcPr>
                </a:tc>
                <a:tc>
                  <a:txBody>
                    <a:bodyPr/>
                    <a:lstStyle/>
                    <a:p>
                      <a:pPr algn="ctr">
                        <a:spcAft>
                          <a:spcPts val="0"/>
                        </a:spcAft>
                      </a:pPr>
                      <a:r>
                        <a:rPr lang="es-CO" sz="2000" dirty="0">
                          <a:effectLst/>
                        </a:rPr>
                        <a:t>6</a:t>
                      </a:r>
                      <a:endParaRPr lang="es-CO" sz="3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47" marR="44447" marT="0" marB="0" anchor="ctr"/>
                </a:tc>
                <a:tc>
                  <a:txBody>
                    <a:bodyPr/>
                    <a:lstStyle/>
                    <a:p>
                      <a:pPr algn="ctr">
                        <a:spcAft>
                          <a:spcPts val="0"/>
                        </a:spcAft>
                      </a:pPr>
                      <a:r>
                        <a:rPr lang="es-CO" sz="2000" dirty="0">
                          <a:effectLst/>
                        </a:rPr>
                        <a:t>7</a:t>
                      </a:r>
                      <a:endParaRPr lang="es-CO" sz="3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47" marR="44447" marT="0" marB="0" anchor="ctr"/>
                </a:tc>
                <a:tc>
                  <a:txBody>
                    <a:bodyPr/>
                    <a:lstStyle/>
                    <a:p>
                      <a:pPr marL="0" algn="ctr" defTabSz="457200" rtl="0" eaLnBrk="1" fontAlgn="b" latinLnBrk="0" hangingPunct="1">
                        <a:spcAft>
                          <a:spcPts val="0"/>
                        </a:spcAft>
                      </a:pPr>
                      <a:r>
                        <a:rPr lang="es-CO" sz="2000" kern="1200" dirty="0">
                          <a:solidFill>
                            <a:schemeClr val="dk1"/>
                          </a:solidFill>
                          <a:effectLst/>
                          <a:latin typeface="+mn-lt"/>
                          <a:ea typeface="+mn-ea"/>
                          <a:cs typeface="+mn-cs"/>
                        </a:rPr>
                        <a:t>5</a:t>
                      </a:r>
                    </a:p>
                  </a:txBody>
                  <a:tcPr marL="9525" marR="9525" marT="9525" marB="0" anchor="ctr"/>
                </a:tc>
                <a:extLst>
                  <a:ext uri="{0D108BD9-81ED-4DB2-BD59-A6C34878D82A}">
                    <a16:rowId xmlns:a16="http://schemas.microsoft.com/office/drawing/2014/main" val="10002"/>
                  </a:ext>
                </a:extLst>
              </a:tr>
              <a:tr h="638676">
                <a:tc>
                  <a:txBody>
                    <a:bodyPr/>
                    <a:lstStyle/>
                    <a:p>
                      <a:pPr algn="l">
                        <a:spcAft>
                          <a:spcPts val="0"/>
                        </a:spcAft>
                      </a:pPr>
                      <a:r>
                        <a:rPr lang="es-CO" sz="2000" dirty="0">
                          <a:effectLst/>
                        </a:rPr>
                        <a:t>CONSULTA ESPECIALIZADA GINECOLOGIA</a:t>
                      </a:r>
                      <a:endParaRPr lang="es-CO" sz="3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47" marR="44447" marT="0" marB="0" anchor="ctr">
                    <a:solidFill>
                      <a:srgbClr val="0070C0"/>
                    </a:solidFill>
                  </a:tcPr>
                </a:tc>
                <a:tc>
                  <a:txBody>
                    <a:bodyPr/>
                    <a:lstStyle/>
                    <a:p>
                      <a:pPr algn="ctr">
                        <a:spcAft>
                          <a:spcPts val="0"/>
                        </a:spcAft>
                      </a:pPr>
                      <a:r>
                        <a:rPr lang="es-CO" sz="2000" dirty="0">
                          <a:effectLst/>
                        </a:rPr>
                        <a:t>5</a:t>
                      </a:r>
                      <a:endParaRPr lang="es-CO" sz="3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47" marR="44447" marT="0" marB="0" anchor="ctr"/>
                </a:tc>
                <a:tc>
                  <a:txBody>
                    <a:bodyPr/>
                    <a:lstStyle/>
                    <a:p>
                      <a:pPr algn="ctr">
                        <a:spcAft>
                          <a:spcPts val="0"/>
                        </a:spcAft>
                      </a:pPr>
                      <a:r>
                        <a:rPr lang="es-CO" sz="2000" dirty="0">
                          <a:effectLst/>
                        </a:rPr>
                        <a:t>7</a:t>
                      </a:r>
                      <a:endParaRPr lang="es-CO" sz="3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47" marR="44447" marT="0" marB="0" anchor="ctr"/>
                </a:tc>
                <a:tc>
                  <a:txBody>
                    <a:bodyPr/>
                    <a:lstStyle/>
                    <a:p>
                      <a:pPr marL="0" algn="ctr" defTabSz="457200" rtl="0" eaLnBrk="1" fontAlgn="b" latinLnBrk="0" hangingPunct="1">
                        <a:spcAft>
                          <a:spcPts val="0"/>
                        </a:spcAft>
                      </a:pPr>
                      <a:r>
                        <a:rPr lang="es-CO" sz="2000" kern="1200" dirty="0">
                          <a:solidFill>
                            <a:schemeClr val="dk1"/>
                          </a:solidFill>
                          <a:effectLst/>
                          <a:latin typeface="+mn-lt"/>
                          <a:ea typeface="+mn-ea"/>
                          <a:cs typeface="+mn-cs"/>
                        </a:rPr>
                        <a:t>8</a:t>
                      </a:r>
                    </a:p>
                  </a:txBody>
                  <a:tcPr marL="9525" marR="9525" marT="9525" marB="0" anchor="ctr"/>
                </a:tc>
                <a:extLst>
                  <a:ext uri="{0D108BD9-81ED-4DB2-BD59-A6C34878D82A}">
                    <a16:rowId xmlns:a16="http://schemas.microsoft.com/office/drawing/2014/main" val="10003"/>
                  </a:ext>
                </a:extLst>
              </a:tr>
              <a:tr h="638676">
                <a:tc>
                  <a:txBody>
                    <a:bodyPr/>
                    <a:lstStyle/>
                    <a:p>
                      <a:pPr algn="l">
                        <a:spcAft>
                          <a:spcPts val="0"/>
                        </a:spcAft>
                      </a:pPr>
                      <a:r>
                        <a:rPr lang="es-CO" sz="2000" dirty="0">
                          <a:effectLst/>
                        </a:rPr>
                        <a:t>CONSULTA ESPECIALIZADA PEDIATRIA</a:t>
                      </a:r>
                      <a:endParaRPr lang="es-CO" sz="3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47" marR="44447" marT="0" marB="0" anchor="ctr">
                    <a:solidFill>
                      <a:srgbClr val="0070C0"/>
                    </a:solidFill>
                  </a:tcPr>
                </a:tc>
                <a:tc>
                  <a:txBody>
                    <a:bodyPr/>
                    <a:lstStyle/>
                    <a:p>
                      <a:pPr algn="ctr">
                        <a:spcAft>
                          <a:spcPts val="0"/>
                        </a:spcAft>
                      </a:pPr>
                      <a:r>
                        <a:rPr lang="es-CO" sz="2000" dirty="0">
                          <a:effectLst/>
                        </a:rPr>
                        <a:t>4</a:t>
                      </a:r>
                      <a:endParaRPr lang="es-CO" sz="3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47" marR="44447" marT="0" marB="0" anchor="ctr"/>
                </a:tc>
                <a:tc>
                  <a:txBody>
                    <a:bodyPr/>
                    <a:lstStyle/>
                    <a:p>
                      <a:pPr algn="ctr">
                        <a:spcAft>
                          <a:spcPts val="0"/>
                        </a:spcAft>
                      </a:pPr>
                      <a:r>
                        <a:rPr lang="es-CO" sz="2000" dirty="0">
                          <a:effectLst/>
                        </a:rPr>
                        <a:t>3</a:t>
                      </a:r>
                      <a:endParaRPr lang="es-CO" sz="3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47" marR="44447" marT="0" marB="0" anchor="ctr"/>
                </a:tc>
                <a:tc>
                  <a:txBody>
                    <a:bodyPr/>
                    <a:lstStyle/>
                    <a:p>
                      <a:pPr marL="0" algn="ctr" defTabSz="457200" rtl="0" eaLnBrk="1" fontAlgn="b" latinLnBrk="0" hangingPunct="1">
                        <a:spcAft>
                          <a:spcPts val="0"/>
                        </a:spcAft>
                      </a:pPr>
                      <a:r>
                        <a:rPr lang="es-CO" sz="2000" kern="1200" dirty="0">
                          <a:solidFill>
                            <a:schemeClr val="dk1"/>
                          </a:solidFill>
                          <a:effectLst/>
                          <a:latin typeface="+mn-lt"/>
                          <a:ea typeface="+mn-ea"/>
                          <a:cs typeface="+mn-cs"/>
                        </a:rPr>
                        <a:t>4</a:t>
                      </a:r>
                    </a:p>
                  </a:txBody>
                  <a:tcPr marL="9525" marR="9525" marT="9525" marB="0" anchor="ctr"/>
                </a:tc>
                <a:extLst>
                  <a:ext uri="{0D108BD9-81ED-4DB2-BD59-A6C34878D82A}">
                    <a16:rowId xmlns:a16="http://schemas.microsoft.com/office/drawing/2014/main" val="10004"/>
                  </a:ext>
                </a:extLst>
              </a:tr>
              <a:tr h="638676">
                <a:tc>
                  <a:txBody>
                    <a:bodyPr/>
                    <a:lstStyle/>
                    <a:p>
                      <a:pPr algn="l">
                        <a:spcAft>
                          <a:spcPts val="0"/>
                        </a:spcAft>
                      </a:pPr>
                      <a:r>
                        <a:rPr lang="es-CO" sz="2000" dirty="0">
                          <a:effectLst/>
                        </a:rPr>
                        <a:t>CONSULTA ODONTOLOGIA GENERAL</a:t>
                      </a:r>
                      <a:endParaRPr lang="es-CO" sz="3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47" marR="44447" marT="0" marB="0" anchor="ctr">
                    <a:solidFill>
                      <a:srgbClr val="0070C0"/>
                    </a:solidFill>
                  </a:tcPr>
                </a:tc>
                <a:tc>
                  <a:txBody>
                    <a:bodyPr/>
                    <a:lstStyle/>
                    <a:p>
                      <a:pPr algn="ctr">
                        <a:spcAft>
                          <a:spcPts val="0"/>
                        </a:spcAft>
                      </a:pPr>
                      <a:r>
                        <a:rPr lang="es-CO" sz="2000" dirty="0">
                          <a:effectLst/>
                        </a:rPr>
                        <a:t>2</a:t>
                      </a:r>
                      <a:endParaRPr lang="es-CO" sz="3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47" marR="44447" marT="0" marB="0" anchor="ctr"/>
                </a:tc>
                <a:tc>
                  <a:txBody>
                    <a:bodyPr/>
                    <a:lstStyle/>
                    <a:p>
                      <a:pPr algn="ctr">
                        <a:spcAft>
                          <a:spcPts val="0"/>
                        </a:spcAft>
                      </a:pPr>
                      <a:r>
                        <a:rPr lang="es-CO" sz="2000" dirty="0">
                          <a:effectLst/>
                        </a:rPr>
                        <a:t>2</a:t>
                      </a:r>
                      <a:endParaRPr lang="es-CO" sz="3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47" marR="44447" marT="0" marB="0" anchor="ctr"/>
                </a:tc>
                <a:tc>
                  <a:txBody>
                    <a:bodyPr/>
                    <a:lstStyle/>
                    <a:p>
                      <a:pPr marL="0" algn="ctr" defTabSz="457200" rtl="0" eaLnBrk="1" fontAlgn="b" latinLnBrk="0" hangingPunct="1">
                        <a:spcAft>
                          <a:spcPts val="0"/>
                        </a:spcAft>
                      </a:pPr>
                      <a:r>
                        <a:rPr lang="es-CO" sz="2000" kern="1200" dirty="0">
                          <a:solidFill>
                            <a:schemeClr val="dk1"/>
                          </a:solidFill>
                          <a:effectLst/>
                          <a:latin typeface="+mn-lt"/>
                          <a:ea typeface="+mn-ea"/>
                          <a:cs typeface="+mn-cs"/>
                        </a:rPr>
                        <a:t>5</a:t>
                      </a:r>
                    </a:p>
                  </a:txBody>
                  <a:tcPr marL="9525" marR="9525" marT="9525" marB="0" anchor="ctr"/>
                </a:tc>
                <a:extLst>
                  <a:ext uri="{0D108BD9-81ED-4DB2-BD59-A6C34878D82A}">
                    <a16:rowId xmlns:a16="http://schemas.microsoft.com/office/drawing/2014/main" val="10005"/>
                  </a:ext>
                </a:extLst>
              </a:tr>
              <a:tr h="958014">
                <a:tc>
                  <a:txBody>
                    <a:bodyPr/>
                    <a:lstStyle/>
                    <a:p>
                      <a:pPr algn="l">
                        <a:spcAft>
                          <a:spcPts val="0"/>
                        </a:spcAft>
                      </a:pPr>
                      <a:r>
                        <a:rPr lang="es-CO" sz="2000" dirty="0">
                          <a:effectLst/>
                        </a:rPr>
                        <a:t>CONSULTA ODONTOLOGICA ESPECIALIZADA</a:t>
                      </a:r>
                      <a:endParaRPr lang="es-CO" sz="3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47" marR="44447" marT="0" marB="0" anchor="ctr">
                    <a:solidFill>
                      <a:srgbClr val="0070C0"/>
                    </a:solidFill>
                  </a:tcPr>
                </a:tc>
                <a:tc>
                  <a:txBody>
                    <a:bodyPr/>
                    <a:lstStyle/>
                    <a:p>
                      <a:pPr algn="ctr">
                        <a:spcAft>
                          <a:spcPts val="0"/>
                        </a:spcAft>
                      </a:pPr>
                      <a:r>
                        <a:rPr lang="es-CO" sz="2000" dirty="0">
                          <a:effectLst/>
                        </a:rPr>
                        <a:t>4</a:t>
                      </a:r>
                      <a:endParaRPr lang="es-CO" sz="3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47" marR="44447" marT="0" marB="0" anchor="ctr"/>
                </a:tc>
                <a:tc>
                  <a:txBody>
                    <a:bodyPr/>
                    <a:lstStyle/>
                    <a:p>
                      <a:pPr algn="ctr">
                        <a:spcAft>
                          <a:spcPts val="0"/>
                        </a:spcAft>
                      </a:pPr>
                      <a:r>
                        <a:rPr lang="es-CO" sz="2000" dirty="0">
                          <a:effectLst/>
                        </a:rPr>
                        <a:t>3</a:t>
                      </a:r>
                      <a:endParaRPr lang="es-CO" sz="3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47" marR="44447" marT="0" marB="0" anchor="ctr"/>
                </a:tc>
                <a:tc>
                  <a:txBody>
                    <a:bodyPr/>
                    <a:lstStyle/>
                    <a:p>
                      <a:pPr marL="0" algn="ctr" defTabSz="457200" rtl="0" eaLnBrk="1" fontAlgn="b" latinLnBrk="0" hangingPunct="1">
                        <a:spcAft>
                          <a:spcPts val="0"/>
                        </a:spcAft>
                      </a:pPr>
                      <a:r>
                        <a:rPr lang="es-CO" sz="2000" kern="1200" dirty="0">
                          <a:solidFill>
                            <a:schemeClr val="dk1"/>
                          </a:solidFill>
                          <a:effectLst/>
                          <a:latin typeface="+mn-lt"/>
                          <a:ea typeface="+mn-ea"/>
                          <a:cs typeface="+mn-cs"/>
                        </a:rPr>
                        <a:t>4</a:t>
                      </a:r>
                    </a:p>
                  </a:txBody>
                  <a:tcPr marL="9525" marR="9525" marT="9525" marB="0" anchor="ctr"/>
                </a:tc>
                <a:extLst>
                  <a:ext uri="{0D108BD9-81ED-4DB2-BD59-A6C34878D82A}">
                    <a16:rowId xmlns:a16="http://schemas.microsoft.com/office/drawing/2014/main" val="10006"/>
                  </a:ext>
                </a:extLst>
              </a:tr>
              <a:tr h="638676">
                <a:tc>
                  <a:txBody>
                    <a:bodyPr/>
                    <a:lstStyle/>
                    <a:p>
                      <a:pPr algn="l">
                        <a:spcAft>
                          <a:spcPts val="0"/>
                        </a:spcAft>
                      </a:pPr>
                      <a:r>
                        <a:rPr lang="es-CO" sz="2000" dirty="0">
                          <a:effectLst/>
                        </a:rPr>
                        <a:t>CONSULTA POR MEDICINA FAMILIAR</a:t>
                      </a:r>
                      <a:endParaRPr lang="es-CO" sz="3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47" marR="44447" marT="0" marB="0" anchor="ctr">
                    <a:solidFill>
                      <a:srgbClr val="0070C0"/>
                    </a:solidFill>
                  </a:tcPr>
                </a:tc>
                <a:tc>
                  <a:txBody>
                    <a:bodyPr/>
                    <a:lstStyle/>
                    <a:p>
                      <a:pPr algn="ctr">
                        <a:spcAft>
                          <a:spcPts val="0"/>
                        </a:spcAft>
                      </a:pPr>
                      <a:r>
                        <a:rPr lang="es-CO" sz="2000" dirty="0">
                          <a:effectLst/>
                        </a:rPr>
                        <a:t>2</a:t>
                      </a:r>
                      <a:endParaRPr lang="es-CO" sz="3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47" marR="44447" marT="0" marB="0" anchor="ctr"/>
                </a:tc>
                <a:tc>
                  <a:txBody>
                    <a:bodyPr/>
                    <a:lstStyle/>
                    <a:p>
                      <a:pPr algn="ctr">
                        <a:spcAft>
                          <a:spcPts val="0"/>
                        </a:spcAft>
                      </a:pPr>
                      <a:r>
                        <a:rPr lang="es-CO" sz="2000" dirty="0">
                          <a:effectLst/>
                        </a:rPr>
                        <a:t>1</a:t>
                      </a:r>
                      <a:endParaRPr lang="es-CO" sz="3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47" marR="44447" marT="0" marB="0" anchor="ctr"/>
                </a:tc>
                <a:tc>
                  <a:txBody>
                    <a:bodyPr/>
                    <a:lstStyle/>
                    <a:p>
                      <a:pPr marL="0" algn="ctr" defTabSz="457200" rtl="0" eaLnBrk="1" fontAlgn="b" latinLnBrk="0" hangingPunct="1">
                        <a:spcAft>
                          <a:spcPts val="0"/>
                        </a:spcAft>
                      </a:pPr>
                      <a:r>
                        <a:rPr lang="es-CO" sz="2000" kern="1200">
                          <a:solidFill>
                            <a:schemeClr val="dk1"/>
                          </a:solidFill>
                          <a:effectLst/>
                          <a:latin typeface="+mn-lt"/>
                          <a:ea typeface="+mn-ea"/>
                          <a:cs typeface="+mn-cs"/>
                        </a:rPr>
                        <a:t>2</a:t>
                      </a:r>
                      <a:endParaRPr lang="es-CO" sz="2000"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44769851"/>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30498" y="75221"/>
            <a:ext cx="5360378" cy="675766"/>
          </a:xfrm>
        </p:spPr>
        <p:txBody>
          <a:bodyPr/>
          <a:lstStyle/>
          <a:p>
            <a:r>
              <a:rPr lang="es-CO" b="1" dirty="0"/>
              <a:t>Tutelas 2019 y 2018</a:t>
            </a: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550077402"/>
              </p:ext>
            </p:extLst>
          </p:nvPr>
        </p:nvGraphicFramePr>
        <p:xfrm>
          <a:off x="1621766" y="750987"/>
          <a:ext cx="8177842" cy="1886301"/>
        </p:xfrm>
        <a:graphic>
          <a:graphicData uri="http://schemas.openxmlformats.org/drawingml/2006/table">
            <a:tbl>
              <a:tblPr/>
              <a:tblGrid>
                <a:gridCol w="715992">
                  <a:extLst>
                    <a:ext uri="{9D8B030D-6E8A-4147-A177-3AD203B41FA5}">
                      <a16:colId xmlns:a16="http://schemas.microsoft.com/office/drawing/2014/main" val="20000"/>
                    </a:ext>
                  </a:extLst>
                </a:gridCol>
                <a:gridCol w="1035170">
                  <a:extLst>
                    <a:ext uri="{9D8B030D-6E8A-4147-A177-3AD203B41FA5}">
                      <a16:colId xmlns:a16="http://schemas.microsoft.com/office/drawing/2014/main" val="20001"/>
                    </a:ext>
                  </a:extLst>
                </a:gridCol>
                <a:gridCol w="1285336">
                  <a:extLst>
                    <a:ext uri="{9D8B030D-6E8A-4147-A177-3AD203B41FA5}">
                      <a16:colId xmlns:a16="http://schemas.microsoft.com/office/drawing/2014/main" val="20002"/>
                    </a:ext>
                  </a:extLst>
                </a:gridCol>
                <a:gridCol w="4123427">
                  <a:extLst>
                    <a:ext uri="{9D8B030D-6E8A-4147-A177-3AD203B41FA5}">
                      <a16:colId xmlns:a16="http://schemas.microsoft.com/office/drawing/2014/main" val="20003"/>
                    </a:ext>
                  </a:extLst>
                </a:gridCol>
                <a:gridCol w="1017917">
                  <a:extLst>
                    <a:ext uri="{9D8B030D-6E8A-4147-A177-3AD203B41FA5}">
                      <a16:colId xmlns:a16="http://schemas.microsoft.com/office/drawing/2014/main" val="20004"/>
                    </a:ext>
                  </a:extLst>
                </a:gridCol>
              </a:tblGrid>
              <a:tr h="173412">
                <a:tc gridSpan="5">
                  <a:txBody>
                    <a:bodyPr/>
                    <a:lstStyle/>
                    <a:p>
                      <a:pPr algn="ctr" fontAlgn="ctr"/>
                      <a:r>
                        <a:rPr lang="es-CO" sz="1400" b="1" i="0" u="none" strike="noStrike" dirty="0">
                          <a:solidFill>
                            <a:srgbClr val="FFFFFF"/>
                          </a:solidFill>
                          <a:effectLst/>
                          <a:latin typeface="Arial" panose="020B0604020202020204" pitchFamily="34" charset="0"/>
                        </a:rPr>
                        <a:t>TUTELAS 2019</a:t>
                      </a:r>
                    </a:p>
                  </a:txBody>
                  <a:tcPr marL="5519" marR="5519" marT="551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433529">
                <a:tc>
                  <a:txBody>
                    <a:bodyPr/>
                    <a:lstStyle/>
                    <a:p>
                      <a:pPr algn="ctr" fontAlgn="ctr"/>
                      <a:r>
                        <a:rPr lang="es-CO" sz="1100" b="1" i="0" u="none" strike="noStrike">
                          <a:solidFill>
                            <a:srgbClr val="FFFFFF"/>
                          </a:solidFill>
                          <a:effectLst/>
                          <a:latin typeface="Arial" panose="020B0604020202020204" pitchFamily="34" charset="0"/>
                        </a:rPr>
                        <a:t>No. Rad.</a:t>
                      </a:r>
                    </a:p>
                  </a:txBody>
                  <a:tcPr marL="5519" marR="5519" marT="55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s-CO" sz="1100" b="1" i="0" u="none" strike="noStrike" dirty="0">
                          <a:solidFill>
                            <a:srgbClr val="FFFFFF"/>
                          </a:solidFill>
                          <a:effectLst/>
                          <a:latin typeface="Arial" panose="020B0604020202020204" pitchFamily="34" charset="0"/>
                        </a:rPr>
                        <a:t>F/RAD.</a:t>
                      </a:r>
                    </a:p>
                  </a:txBody>
                  <a:tcPr marL="5519" marR="5519" marT="5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s-CO" sz="1200" b="1" i="0" u="none" strike="noStrike" dirty="0">
                          <a:solidFill>
                            <a:srgbClr val="FFFFFF"/>
                          </a:solidFill>
                          <a:effectLst/>
                          <a:latin typeface="Arial" panose="020B0604020202020204" pitchFamily="34" charset="0"/>
                        </a:rPr>
                        <a:t>IDENTIFICACION PETICIONARIO</a:t>
                      </a:r>
                    </a:p>
                  </a:txBody>
                  <a:tcPr marL="5519" marR="5519" marT="5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s-CO" sz="1200" b="1" i="0" u="none" strike="noStrike" dirty="0">
                          <a:solidFill>
                            <a:srgbClr val="FFFFFF"/>
                          </a:solidFill>
                          <a:effectLst/>
                          <a:latin typeface="Arial" panose="020B0604020202020204" pitchFamily="34" charset="0"/>
                        </a:rPr>
                        <a:t>PETICION</a:t>
                      </a:r>
                    </a:p>
                  </a:txBody>
                  <a:tcPr marL="5519" marR="5519" marT="5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s-CO" sz="1200" b="1" i="0" u="none" strike="noStrike">
                          <a:solidFill>
                            <a:srgbClr val="FFFFFF"/>
                          </a:solidFill>
                          <a:effectLst/>
                          <a:latin typeface="Arial" panose="020B0604020202020204" pitchFamily="34" charset="0"/>
                        </a:rPr>
                        <a:t>FALLO</a:t>
                      </a:r>
                    </a:p>
                  </a:txBody>
                  <a:tcPr marL="5519" marR="5519" marT="55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val="10001"/>
                  </a:ext>
                </a:extLst>
              </a:tr>
              <a:tr h="460208">
                <a:tc>
                  <a:txBody>
                    <a:bodyPr/>
                    <a:lstStyle/>
                    <a:p>
                      <a:pPr algn="ctr" fontAlgn="ctr"/>
                      <a:r>
                        <a:rPr lang="es-CO" sz="1100" b="0" i="0" u="none" strike="noStrike">
                          <a:solidFill>
                            <a:srgbClr val="FFFFFF"/>
                          </a:solidFill>
                          <a:effectLst/>
                          <a:latin typeface="Arial" panose="020B0604020202020204" pitchFamily="34" charset="0"/>
                        </a:rPr>
                        <a:t>1</a:t>
                      </a:r>
                    </a:p>
                  </a:txBody>
                  <a:tcPr marL="5519" marR="5519" marT="55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s-CO" sz="1400" b="0" i="0" u="none" strike="noStrike" dirty="0">
                          <a:solidFill>
                            <a:srgbClr val="000000"/>
                          </a:solidFill>
                          <a:effectLst/>
                          <a:latin typeface="Arial" panose="020B0604020202020204" pitchFamily="34" charset="0"/>
                        </a:rPr>
                        <a:t>15/03/2019</a:t>
                      </a:r>
                    </a:p>
                  </a:txBody>
                  <a:tcPr marL="5519" marR="5519" marT="5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Arial" panose="020B0604020202020204" pitchFamily="34" charset="0"/>
                        </a:rPr>
                        <a:t>4542984</a:t>
                      </a:r>
                    </a:p>
                  </a:txBody>
                  <a:tcPr marL="5519" marR="5519" marT="5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400" b="0" i="0" u="none" strike="noStrike" dirty="0">
                          <a:solidFill>
                            <a:srgbClr val="000000"/>
                          </a:solidFill>
                          <a:effectLst/>
                          <a:latin typeface="Arial" panose="020B0604020202020204" pitchFamily="34" charset="0"/>
                        </a:rPr>
                        <a:t>Desacato por incumplimiento por exámenes y tratamiento en el año 2014.</a:t>
                      </a:r>
                    </a:p>
                  </a:txBody>
                  <a:tcPr marL="5519" marR="5519" marT="5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HECHO SUPERADO</a:t>
                      </a:r>
                    </a:p>
                  </a:txBody>
                  <a:tcPr marL="5519" marR="5519" marT="55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73685">
                <a:tc>
                  <a:txBody>
                    <a:bodyPr/>
                    <a:lstStyle/>
                    <a:p>
                      <a:pPr algn="ctr" fontAlgn="ctr"/>
                      <a:r>
                        <a:rPr lang="es-CO" sz="1100" b="0" i="0" u="none" strike="noStrike">
                          <a:solidFill>
                            <a:srgbClr val="FFFFFF"/>
                          </a:solidFill>
                          <a:effectLst/>
                          <a:latin typeface="Arial" panose="020B0604020202020204" pitchFamily="34" charset="0"/>
                        </a:rPr>
                        <a:t>2</a:t>
                      </a:r>
                    </a:p>
                  </a:txBody>
                  <a:tcPr marL="5519" marR="5519" marT="55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s-CO" sz="1400" b="0" i="0" u="none" strike="noStrike" dirty="0">
                          <a:solidFill>
                            <a:srgbClr val="000000"/>
                          </a:solidFill>
                          <a:effectLst/>
                          <a:latin typeface="Arial" panose="020B0604020202020204" pitchFamily="34" charset="0"/>
                        </a:rPr>
                        <a:t>27/08/2019</a:t>
                      </a:r>
                    </a:p>
                  </a:txBody>
                  <a:tcPr marL="5519" marR="5519" marT="5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Arial" panose="020B0604020202020204" pitchFamily="34" charset="0"/>
                        </a:rPr>
                        <a:t>25265514</a:t>
                      </a:r>
                    </a:p>
                  </a:txBody>
                  <a:tcPr marL="5519" marR="5519" marT="5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CO" sz="1400" b="0" i="0" u="none" strike="noStrike" dirty="0">
                          <a:solidFill>
                            <a:srgbClr val="000000"/>
                          </a:solidFill>
                          <a:effectLst/>
                          <a:latin typeface="Arial" panose="020B0604020202020204" pitchFamily="34" charset="0"/>
                        </a:rPr>
                        <a:t>Solicitud de suministro de audífonos bilaterales de alta tecnología - digitales  con 16 canales y 16 bandas y muse de 2000.</a:t>
                      </a:r>
                    </a:p>
                  </a:txBody>
                  <a:tcPr marL="5519" marR="5519" marT="5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Arial" panose="020B0604020202020204" pitchFamily="34" charset="0"/>
                        </a:rPr>
                        <a:t>EN CONTRA</a:t>
                      </a:r>
                    </a:p>
                  </a:txBody>
                  <a:tcPr marL="5519" marR="5519" marT="55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Título 1"/>
          <p:cNvSpPr txBox="1">
            <a:spLocks/>
          </p:cNvSpPr>
          <p:nvPr/>
        </p:nvSpPr>
        <p:spPr bwMode="auto">
          <a:xfrm>
            <a:off x="10040815" y="2193874"/>
            <a:ext cx="1688124" cy="322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a:lstStyle>
          <a:p>
            <a:pPr algn="just"/>
            <a:r>
              <a:rPr lang="es-CO" sz="1400" i="1" dirty="0"/>
              <a:t>Acciones de Tutelas interpuesta a</a:t>
            </a:r>
          </a:p>
          <a:p>
            <a:pPr algn="just"/>
            <a:r>
              <a:rPr lang="es-CO" sz="1400" i="1" dirty="0"/>
              <a:t>la Unidad de Salud en la vigencia</a:t>
            </a:r>
          </a:p>
          <a:p>
            <a:pPr algn="just"/>
            <a:r>
              <a:rPr lang="es-CO" sz="1400" i="1" dirty="0"/>
              <a:t>31 /12/2019</a:t>
            </a:r>
            <a:endParaRPr lang="es-CO" sz="1400" b="1" i="1" dirty="0"/>
          </a:p>
        </p:txBody>
      </p:sp>
      <p:graphicFrame>
        <p:nvGraphicFramePr>
          <p:cNvPr id="8" name="Marcador de contenido 5"/>
          <p:cNvGraphicFramePr>
            <a:graphicFrameLocks noGrp="1"/>
          </p:cNvGraphicFramePr>
          <p:nvPr>
            <p:ph idx="1"/>
            <p:extLst>
              <p:ext uri="{D42A27DB-BD31-4B8C-83A1-F6EECF244321}">
                <p14:modId xmlns:p14="http://schemas.microsoft.com/office/powerpoint/2010/main" val="1686480292"/>
              </p:ext>
            </p:extLst>
          </p:nvPr>
        </p:nvGraphicFramePr>
        <p:xfrm>
          <a:off x="1621766" y="2727108"/>
          <a:ext cx="8177842" cy="3698234"/>
        </p:xfrm>
        <a:graphic>
          <a:graphicData uri="http://schemas.openxmlformats.org/drawingml/2006/table">
            <a:tbl>
              <a:tblPr/>
              <a:tblGrid>
                <a:gridCol w="715992">
                  <a:extLst>
                    <a:ext uri="{9D8B030D-6E8A-4147-A177-3AD203B41FA5}">
                      <a16:colId xmlns:a16="http://schemas.microsoft.com/office/drawing/2014/main" val="20000"/>
                    </a:ext>
                  </a:extLst>
                </a:gridCol>
                <a:gridCol w="1035170">
                  <a:extLst>
                    <a:ext uri="{9D8B030D-6E8A-4147-A177-3AD203B41FA5}">
                      <a16:colId xmlns:a16="http://schemas.microsoft.com/office/drawing/2014/main" val="20001"/>
                    </a:ext>
                  </a:extLst>
                </a:gridCol>
                <a:gridCol w="1285336">
                  <a:extLst>
                    <a:ext uri="{9D8B030D-6E8A-4147-A177-3AD203B41FA5}">
                      <a16:colId xmlns:a16="http://schemas.microsoft.com/office/drawing/2014/main" val="20002"/>
                    </a:ext>
                  </a:extLst>
                </a:gridCol>
                <a:gridCol w="4123427">
                  <a:extLst>
                    <a:ext uri="{9D8B030D-6E8A-4147-A177-3AD203B41FA5}">
                      <a16:colId xmlns:a16="http://schemas.microsoft.com/office/drawing/2014/main" val="20003"/>
                    </a:ext>
                  </a:extLst>
                </a:gridCol>
                <a:gridCol w="1017917">
                  <a:extLst>
                    <a:ext uri="{9D8B030D-6E8A-4147-A177-3AD203B41FA5}">
                      <a16:colId xmlns:a16="http://schemas.microsoft.com/office/drawing/2014/main" val="20004"/>
                    </a:ext>
                  </a:extLst>
                </a:gridCol>
              </a:tblGrid>
              <a:tr h="173412">
                <a:tc gridSpan="5">
                  <a:txBody>
                    <a:bodyPr/>
                    <a:lstStyle/>
                    <a:p>
                      <a:pPr algn="ctr" fontAlgn="ctr"/>
                      <a:r>
                        <a:rPr lang="es-CO" sz="1400" b="1" i="0" u="none" strike="noStrike" dirty="0">
                          <a:solidFill>
                            <a:srgbClr val="FFFFFF"/>
                          </a:solidFill>
                          <a:effectLst/>
                          <a:latin typeface="Arial" panose="020B0604020202020204" pitchFamily="34" charset="0"/>
                        </a:rPr>
                        <a:t>TUTELAS  2018</a:t>
                      </a:r>
                    </a:p>
                  </a:txBody>
                  <a:tcPr marL="5519" marR="5519" marT="5519"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346824">
                <a:tc>
                  <a:txBody>
                    <a:bodyPr/>
                    <a:lstStyle/>
                    <a:p>
                      <a:pPr algn="ctr" fontAlgn="ctr"/>
                      <a:r>
                        <a:rPr lang="es-CO" sz="1200" b="1" i="0" u="none" strike="noStrike" dirty="0">
                          <a:solidFill>
                            <a:srgbClr val="FFFFFF"/>
                          </a:solidFill>
                          <a:effectLst/>
                          <a:latin typeface="Arial" panose="020B0604020202020204" pitchFamily="34" charset="0"/>
                        </a:rPr>
                        <a:t>No. Rad.</a:t>
                      </a:r>
                    </a:p>
                  </a:txBody>
                  <a:tcPr marL="5519" marR="5519" marT="55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s-CO" sz="1200" b="1" i="0" u="none" strike="noStrike" dirty="0">
                          <a:solidFill>
                            <a:srgbClr val="FFFFFF"/>
                          </a:solidFill>
                          <a:effectLst/>
                          <a:latin typeface="Arial" panose="020B0604020202020204" pitchFamily="34" charset="0"/>
                        </a:rPr>
                        <a:t>F/RAD.</a:t>
                      </a:r>
                    </a:p>
                  </a:txBody>
                  <a:tcPr marL="5519" marR="5519" marT="5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s-CO" sz="1200" b="1" i="0" u="none" strike="noStrike">
                          <a:solidFill>
                            <a:srgbClr val="FFFFFF"/>
                          </a:solidFill>
                          <a:effectLst/>
                          <a:latin typeface="Arial" panose="020B0604020202020204" pitchFamily="34" charset="0"/>
                        </a:rPr>
                        <a:t>IDENTIFICACION PETICIONARIO</a:t>
                      </a:r>
                    </a:p>
                  </a:txBody>
                  <a:tcPr marL="5519" marR="5519" marT="5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s-CO" sz="1200" b="1" i="0" u="none" strike="noStrike" dirty="0">
                          <a:solidFill>
                            <a:srgbClr val="FFFFFF"/>
                          </a:solidFill>
                          <a:effectLst/>
                          <a:latin typeface="Arial" panose="020B0604020202020204" pitchFamily="34" charset="0"/>
                        </a:rPr>
                        <a:t>PETICION</a:t>
                      </a:r>
                    </a:p>
                  </a:txBody>
                  <a:tcPr marL="5519" marR="5519" marT="5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s-CO" sz="1200" b="1" i="0" u="none" strike="noStrike">
                          <a:solidFill>
                            <a:srgbClr val="FFFFFF"/>
                          </a:solidFill>
                          <a:effectLst/>
                          <a:latin typeface="Arial" panose="020B0604020202020204" pitchFamily="34" charset="0"/>
                        </a:rPr>
                        <a:t>FALLO</a:t>
                      </a:r>
                    </a:p>
                  </a:txBody>
                  <a:tcPr marL="5519" marR="5519" marT="55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val="10001"/>
                  </a:ext>
                </a:extLst>
              </a:tr>
              <a:tr h="613611">
                <a:tc>
                  <a:txBody>
                    <a:bodyPr/>
                    <a:lstStyle/>
                    <a:p>
                      <a:pPr algn="ctr" fontAlgn="ctr"/>
                      <a:r>
                        <a:rPr lang="es-CO" sz="1100" b="0" i="0" u="none" strike="noStrike" dirty="0">
                          <a:solidFill>
                            <a:srgbClr val="FFFFFF"/>
                          </a:solidFill>
                          <a:effectLst/>
                          <a:latin typeface="Arial" panose="020B0604020202020204" pitchFamily="34" charset="0"/>
                        </a:rPr>
                        <a:t>1</a:t>
                      </a:r>
                    </a:p>
                  </a:txBody>
                  <a:tcPr marL="5519" marR="5519" marT="55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s-CO" sz="1400" b="0" i="0" u="none" strike="noStrike" dirty="0">
                          <a:solidFill>
                            <a:srgbClr val="000000"/>
                          </a:solidFill>
                          <a:effectLst/>
                          <a:latin typeface="Arial" panose="020B0604020202020204" pitchFamily="34" charset="0"/>
                        </a:rPr>
                        <a:t>01/03/2018</a:t>
                      </a:r>
                    </a:p>
                  </a:txBody>
                  <a:tcPr marL="5519" marR="5519" marT="5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Arial" panose="020B0604020202020204" pitchFamily="34" charset="0"/>
                        </a:rPr>
                        <a:t>34560848</a:t>
                      </a:r>
                    </a:p>
                  </a:txBody>
                  <a:tcPr marL="5519" marR="5519" marT="5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400" b="0" i="0" u="none" strike="noStrike" dirty="0">
                          <a:solidFill>
                            <a:srgbClr val="000000"/>
                          </a:solidFill>
                          <a:effectLst/>
                          <a:latin typeface="Arial" panose="020B0604020202020204" pitchFamily="34" charset="0"/>
                        </a:rPr>
                        <a:t>Atención integral en tratamiento de poliquimioterapia de alto riesgo  en la f. Valle De Lili</a:t>
                      </a:r>
                    </a:p>
                  </a:txBody>
                  <a:tcPr marL="5519" marR="5519" marT="5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HECHO SUPERADO</a:t>
                      </a:r>
                    </a:p>
                  </a:txBody>
                  <a:tcPr marL="5519" marR="5519" marT="55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13611">
                <a:tc>
                  <a:txBody>
                    <a:bodyPr/>
                    <a:lstStyle/>
                    <a:p>
                      <a:pPr algn="ctr" fontAlgn="ctr"/>
                      <a:r>
                        <a:rPr lang="es-CO" sz="1100" b="0" i="0" u="none" strike="noStrike" dirty="0">
                          <a:solidFill>
                            <a:srgbClr val="FFFFFF"/>
                          </a:solidFill>
                          <a:effectLst/>
                          <a:latin typeface="Arial" panose="020B0604020202020204" pitchFamily="34" charset="0"/>
                        </a:rPr>
                        <a:t>2</a:t>
                      </a:r>
                    </a:p>
                  </a:txBody>
                  <a:tcPr marL="5519" marR="5519" marT="55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s-CO" sz="1400" b="0" i="0" u="none" strike="noStrike" dirty="0">
                          <a:solidFill>
                            <a:srgbClr val="000000"/>
                          </a:solidFill>
                          <a:effectLst/>
                          <a:latin typeface="Arial" panose="020B0604020202020204" pitchFamily="34" charset="0"/>
                        </a:rPr>
                        <a:t>16/04/2018</a:t>
                      </a:r>
                    </a:p>
                  </a:txBody>
                  <a:tcPr marL="5519" marR="5519" marT="5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34555465</a:t>
                      </a:r>
                    </a:p>
                  </a:txBody>
                  <a:tcPr marL="5519" marR="5519" marT="5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400" b="0" i="0" u="none" strike="noStrike" dirty="0">
                          <a:solidFill>
                            <a:srgbClr val="000000"/>
                          </a:solidFill>
                          <a:effectLst/>
                          <a:latin typeface="Arial" panose="020B0604020202020204" pitchFamily="34" charset="0"/>
                        </a:rPr>
                        <a:t>Autorizar procedimiento bloqueo simpático regional / cervical, torácica o lumbar en la f. Valle de Lili</a:t>
                      </a:r>
                    </a:p>
                  </a:txBody>
                  <a:tcPr marL="5519" marR="5519" marT="5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HECHO SUPERADO</a:t>
                      </a:r>
                    </a:p>
                  </a:txBody>
                  <a:tcPr marL="5519" marR="5519" marT="55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20418">
                <a:tc>
                  <a:txBody>
                    <a:bodyPr/>
                    <a:lstStyle/>
                    <a:p>
                      <a:pPr algn="ctr" fontAlgn="ctr"/>
                      <a:r>
                        <a:rPr lang="es-CO" sz="1100" b="0" i="0" u="none" strike="noStrike" dirty="0">
                          <a:solidFill>
                            <a:srgbClr val="FFFFFF"/>
                          </a:solidFill>
                          <a:effectLst/>
                          <a:latin typeface="Arial" panose="020B0604020202020204" pitchFamily="34" charset="0"/>
                        </a:rPr>
                        <a:t>3</a:t>
                      </a:r>
                    </a:p>
                  </a:txBody>
                  <a:tcPr marL="5519" marR="5519" marT="55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s-CO" sz="1400" b="0" i="0" u="none" strike="noStrike" dirty="0">
                          <a:solidFill>
                            <a:srgbClr val="000000"/>
                          </a:solidFill>
                          <a:effectLst/>
                          <a:latin typeface="Arial" panose="020B0604020202020204" pitchFamily="34" charset="0"/>
                        </a:rPr>
                        <a:t>20/07/2018</a:t>
                      </a:r>
                    </a:p>
                  </a:txBody>
                  <a:tcPr marL="5519" marR="5519" marT="5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25265514</a:t>
                      </a:r>
                    </a:p>
                  </a:txBody>
                  <a:tcPr marL="5519" marR="5519" marT="5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400" b="0" i="0" u="none" strike="noStrike" dirty="0">
                          <a:solidFill>
                            <a:srgbClr val="000000"/>
                          </a:solidFill>
                          <a:effectLst/>
                          <a:latin typeface="Arial" panose="020B0604020202020204" pitchFamily="34" charset="0"/>
                        </a:rPr>
                        <a:t>Solicitud de suministro de audífonos de alta tecnología y solicitud de reembolso por servicios médicos y  -vulneración de derechos en salud</a:t>
                      </a:r>
                    </a:p>
                  </a:txBody>
                  <a:tcPr marL="5519" marR="5519" marT="5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Arial" panose="020B0604020202020204" pitchFamily="34" charset="0"/>
                        </a:rPr>
                        <a:t>A FAVOR</a:t>
                      </a:r>
                    </a:p>
                  </a:txBody>
                  <a:tcPr marL="5519" marR="5519" marT="55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80218">
                <a:tc>
                  <a:txBody>
                    <a:bodyPr/>
                    <a:lstStyle/>
                    <a:p>
                      <a:pPr algn="ctr" fontAlgn="ctr"/>
                      <a:r>
                        <a:rPr lang="es-CO" sz="1100" b="0" i="0" u="none" strike="noStrike" dirty="0">
                          <a:solidFill>
                            <a:srgbClr val="FFFFFF"/>
                          </a:solidFill>
                          <a:effectLst/>
                          <a:latin typeface="Arial" panose="020B0604020202020204" pitchFamily="34" charset="0"/>
                        </a:rPr>
                        <a:t>4</a:t>
                      </a:r>
                    </a:p>
                  </a:txBody>
                  <a:tcPr marL="5519" marR="5519" marT="55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s-CO" sz="1400" b="0" i="0" u="none" strike="noStrike" dirty="0">
                          <a:solidFill>
                            <a:srgbClr val="000000"/>
                          </a:solidFill>
                          <a:effectLst/>
                          <a:latin typeface="Arial" panose="020B0604020202020204" pitchFamily="34" charset="0"/>
                        </a:rPr>
                        <a:t>20/07/2018</a:t>
                      </a:r>
                    </a:p>
                  </a:txBody>
                  <a:tcPr marL="5519" marR="5519" marT="5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Arial" panose="020B0604020202020204" pitchFamily="34" charset="0"/>
                        </a:rPr>
                        <a:t>4603719</a:t>
                      </a:r>
                    </a:p>
                  </a:txBody>
                  <a:tcPr marL="5519" marR="5519" marT="5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400" b="0" i="0" u="none" strike="noStrike" dirty="0">
                          <a:solidFill>
                            <a:srgbClr val="000000"/>
                          </a:solidFill>
                          <a:effectLst/>
                          <a:latin typeface="Arial" panose="020B0604020202020204" pitchFamily="34" charset="0"/>
                        </a:rPr>
                        <a:t>Suministro de medicamentos en marca especial ( </a:t>
                      </a:r>
                      <a:r>
                        <a:rPr lang="es-CO" sz="1400" b="0" i="0" u="none" strike="noStrike" dirty="0" err="1">
                          <a:solidFill>
                            <a:srgbClr val="000000"/>
                          </a:solidFill>
                          <a:effectLst/>
                          <a:latin typeface="Arial" panose="020B0604020202020204" pitchFamily="34" charset="0"/>
                        </a:rPr>
                        <a:t>synalgen</a:t>
                      </a:r>
                      <a:r>
                        <a:rPr lang="es-CO" sz="1400" b="0" i="0" u="none" strike="noStrike" dirty="0">
                          <a:solidFill>
                            <a:srgbClr val="000000"/>
                          </a:solidFill>
                          <a:effectLst/>
                          <a:latin typeface="Arial" panose="020B0604020202020204" pitchFamily="34" charset="0"/>
                        </a:rPr>
                        <a:t>)</a:t>
                      </a:r>
                    </a:p>
                  </a:txBody>
                  <a:tcPr marL="5519" marR="5519" marT="5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Arial" panose="020B0604020202020204" pitchFamily="34" charset="0"/>
                        </a:rPr>
                        <a:t>EN CONTRA</a:t>
                      </a:r>
                    </a:p>
                  </a:txBody>
                  <a:tcPr marL="5519" marR="5519" marT="55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80218">
                <a:tc>
                  <a:txBody>
                    <a:bodyPr/>
                    <a:lstStyle/>
                    <a:p>
                      <a:pPr algn="ctr" fontAlgn="ctr"/>
                      <a:r>
                        <a:rPr lang="es-CO" sz="1100" b="0" i="0" u="none" strike="noStrike" dirty="0">
                          <a:solidFill>
                            <a:srgbClr val="FFFFFF"/>
                          </a:solidFill>
                          <a:effectLst/>
                          <a:latin typeface="Arial" panose="020B0604020202020204" pitchFamily="34" charset="0"/>
                        </a:rPr>
                        <a:t>5</a:t>
                      </a:r>
                    </a:p>
                  </a:txBody>
                  <a:tcPr marL="5519" marR="5519" marT="55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s-CO" sz="1400" b="0" i="0" u="none" strike="noStrike" dirty="0">
                          <a:solidFill>
                            <a:srgbClr val="000000"/>
                          </a:solidFill>
                          <a:effectLst/>
                          <a:latin typeface="Arial" panose="020B0604020202020204" pitchFamily="34" charset="0"/>
                        </a:rPr>
                        <a:t>26/12/2018</a:t>
                      </a:r>
                    </a:p>
                  </a:txBody>
                  <a:tcPr marL="5519" marR="5519" marT="5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Arial" panose="020B0604020202020204" pitchFamily="34" charset="0"/>
                        </a:rPr>
                        <a:t>25268417</a:t>
                      </a:r>
                    </a:p>
                  </a:txBody>
                  <a:tcPr marL="5519" marR="5519" marT="5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400" b="0" i="0" u="none" strike="noStrike" dirty="0">
                          <a:solidFill>
                            <a:srgbClr val="000000"/>
                          </a:solidFill>
                          <a:effectLst/>
                          <a:latin typeface="Arial" panose="020B0604020202020204" pitchFamily="34" charset="0"/>
                        </a:rPr>
                        <a:t>Cuidador 12 horas</a:t>
                      </a:r>
                    </a:p>
                  </a:txBody>
                  <a:tcPr marL="5519" marR="5519" marT="5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Arial" panose="020B0604020202020204" pitchFamily="34" charset="0"/>
                        </a:rPr>
                        <a:t>EN CONTRA</a:t>
                      </a:r>
                    </a:p>
                  </a:txBody>
                  <a:tcPr marL="5519" marR="5519" marT="55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8233933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CBF5D1B-A409-4200-A32C-37C597DBD4A0}"/>
              </a:ext>
            </a:extLst>
          </p:cNvPr>
          <p:cNvSpPr>
            <a:spLocks noGrp="1"/>
          </p:cNvSpPr>
          <p:nvPr>
            <p:ph type="title"/>
          </p:nvPr>
        </p:nvSpPr>
        <p:spPr/>
        <p:txBody>
          <a:bodyPr/>
          <a:lstStyle/>
          <a:p>
            <a:r>
              <a:rPr lang="es-CO" dirty="0"/>
              <a:t>IPS POR NIVEL DE COMPLEJIDAD</a:t>
            </a:r>
          </a:p>
        </p:txBody>
      </p:sp>
      <p:graphicFrame>
        <p:nvGraphicFramePr>
          <p:cNvPr id="7" name="Marcador de contenido 6">
            <a:extLst>
              <a:ext uri="{FF2B5EF4-FFF2-40B4-BE49-F238E27FC236}">
                <a16:creationId xmlns:a16="http://schemas.microsoft.com/office/drawing/2014/main" id="{FD96D596-B3D3-48BD-A2CC-2411C7B3B46B}"/>
              </a:ext>
            </a:extLst>
          </p:cNvPr>
          <p:cNvGraphicFramePr>
            <a:graphicFrameLocks noGrp="1"/>
          </p:cNvGraphicFramePr>
          <p:nvPr>
            <p:ph idx="1"/>
            <p:extLst>
              <p:ext uri="{D42A27DB-BD31-4B8C-83A1-F6EECF244321}">
                <p14:modId xmlns:p14="http://schemas.microsoft.com/office/powerpoint/2010/main" val="3503132900"/>
              </p:ext>
            </p:extLst>
          </p:nvPr>
        </p:nvGraphicFramePr>
        <p:xfrm>
          <a:off x="223534" y="1417638"/>
          <a:ext cx="4160576" cy="4850130"/>
        </p:xfrm>
        <a:graphic>
          <a:graphicData uri="http://schemas.openxmlformats.org/drawingml/2006/table">
            <a:tbl>
              <a:tblPr>
                <a:tableStyleId>{8FD4443E-F989-4FC4-A0C8-D5A2AF1F390B}</a:tableStyleId>
              </a:tblPr>
              <a:tblGrid>
                <a:gridCol w="2046185">
                  <a:extLst>
                    <a:ext uri="{9D8B030D-6E8A-4147-A177-3AD203B41FA5}">
                      <a16:colId xmlns:a16="http://schemas.microsoft.com/office/drawing/2014/main" val="573517869"/>
                    </a:ext>
                  </a:extLst>
                </a:gridCol>
                <a:gridCol w="2114391">
                  <a:extLst>
                    <a:ext uri="{9D8B030D-6E8A-4147-A177-3AD203B41FA5}">
                      <a16:colId xmlns:a16="http://schemas.microsoft.com/office/drawing/2014/main" val="3463035322"/>
                    </a:ext>
                  </a:extLst>
                </a:gridCol>
              </a:tblGrid>
              <a:tr h="294116">
                <a:tc>
                  <a:txBody>
                    <a:bodyPr/>
                    <a:lstStyle/>
                    <a:p>
                      <a:pPr algn="ctr" fontAlgn="b"/>
                      <a:r>
                        <a:rPr lang="es-CO" sz="2400" u="none" strike="noStrike" dirty="0">
                          <a:effectLst/>
                        </a:rPr>
                        <a:t>TIPO DE COMPLEJIDAD</a:t>
                      </a:r>
                      <a:endParaRPr lang="es-CO"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CO" sz="2400" u="none" strike="noStrike" dirty="0">
                          <a:effectLst/>
                        </a:rPr>
                        <a:t>TOTAL IPS</a:t>
                      </a:r>
                      <a:endParaRPr lang="es-CO"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45437405"/>
                  </a:ext>
                </a:extLst>
              </a:tr>
              <a:tr h="297325">
                <a:tc>
                  <a:txBody>
                    <a:bodyPr/>
                    <a:lstStyle/>
                    <a:p>
                      <a:pPr algn="l" fontAlgn="b"/>
                      <a:r>
                        <a:rPr lang="es-CO" sz="2400" u="none" strike="noStrike">
                          <a:effectLst/>
                        </a:rPr>
                        <a:t>ALTA</a:t>
                      </a:r>
                      <a:endParaRPr lang="es-CO"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2400" u="none" strike="noStrike" dirty="0">
                          <a:effectLst/>
                        </a:rPr>
                        <a:t>10</a:t>
                      </a:r>
                      <a:endParaRPr lang="es-CO"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42490263"/>
                  </a:ext>
                </a:extLst>
              </a:tr>
              <a:tr h="297325">
                <a:tc>
                  <a:txBody>
                    <a:bodyPr/>
                    <a:lstStyle/>
                    <a:p>
                      <a:pPr algn="l" fontAlgn="b"/>
                      <a:r>
                        <a:rPr lang="es-CO" sz="2400" u="none" strike="noStrike" dirty="0">
                          <a:effectLst/>
                        </a:rPr>
                        <a:t>BAJA </a:t>
                      </a:r>
                      <a:endParaRPr lang="es-CO"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CO" sz="2400" u="none" strike="noStrike" dirty="0">
                          <a:effectLst/>
                        </a:rPr>
                        <a:t>8</a:t>
                      </a:r>
                      <a:endParaRPr lang="es-CO"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91740872"/>
                  </a:ext>
                </a:extLst>
              </a:tr>
              <a:tr h="297325">
                <a:tc>
                  <a:txBody>
                    <a:bodyPr/>
                    <a:lstStyle/>
                    <a:p>
                      <a:pPr algn="l" fontAlgn="b"/>
                      <a:r>
                        <a:rPr lang="es-CO" sz="2400" u="none" strike="noStrike">
                          <a:effectLst/>
                        </a:rPr>
                        <a:t>BAJA, MEDIANA</a:t>
                      </a:r>
                      <a:endParaRPr lang="es-CO"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2400" u="none" strike="noStrike" dirty="0">
                          <a:effectLst/>
                        </a:rPr>
                        <a:t>3</a:t>
                      </a:r>
                      <a:endParaRPr lang="es-CO"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53622112"/>
                  </a:ext>
                </a:extLst>
              </a:tr>
              <a:tr h="297325">
                <a:tc>
                  <a:txBody>
                    <a:bodyPr/>
                    <a:lstStyle/>
                    <a:p>
                      <a:pPr algn="l" fontAlgn="b"/>
                      <a:r>
                        <a:rPr lang="es-CO" sz="2400" u="none" strike="noStrike">
                          <a:effectLst/>
                        </a:rPr>
                        <a:t>BAJA, MEDIANA, ALTA</a:t>
                      </a:r>
                      <a:endParaRPr lang="es-CO"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2400" u="none" strike="noStrike" dirty="0">
                          <a:effectLst/>
                        </a:rPr>
                        <a:t>5</a:t>
                      </a:r>
                      <a:endParaRPr lang="es-CO"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34517834"/>
                  </a:ext>
                </a:extLst>
              </a:tr>
              <a:tr h="297325">
                <a:tc>
                  <a:txBody>
                    <a:bodyPr/>
                    <a:lstStyle/>
                    <a:p>
                      <a:pPr algn="l" fontAlgn="b"/>
                      <a:r>
                        <a:rPr lang="es-CO" sz="2400" u="none" strike="noStrike">
                          <a:effectLst/>
                        </a:rPr>
                        <a:t>BASICA Y MEDICALIZADA</a:t>
                      </a:r>
                      <a:endParaRPr lang="es-CO"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2400" u="none" strike="noStrike" dirty="0">
                          <a:effectLst/>
                        </a:rPr>
                        <a:t>1</a:t>
                      </a:r>
                      <a:endParaRPr lang="es-CO"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77193761"/>
                  </a:ext>
                </a:extLst>
              </a:tr>
              <a:tr h="297325">
                <a:tc>
                  <a:txBody>
                    <a:bodyPr/>
                    <a:lstStyle/>
                    <a:p>
                      <a:pPr algn="l" fontAlgn="b"/>
                      <a:r>
                        <a:rPr lang="es-CO" sz="2400" u="none" strike="noStrike">
                          <a:effectLst/>
                        </a:rPr>
                        <a:t>MEDIANA</a:t>
                      </a:r>
                      <a:endParaRPr lang="es-CO"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2400" u="none" strike="noStrike" dirty="0">
                          <a:effectLst/>
                        </a:rPr>
                        <a:t>31</a:t>
                      </a:r>
                      <a:endParaRPr lang="es-CO"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82170299"/>
                  </a:ext>
                </a:extLst>
              </a:tr>
              <a:tr h="297325">
                <a:tc>
                  <a:txBody>
                    <a:bodyPr/>
                    <a:lstStyle/>
                    <a:p>
                      <a:pPr algn="l" fontAlgn="b"/>
                      <a:r>
                        <a:rPr lang="es-CO" sz="2400" u="none" strike="noStrike">
                          <a:effectLst/>
                        </a:rPr>
                        <a:t>MEDIANA, ALTA</a:t>
                      </a:r>
                      <a:endParaRPr lang="es-CO"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2400" u="none" strike="noStrike" dirty="0">
                          <a:effectLst/>
                        </a:rPr>
                        <a:t>4</a:t>
                      </a:r>
                      <a:endParaRPr lang="es-CO"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42045105"/>
                  </a:ext>
                </a:extLst>
              </a:tr>
              <a:tr h="297325">
                <a:tc>
                  <a:txBody>
                    <a:bodyPr/>
                    <a:lstStyle/>
                    <a:p>
                      <a:pPr algn="l" fontAlgn="b"/>
                      <a:r>
                        <a:rPr lang="es-CO" sz="2400" u="none" strike="noStrike">
                          <a:effectLst/>
                        </a:rPr>
                        <a:t>NO APLICA</a:t>
                      </a:r>
                      <a:endParaRPr lang="es-CO"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2400" u="none" strike="noStrike" dirty="0">
                          <a:effectLst/>
                        </a:rPr>
                        <a:t>24</a:t>
                      </a:r>
                      <a:endParaRPr lang="es-CO"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20072744"/>
                  </a:ext>
                </a:extLst>
              </a:tr>
              <a:tr h="297325">
                <a:tc>
                  <a:txBody>
                    <a:bodyPr/>
                    <a:lstStyle/>
                    <a:p>
                      <a:pPr algn="r" fontAlgn="b"/>
                      <a:r>
                        <a:rPr lang="es-CO" sz="2400" u="none" strike="noStrike" dirty="0">
                          <a:effectLst/>
                        </a:rPr>
                        <a:t>Total general</a:t>
                      </a:r>
                      <a:endParaRPr lang="es-CO"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CO" sz="2400" u="none" strike="noStrike" dirty="0">
                          <a:effectLst/>
                        </a:rPr>
                        <a:t>86</a:t>
                      </a:r>
                      <a:endParaRPr lang="es-CO"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33255459"/>
                  </a:ext>
                </a:extLst>
              </a:tr>
            </a:tbl>
          </a:graphicData>
        </a:graphic>
      </p:graphicFrame>
      <p:graphicFrame>
        <p:nvGraphicFramePr>
          <p:cNvPr id="8" name="Gráfico 7">
            <a:extLst>
              <a:ext uri="{FF2B5EF4-FFF2-40B4-BE49-F238E27FC236}">
                <a16:creationId xmlns:a16="http://schemas.microsoft.com/office/drawing/2014/main" id="{D5E6C6EE-6132-4E0A-AA6A-11B79B006667}"/>
              </a:ext>
            </a:extLst>
          </p:cNvPr>
          <p:cNvGraphicFramePr>
            <a:graphicFrameLocks/>
          </p:cNvGraphicFramePr>
          <p:nvPr>
            <p:extLst>
              <p:ext uri="{D42A27DB-BD31-4B8C-83A1-F6EECF244321}">
                <p14:modId xmlns:p14="http://schemas.microsoft.com/office/powerpoint/2010/main" val="3249676981"/>
              </p:ext>
            </p:extLst>
          </p:nvPr>
        </p:nvGraphicFramePr>
        <p:xfrm>
          <a:off x="4584527" y="1543832"/>
          <a:ext cx="6994698" cy="48501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0310676"/>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30498" y="75221"/>
            <a:ext cx="5360378" cy="675766"/>
          </a:xfrm>
        </p:spPr>
        <p:txBody>
          <a:bodyPr/>
          <a:lstStyle/>
          <a:p>
            <a:r>
              <a:rPr lang="es-CO" b="1" dirty="0"/>
              <a:t>Tutelas Comparativo</a:t>
            </a:r>
          </a:p>
        </p:txBody>
      </p:sp>
      <p:sp>
        <p:nvSpPr>
          <p:cNvPr id="7" name="Título 1"/>
          <p:cNvSpPr txBox="1">
            <a:spLocks/>
          </p:cNvSpPr>
          <p:nvPr/>
        </p:nvSpPr>
        <p:spPr bwMode="auto">
          <a:xfrm>
            <a:off x="10040815" y="2193874"/>
            <a:ext cx="1688124" cy="322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a:lstStyle>
          <a:p>
            <a:r>
              <a:rPr lang="es-CO" sz="1400" i="1" dirty="0"/>
              <a:t>Acciones de Tutelas interpuesta a</a:t>
            </a:r>
          </a:p>
          <a:p>
            <a:r>
              <a:rPr lang="es-CO" sz="1400" i="1" dirty="0"/>
              <a:t>la Unidad de Salud en la vigencia 2018 vs 2019</a:t>
            </a:r>
          </a:p>
          <a:p>
            <a:r>
              <a:rPr lang="es-CO" sz="1400" i="1" dirty="0"/>
              <a:t>31 /12/2019</a:t>
            </a:r>
            <a:endParaRPr lang="es-CO" sz="1400" b="1" i="1" dirty="0"/>
          </a:p>
        </p:txBody>
      </p:sp>
      <p:graphicFrame>
        <p:nvGraphicFramePr>
          <p:cNvPr id="9" name="Marcador de contenido 8"/>
          <p:cNvGraphicFramePr>
            <a:graphicFrameLocks noGrp="1"/>
          </p:cNvGraphicFramePr>
          <p:nvPr>
            <p:ph idx="1"/>
            <p:extLst>
              <p:ext uri="{D42A27DB-BD31-4B8C-83A1-F6EECF244321}">
                <p14:modId xmlns:p14="http://schemas.microsoft.com/office/powerpoint/2010/main" val="482369424"/>
              </p:ext>
            </p:extLst>
          </p:nvPr>
        </p:nvGraphicFramePr>
        <p:xfrm>
          <a:off x="933855" y="1556427"/>
          <a:ext cx="8944263" cy="34664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6093807"/>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b="1" dirty="0"/>
              <a:t>RESULTADOS PQRSF </a:t>
            </a:r>
            <a:endParaRPr lang="es-CO" dirty="0"/>
          </a:p>
        </p:txBody>
      </p:sp>
      <p:sp>
        <p:nvSpPr>
          <p:cNvPr id="6" name="5 Rectángulo"/>
          <p:cNvSpPr/>
          <p:nvPr/>
        </p:nvSpPr>
        <p:spPr>
          <a:xfrm>
            <a:off x="936173" y="1415788"/>
            <a:ext cx="9840685" cy="830997"/>
          </a:xfrm>
          <a:prstGeom prst="rect">
            <a:avLst/>
          </a:prstGeom>
        </p:spPr>
        <p:txBody>
          <a:bodyPr wrap="square">
            <a:spAutoFit/>
          </a:bodyPr>
          <a:lstStyle/>
          <a:p>
            <a:pPr marL="342900" lvl="0" indent="-342900">
              <a:buFont typeface="+mj-lt"/>
              <a:buAutoNum type="arabicPeriod"/>
            </a:pPr>
            <a:r>
              <a:rPr lang="es-ES_tradnl" sz="1600" dirty="0">
                <a:latin typeface="Arial" pitchFamily="34" charset="0"/>
                <a:cs typeface="Arial" pitchFamily="34" charset="0"/>
              </a:rPr>
              <a:t>Consolidado PQRSF Unidad de Salud Universidad del Cauca,  durante  año 2019            </a:t>
            </a:r>
            <a:endParaRPr lang="es-CO" sz="1600" dirty="0">
              <a:latin typeface="Arial" pitchFamily="34" charset="0"/>
              <a:cs typeface="Arial" pitchFamily="34" charset="0"/>
            </a:endParaRPr>
          </a:p>
          <a:p>
            <a:r>
              <a:rPr lang="es-ES_tradnl" sz="1600" dirty="0">
                <a:latin typeface="Arial" pitchFamily="34" charset="0"/>
                <a:cs typeface="Arial" pitchFamily="34" charset="0"/>
              </a:rPr>
              <a:t> </a:t>
            </a:r>
            <a:endParaRPr lang="es-CO" sz="1600" dirty="0">
              <a:latin typeface="Arial" pitchFamily="34" charset="0"/>
              <a:cs typeface="Arial" pitchFamily="34" charset="0"/>
            </a:endParaRPr>
          </a:p>
          <a:p>
            <a:r>
              <a:rPr lang="es-ES_tradnl" sz="1600" dirty="0">
                <a:latin typeface="Arial" pitchFamily="34" charset="0"/>
                <a:cs typeface="Arial" pitchFamily="34" charset="0"/>
              </a:rPr>
              <a:t>Distribución PQR en la Unidad de Salud según </a:t>
            </a:r>
            <a:r>
              <a:rPr lang="es-ES_tradnl" sz="1600" u="sng" dirty="0">
                <a:latin typeface="Arial" pitchFamily="34" charset="0"/>
                <a:cs typeface="Arial" pitchFamily="34" charset="0"/>
              </a:rPr>
              <a:t>circular 008 del 2018</a:t>
            </a:r>
            <a:r>
              <a:rPr lang="es-ES_tradnl" sz="1600" dirty="0">
                <a:latin typeface="Arial" pitchFamily="34" charset="0"/>
                <a:cs typeface="Arial" pitchFamily="34" charset="0"/>
              </a:rPr>
              <a:t>, para el cuarto</a:t>
            </a:r>
            <a:r>
              <a:rPr lang="es-CO" sz="1600" dirty="0">
                <a:latin typeface="Arial" pitchFamily="34" charset="0"/>
                <a:cs typeface="Arial" pitchFamily="34" charset="0"/>
              </a:rPr>
              <a:t> </a:t>
            </a:r>
            <a:r>
              <a:rPr lang="es-ES_tradnl" sz="1600" dirty="0">
                <a:latin typeface="Arial" pitchFamily="34" charset="0"/>
                <a:cs typeface="Arial" pitchFamily="34" charset="0"/>
              </a:rPr>
              <a:t>Trimestre año 2019.</a:t>
            </a:r>
            <a:endParaRPr lang="es-CO" sz="1600" dirty="0">
              <a:latin typeface="Arial" pitchFamily="34" charset="0"/>
              <a:cs typeface="Arial"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3535231436"/>
              </p:ext>
            </p:extLst>
          </p:nvPr>
        </p:nvGraphicFramePr>
        <p:xfrm>
          <a:off x="263978" y="2481308"/>
          <a:ext cx="5083628" cy="2346580"/>
        </p:xfrm>
        <a:graphic>
          <a:graphicData uri="http://schemas.openxmlformats.org/drawingml/2006/table">
            <a:tbl>
              <a:tblPr firstRow="1" firstCol="1" bandRow="1">
                <a:tableStyleId>{5C22544A-7EE6-4342-B048-85BDC9FD1C3A}</a:tableStyleId>
              </a:tblPr>
              <a:tblGrid>
                <a:gridCol w="1756549">
                  <a:extLst>
                    <a:ext uri="{9D8B030D-6E8A-4147-A177-3AD203B41FA5}">
                      <a16:colId xmlns:a16="http://schemas.microsoft.com/office/drawing/2014/main" val="20000"/>
                    </a:ext>
                  </a:extLst>
                </a:gridCol>
                <a:gridCol w="1634858">
                  <a:extLst>
                    <a:ext uri="{9D8B030D-6E8A-4147-A177-3AD203B41FA5}">
                      <a16:colId xmlns:a16="http://schemas.microsoft.com/office/drawing/2014/main" val="20001"/>
                    </a:ext>
                  </a:extLst>
                </a:gridCol>
                <a:gridCol w="1692221">
                  <a:extLst>
                    <a:ext uri="{9D8B030D-6E8A-4147-A177-3AD203B41FA5}">
                      <a16:colId xmlns:a16="http://schemas.microsoft.com/office/drawing/2014/main" val="20002"/>
                    </a:ext>
                  </a:extLst>
                </a:gridCol>
              </a:tblGrid>
              <a:tr h="469316">
                <a:tc>
                  <a:txBody>
                    <a:bodyPr/>
                    <a:lstStyle/>
                    <a:p>
                      <a:pPr algn="just">
                        <a:spcAft>
                          <a:spcPts val="0"/>
                        </a:spcAft>
                      </a:pPr>
                      <a:r>
                        <a:rPr lang="es-ES_tradnl" sz="2400" dirty="0">
                          <a:effectLst/>
                        </a:rPr>
                        <a:t>Concepto </a:t>
                      </a:r>
                      <a:endParaRPr lang="es-CO" sz="2400" dirty="0">
                        <a:effectLst/>
                        <a:latin typeface="Cambria"/>
                        <a:ea typeface="MS Mincho"/>
                        <a:cs typeface="Times New Roman"/>
                      </a:endParaRPr>
                    </a:p>
                  </a:txBody>
                  <a:tcPr marL="68580" marR="68580" marT="0" marB="0"/>
                </a:tc>
                <a:tc>
                  <a:txBody>
                    <a:bodyPr/>
                    <a:lstStyle/>
                    <a:p>
                      <a:pPr algn="just">
                        <a:spcAft>
                          <a:spcPts val="0"/>
                        </a:spcAft>
                      </a:pPr>
                      <a:r>
                        <a:rPr lang="es-ES_tradnl" sz="2400">
                          <a:effectLst/>
                        </a:rPr>
                        <a:t>Numero</a:t>
                      </a:r>
                      <a:endParaRPr lang="es-CO" sz="2400">
                        <a:effectLst/>
                        <a:latin typeface="Cambria"/>
                        <a:ea typeface="MS Mincho"/>
                        <a:cs typeface="Times New Roman"/>
                      </a:endParaRPr>
                    </a:p>
                  </a:txBody>
                  <a:tcPr marL="68580" marR="68580" marT="0" marB="0"/>
                </a:tc>
                <a:tc>
                  <a:txBody>
                    <a:bodyPr/>
                    <a:lstStyle/>
                    <a:p>
                      <a:pPr algn="just">
                        <a:spcAft>
                          <a:spcPts val="0"/>
                        </a:spcAft>
                      </a:pPr>
                      <a:r>
                        <a:rPr lang="es-ES_tradnl" sz="2400">
                          <a:effectLst/>
                        </a:rPr>
                        <a:t>Porcentaje</a:t>
                      </a:r>
                      <a:endParaRPr lang="es-CO" sz="2400">
                        <a:effectLst/>
                        <a:latin typeface="Cambria"/>
                        <a:ea typeface="MS Mincho"/>
                        <a:cs typeface="Times New Roman"/>
                      </a:endParaRPr>
                    </a:p>
                  </a:txBody>
                  <a:tcPr marL="68580" marR="68580" marT="0" marB="0"/>
                </a:tc>
                <a:extLst>
                  <a:ext uri="{0D108BD9-81ED-4DB2-BD59-A6C34878D82A}">
                    <a16:rowId xmlns:a16="http://schemas.microsoft.com/office/drawing/2014/main" val="10000"/>
                  </a:ext>
                </a:extLst>
              </a:tr>
              <a:tr h="469316">
                <a:tc>
                  <a:txBody>
                    <a:bodyPr/>
                    <a:lstStyle/>
                    <a:p>
                      <a:pPr algn="just">
                        <a:spcAft>
                          <a:spcPts val="0"/>
                        </a:spcAft>
                      </a:pPr>
                      <a:r>
                        <a:rPr lang="es-ES_tradnl" sz="2400" dirty="0">
                          <a:effectLst/>
                        </a:rPr>
                        <a:t>Quejas </a:t>
                      </a:r>
                      <a:endParaRPr lang="es-CO" sz="2400" dirty="0">
                        <a:effectLst/>
                        <a:latin typeface="Cambria"/>
                        <a:ea typeface="MS Mincho"/>
                        <a:cs typeface="Times New Roman"/>
                      </a:endParaRPr>
                    </a:p>
                  </a:txBody>
                  <a:tcPr marL="68580" marR="68580" marT="0" marB="0"/>
                </a:tc>
                <a:tc>
                  <a:txBody>
                    <a:bodyPr/>
                    <a:lstStyle/>
                    <a:p>
                      <a:pPr algn="ctr">
                        <a:spcAft>
                          <a:spcPts val="0"/>
                        </a:spcAft>
                      </a:pPr>
                      <a:r>
                        <a:rPr lang="es-ES_tradnl" sz="2400">
                          <a:effectLst/>
                        </a:rPr>
                        <a:t>34</a:t>
                      </a:r>
                      <a:endParaRPr lang="es-CO" sz="2400">
                        <a:effectLst/>
                        <a:latin typeface="Cambria"/>
                        <a:ea typeface="MS Mincho"/>
                        <a:cs typeface="Times New Roman"/>
                      </a:endParaRPr>
                    </a:p>
                  </a:txBody>
                  <a:tcPr marL="68580" marR="68580" marT="0" marB="0"/>
                </a:tc>
                <a:tc>
                  <a:txBody>
                    <a:bodyPr/>
                    <a:lstStyle/>
                    <a:p>
                      <a:pPr algn="ctr">
                        <a:spcAft>
                          <a:spcPts val="0"/>
                        </a:spcAft>
                      </a:pPr>
                      <a:r>
                        <a:rPr lang="es-ES_tradnl" sz="2400">
                          <a:effectLst/>
                        </a:rPr>
                        <a:t>42%</a:t>
                      </a:r>
                      <a:endParaRPr lang="es-CO" sz="2400">
                        <a:effectLst/>
                        <a:latin typeface="Cambria"/>
                        <a:ea typeface="MS Mincho"/>
                        <a:cs typeface="Times New Roman"/>
                      </a:endParaRPr>
                    </a:p>
                  </a:txBody>
                  <a:tcPr marL="68580" marR="68580" marT="0" marB="0"/>
                </a:tc>
                <a:extLst>
                  <a:ext uri="{0D108BD9-81ED-4DB2-BD59-A6C34878D82A}">
                    <a16:rowId xmlns:a16="http://schemas.microsoft.com/office/drawing/2014/main" val="10001"/>
                  </a:ext>
                </a:extLst>
              </a:tr>
              <a:tr h="469316">
                <a:tc>
                  <a:txBody>
                    <a:bodyPr/>
                    <a:lstStyle/>
                    <a:p>
                      <a:pPr algn="just">
                        <a:spcAft>
                          <a:spcPts val="0"/>
                        </a:spcAft>
                      </a:pPr>
                      <a:r>
                        <a:rPr lang="es-ES_tradnl" sz="2400">
                          <a:effectLst/>
                        </a:rPr>
                        <a:t>Reclamos  </a:t>
                      </a:r>
                      <a:endParaRPr lang="es-CO" sz="2400">
                        <a:effectLst/>
                        <a:latin typeface="Cambria"/>
                        <a:ea typeface="MS Mincho"/>
                        <a:cs typeface="Times New Roman"/>
                      </a:endParaRPr>
                    </a:p>
                  </a:txBody>
                  <a:tcPr marL="68580" marR="68580" marT="0" marB="0"/>
                </a:tc>
                <a:tc>
                  <a:txBody>
                    <a:bodyPr/>
                    <a:lstStyle/>
                    <a:p>
                      <a:pPr algn="ctr">
                        <a:spcAft>
                          <a:spcPts val="0"/>
                        </a:spcAft>
                      </a:pPr>
                      <a:r>
                        <a:rPr lang="es-ES_tradnl" sz="2400">
                          <a:effectLst/>
                        </a:rPr>
                        <a:t>15</a:t>
                      </a:r>
                      <a:endParaRPr lang="es-CO" sz="2400">
                        <a:effectLst/>
                        <a:latin typeface="Cambria"/>
                        <a:ea typeface="MS Mincho"/>
                        <a:cs typeface="Times New Roman"/>
                      </a:endParaRPr>
                    </a:p>
                  </a:txBody>
                  <a:tcPr marL="68580" marR="68580" marT="0" marB="0"/>
                </a:tc>
                <a:tc>
                  <a:txBody>
                    <a:bodyPr/>
                    <a:lstStyle/>
                    <a:p>
                      <a:pPr algn="ctr">
                        <a:spcAft>
                          <a:spcPts val="0"/>
                        </a:spcAft>
                      </a:pPr>
                      <a:r>
                        <a:rPr lang="es-ES_tradnl" sz="2400">
                          <a:effectLst/>
                        </a:rPr>
                        <a:t>19%</a:t>
                      </a:r>
                      <a:endParaRPr lang="es-CO" sz="2400">
                        <a:effectLst/>
                        <a:latin typeface="Cambria"/>
                        <a:ea typeface="MS Mincho"/>
                        <a:cs typeface="Times New Roman"/>
                      </a:endParaRPr>
                    </a:p>
                  </a:txBody>
                  <a:tcPr marL="68580" marR="68580" marT="0" marB="0"/>
                </a:tc>
                <a:extLst>
                  <a:ext uri="{0D108BD9-81ED-4DB2-BD59-A6C34878D82A}">
                    <a16:rowId xmlns:a16="http://schemas.microsoft.com/office/drawing/2014/main" val="10002"/>
                  </a:ext>
                </a:extLst>
              </a:tr>
              <a:tr h="469316">
                <a:tc>
                  <a:txBody>
                    <a:bodyPr/>
                    <a:lstStyle/>
                    <a:p>
                      <a:pPr algn="just">
                        <a:spcAft>
                          <a:spcPts val="0"/>
                        </a:spcAft>
                      </a:pPr>
                      <a:r>
                        <a:rPr lang="es-ES_tradnl" sz="2400">
                          <a:effectLst/>
                        </a:rPr>
                        <a:t>Peticiones  </a:t>
                      </a:r>
                      <a:endParaRPr lang="es-CO" sz="2400">
                        <a:effectLst/>
                        <a:latin typeface="Cambria"/>
                        <a:ea typeface="MS Mincho"/>
                        <a:cs typeface="Times New Roman"/>
                      </a:endParaRPr>
                    </a:p>
                  </a:txBody>
                  <a:tcPr marL="68580" marR="68580" marT="0" marB="0"/>
                </a:tc>
                <a:tc>
                  <a:txBody>
                    <a:bodyPr/>
                    <a:lstStyle/>
                    <a:p>
                      <a:pPr algn="ctr">
                        <a:spcAft>
                          <a:spcPts val="0"/>
                        </a:spcAft>
                      </a:pPr>
                      <a:r>
                        <a:rPr lang="es-ES_tradnl" sz="2400">
                          <a:effectLst/>
                        </a:rPr>
                        <a:t>32</a:t>
                      </a:r>
                      <a:endParaRPr lang="es-CO" sz="2400">
                        <a:effectLst/>
                        <a:latin typeface="Cambria"/>
                        <a:ea typeface="MS Mincho"/>
                        <a:cs typeface="Times New Roman"/>
                      </a:endParaRPr>
                    </a:p>
                  </a:txBody>
                  <a:tcPr marL="68580" marR="68580" marT="0" marB="0"/>
                </a:tc>
                <a:tc>
                  <a:txBody>
                    <a:bodyPr/>
                    <a:lstStyle/>
                    <a:p>
                      <a:pPr algn="ctr">
                        <a:spcAft>
                          <a:spcPts val="0"/>
                        </a:spcAft>
                      </a:pPr>
                      <a:r>
                        <a:rPr lang="es-ES_tradnl" sz="2400">
                          <a:effectLst/>
                        </a:rPr>
                        <a:t>39%</a:t>
                      </a:r>
                      <a:endParaRPr lang="es-CO" sz="2400">
                        <a:effectLst/>
                        <a:latin typeface="Cambria"/>
                        <a:ea typeface="MS Mincho"/>
                        <a:cs typeface="Times New Roman"/>
                      </a:endParaRPr>
                    </a:p>
                  </a:txBody>
                  <a:tcPr marL="68580" marR="68580" marT="0" marB="0"/>
                </a:tc>
                <a:extLst>
                  <a:ext uri="{0D108BD9-81ED-4DB2-BD59-A6C34878D82A}">
                    <a16:rowId xmlns:a16="http://schemas.microsoft.com/office/drawing/2014/main" val="10003"/>
                  </a:ext>
                </a:extLst>
              </a:tr>
              <a:tr h="469316">
                <a:tc>
                  <a:txBody>
                    <a:bodyPr/>
                    <a:lstStyle/>
                    <a:p>
                      <a:pPr algn="just">
                        <a:spcAft>
                          <a:spcPts val="0"/>
                        </a:spcAft>
                      </a:pPr>
                      <a:r>
                        <a:rPr lang="es-ES_tradnl" sz="2400" dirty="0">
                          <a:effectLst/>
                        </a:rPr>
                        <a:t>Total</a:t>
                      </a:r>
                      <a:endParaRPr lang="es-CO" sz="2400" dirty="0">
                        <a:effectLst/>
                        <a:latin typeface="Cambria"/>
                        <a:ea typeface="MS Mincho"/>
                        <a:cs typeface="Times New Roman"/>
                      </a:endParaRPr>
                    </a:p>
                  </a:txBody>
                  <a:tcPr marL="68580" marR="68580" marT="0" marB="0"/>
                </a:tc>
                <a:tc>
                  <a:txBody>
                    <a:bodyPr/>
                    <a:lstStyle/>
                    <a:p>
                      <a:pPr algn="ctr">
                        <a:spcAft>
                          <a:spcPts val="0"/>
                        </a:spcAft>
                      </a:pPr>
                      <a:r>
                        <a:rPr lang="es-ES_tradnl" sz="2400">
                          <a:effectLst/>
                        </a:rPr>
                        <a:t>81</a:t>
                      </a:r>
                      <a:endParaRPr lang="es-CO" sz="2400">
                        <a:effectLst/>
                        <a:latin typeface="Cambria"/>
                        <a:ea typeface="MS Mincho"/>
                        <a:cs typeface="Times New Roman"/>
                      </a:endParaRPr>
                    </a:p>
                  </a:txBody>
                  <a:tcPr marL="68580" marR="68580" marT="0" marB="0"/>
                </a:tc>
                <a:tc>
                  <a:txBody>
                    <a:bodyPr/>
                    <a:lstStyle/>
                    <a:p>
                      <a:pPr algn="ctr">
                        <a:spcAft>
                          <a:spcPts val="0"/>
                        </a:spcAft>
                      </a:pPr>
                      <a:r>
                        <a:rPr lang="es-ES_tradnl" sz="2400" dirty="0">
                          <a:effectLst/>
                        </a:rPr>
                        <a:t>100%</a:t>
                      </a:r>
                      <a:endParaRPr lang="es-CO" sz="2400" dirty="0">
                        <a:effectLst/>
                        <a:latin typeface="Cambria"/>
                        <a:ea typeface="MS Mincho"/>
                        <a:cs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8" name="7 Rectángulo"/>
          <p:cNvSpPr/>
          <p:nvPr/>
        </p:nvSpPr>
        <p:spPr>
          <a:xfrm>
            <a:off x="5876702" y="2285369"/>
            <a:ext cx="5767605" cy="369332"/>
          </a:xfrm>
          <a:prstGeom prst="rect">
            <a:avLst/>
          </a:prstGeom>
        </p:spPr>
        <p:txBody>
          <a:bodyPr wrap="none">
            <a:spAutoFit/>
          </a:bodyPr>
          <a:lstStyle/>
          <a:p>
            <a:r>
              <a:rPr lang="es-ES_tradnl" b="1" i="1" dirty="0"/>
              <a:t>Grafico 1: Comportamiento PQR según circular 08 del 2018</a:t>
            </a:r>
            <a:endParaRPr lang="es-CO" b="1" dirty="0"/>
          </a:p>
        </p:txBody>
      </p:sp>
      <p:graphicFrame>
        <p:nvGraphicFramePr>
          <p:cNvPr id="9" name="8 Gráfico"/>
          <p:cNvGraphicFramePr/>
          <p:nvPr>
            <p:extLst>
              <p:ext uri="{D42A27DB-BD31-4B8C-83A1-F6EECF244321}">
                <p14:modId xmlns:p14="http://schemas.microsoft.com/office/powerpoint/2010/main" val="3290095375"/>
              </p:ext>
            </p:extLst>
          </p:nvPr>
        </p:nvGraphicFramePr>
        <p:xfrm>
          <a:off x="5876702" y="2654700"/>
          <a:ext cx="5702523" cy="34412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9363230"/>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09625" y="417513"/>
            <a:ext cx="10969625" cy="1143000"/>
          </a:xfrm>
        </p:spPr>
        <p:txBody>
          <a:bodyPr/>
          <a:lstStyle/>
          <a:p>
            <a:r>
              <a:rPr lang="es-ES_tradnl" sz="4000" b="1" dirty="0"/>
              <a:t>Distribución de las PQR,  según el medio</a:t>
            </a:r>
            <a:br>
              <a:rPr lang="es-ES_tradnl" sz="4000" b="1" dirty="0"/>
            </a:br>
            <a:r>
              <a:rPr lang="es-ES_tradnl" sz="4000" b="1" dirty="0"/>
              <a:t> a través del cual fueron radicadas</a:t>
            </a:r>
            <a:endParaRPr lang="es-CO" sz="4000" dirty="0"/>
          </a:p>
        </p:txBody>
      </p:sp>
      <p:graphicFrame>
        <p:nvGraphicFramePr>
          <p:cNvPr id="5" name="4 Tabla"/>
          <p:cNvGraphicFramePr>
            <a:graphicFrameLocks noGrp="1"/>
          </p:cNvGraphicFramePr>
          <p:nvPr>
            <p:extLst>
              <p:ext uri="{D42A27DB-BD31-4B8C-83A1-F6EECF244321}">
                <p14:modId xmlns:p14="http://schemas.microsoft.com/office/powerpoint/2010/main" val="2968053607"/>
              </p:ext>
            </p:extLst>
          </p:nvPr>
        </p:nvGraphicFramePr>
        <p:xfrm>
          <a:off x="533964" y="2421414"/>
          <a:ext cx="5371536" cy="3146946"/>
        </p:xfrm>
        <a:graphic>
          <a:graphicData uri="http://schemas.openxmlformats.org/drawingml/2006/table">
            <a:tbl>
              <a:tblPr firstRow="1" firstCol="1" bandRow="1">
                <a:tableStyleId>{5C22544A-7EE6-4342-B048-85BDC9FD1C3A}</a:tableStyleId>
              </a:tblPr>
              <a:tblGrid>
                <a:gridCol w="2952186">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276350">
                  <a:extLst>
                    <a:ext uri="{9D8B030D-6E8A-4147-A177-3AD203B41FA5}">
                      <a16:colId xmlns:a16="http://schemas.microsoft.com/office/drawing/2014/main" val="20002"/>
                    </a:ext>
                  </a:extLst>
                </a:gridCol>
              </a:tblGrid>
              <a:tr h="401864">
                <a:tc>
                  <a:txBody>
                    <a:bodyPr/>
                    <a:lstStyle/>
                    <a:p>
                      <a:pPr algn="ctr">
                        <a:spcAft>
                          <a:spcPts val="0"/>
                        </a:spcAft>
                      </a:pPr>
                      <a:r>
                        <a:rPr lang="es-ES_tradnl" sz="2000" b="1" dirty="0">
                          <a:effectLst/>
                          <a:latin typeface="+mn-lt"/>
                          <a:cs typeface="Arial" pitchFamily="34" charset="0"/>
                        </a:rPr>
                        <a:t>PQRSF Radicadas en:</a:t>
                      </a:r>
                      <a:endParaRPr lang="es-CO" sz="2000" b="1" dirty="0">
                        <a:effectLst/>
                        <a:latin typeface="+mn-lt"/>
                        <a:ea typeface="MS Mincho"/>
                        <a:cs typeface="Arial" pitchFamily="34" charset="0"/>
                      </a:endParaRPr>
                    </a:p>
                  </a:txBody>
                  <a:tcPr marL="68580" marR="68580" marT="0" marB="0"/>
                </a:tc>
                <a:tc>
                  <a:txBody>
                    <a:bodyPr/>
                    <a:lstStyle/>
                    <a:p>
                      <a:pPr algn="ctr">
                        <a:spcAft>
                          <a:spcPts val="0"/>
                        </a:spcAft>
                      </a:pPr>
                      <a:r>
                        <a:rPr lang="es-ES_tradnl" sz="2000" b="1" dirty="0">
                          <a:effectLst/>
                          <a:latin typeface="+mn-lt"/>
                          <a:cs typeface="Arial" pitchFamily="34" charset="0"/>
                        </a:rPr>
                        <a:t>Numero</a:t>
                      </a:r>
                      <a:endParaRPr lang="es-CO" sz="2000" b="1" dirty="0">
                        <a:effectLst/>
                        <a:latin typeface="+mn-lt"/>
                        <a:ea typeface="MS Mincho"/>
                        <a:cs typeface="Arial" pitchFamily="34" charset="0"/>
                      </a:endParaRPr>
                    </a:p>
                  </a:txBody>
                  <a:tcPr marL="68580" marR="68580" marT="0" marB="0"/>
                </a:tc>
                <a:tc>
                  <a:txBody>
                    <a:bodyPr/>
                    <a:lstStyle/>
                    <a:p>
                      <a:pPr algn="ctr">
                        <a:spcAft>
                          <a:spcPts val="0"/>
                        </a:spcAft>
                      </a:pPr>
                      <a:r>
                        <a:rPr lang="es-ES_tradnl" sz="2000" b="1" dirty="0">
                          <a:effectLst/>
                          <a:latin typeface="+mn-lt"/>
                          <a:cs typeface="Arial" pitchFamily="34" charset="0"/>
                        </a:rPr>
                        <a:t>Porcentaje</a:t>
                      </a:r>
                      <a:endParaRPr lang="es-CO" sz="2000" b="1" dirty="0">
                        <a:effectLst/>
                        <a:latin typeface="+mn-lt"/>
                        <a:ea typeface="MS Mincho"/>
                        <a:cs typeface="Arial" pitchFamily="34" charset="0"/>
                      </a:endParaRPr>
                    </a:p>
                  </a:txBody>
                  <a:tcPr marL="68580" marR="68580" marT="0" marB="0"/>
                </a:tc>
                <a:extLst>
                  <a:ext uri="{0D108BD9-81ED-4DB2-BD59-A6C34878D82A}">
                    <a16:rowId xmlns:a16="http://schemas.microsoft.com/office/drawing/2014/main" val="10000"/>
                  </a:ext>
                </a:extLst>
              </a:tr>
              <a:tr h="917223">
                <a:tc>
                  <a:txBody>
                    <a:bodyPr/>
                    <a:lstStyle/>
                    <a:p>
                      <a:pPr algn="just">
                        <a:spcAft>
                          <a:spcPts val="0"/>
                        </a:spcAft>
                      </a:pPr>
                      <a:r>
                        <a:rPr lang="es-ES_tradnl" sz="2000" dirty="0">
                          <a:effectLst/>
                          <a:latin typeface="+mn-lt"/>
                          <a:cs typeface="Arial" pitchFamily="34" charset="0"/>
                        </a:rPr>
                        <a:t>Secretaria Genera Universidad del Cauca (Ventanilla Única – Buzón de Sugerencias y correos electrónicos)</a:t>
                      </a:r>
                      <a:endParaRPr lang="es-CO" sz="2000" dirty="0">
                        <a:effectLst/>
                        <a:latin typeface="+mn-lt"/>
                        <a:ea typeface="MS Mincho"/>
                        <a:cs typeface="Arial" pitchFamily="34" charset="0"/>
                      </a:endParaRPr>
                    </a:p>
                  </a:txBody>
                  <a:tcPr marL="68580" marR="68580" marT="0" marB="0"/>
                </a:tc>
                <a:tc>
                  <a:txBody>
                    <a:bodyPr/>
                    <a:lstStyle/>
                    <a:p>
                      <a:pPr algn="ctr">
                        <a:spcAft>
                          <a:spcPts val="0"/>
                        </a:spcAft>
                      </a:pPr>
                      <a:r>
                        <a:rPr lang="es-ES_tradnl" sz="2000" dirty="0">
                          <a:effectLst/>
                          <a:latin typeface="+mn-lt"/>
                          <a:cs typeface="Arial" pitchFamily="34" charset="0"/>
                        </a:rPr>
                        <a:t> </a:t>
                      </a:r>
                      <a:endParaRPr lang="es-CO" sz="2000" dirty="0">
                        <a:effectLst/>
                        <a:latin typeface="+mn-lt"/>
                        <a:cs typeface="Arial" pitchFamily="34" charset="0"/>
                      </a:endParaRPr>
                    </a:p>
                    <a:p>
                      <a:pPr algn="ctr">
                        <a:spcAft>
                          <a:spcPts val="0"/>
                        </a:spcAft>
                      </a:pPr>
                      <a:r>
                        <a:rPr lang="es-ES_tradnl" sz="2000" dirty="0">
                          <a:effectLst/>
                          <a:latin typeface="+mn-lt"/>
                          <a:cs typeface="Arial" pitchFamily="34" charset="0"/>
                        </a:rPr>
                        <a:t>66</a:t>
                      </a:r>
                      <a:endParaRPr lang="es-CO" sz="2000" dirty="0">
                        <a:effectLst/>
                        <a:latin typeface="+mn-lt"/>
                        <a:cs typeface="Arial" pitchFamily="34" charset="0"/>
                      </a:endParaRPr>
                    </a:p>
                    <a:p>
                      <a:pPr algn="ctr">
                        <a:spcAft>
                          <a:spcPts val="0"/>
                        </a:spcAft>
                      </a:pPr>
                      <a:r>
                        <a:rPr lang="es-ES_tradnl" sz="2000" dirty="0">
                          <a:effectLst/>
                          <a:latin typeface="+mn-lt"/>
                          <a:cs typeface="Arial" pitchFamily="34" charset="0"/>
                        </a:rPr>
                        <a:t> </a:t>
                      </a:r>
                      <a:endParaRPr lang="es-CO" sz="2000" dirty="0">
                        <a:effectLst/>
                        <a:latin typeface="+mn-lt"/>
                        <a:ea typeface="MS Mincho"/>
                        <a:cs typeface="Arial" pitchFamily="34" charset="0"/>
                      </a:endParaRPr>
                    </a:p>
                  </a:txBody>
                  <a:tcPr marL="68580" marR="68580" marT="0" marB="0"/>
                </a:tc>
                <a:tc>
                  <a:txBody>
                    <a:bodyPr/>
                    <a:lstStyle/>
                    <a:p>
                      <a:pPr algn="ctr">
                        <a:spcAft>
                          <a:spcPts val="0"/>
                        </a:spcAft>
                      </a:pPr>
                      <a:r>
                        <a:rPr lang="es-ES_tradnl" sz="2000" dirty="0">
                          <a:effectLst/>
                          <a:latin typeface="+mn-lt"/>
                          <a:cs typeface="Arial" pitchFamily="34" charset="0"/>
                        </a:rPr>
                        <a:t> </a:t>
                      </a:r>
                      <a:endParaRPr lang="es-CO" sz="2000" dirty="0">
                        <a:effectLst/>
                        <a:latin typeface="+mn-lt"/>
                        <a:cs typeface="Arial" pitchFamily="34" charset="0"/>
                      </a:endParaRPr>
                    </a:p>
                    <a:p>
                      <a:pPr algn="ctr">
                        <a:spcAft>
                          <a:spcPts val="0"/>
                        </a:spcAft>
                      </a:pPr>
                      <a:r>
                        <a:rPr lang="es-ES_tradnl" sz="2000" dirty="0">
                          <a:effectLst/>
                          <a:latin typeface="+mn-lt"/>
                          <a:cs typeface="Arial" pitchFamily="34" charset="0"/>
                        </a:rPr>
                        <a:t>81%</a:t>
                      </a:r>
                      <a:endParaRPr lang="es-CO" sz="2000" dirty="0">
                        <a:effectLst/>
                        <a:latin typeface="+mn-lt"/>
                        <a:ea typeface="MS Mincho"/>
                        <a:cs typeface="Arial" pitchFamily="34" charset="0"/>
                      </a:endParaRPr>
                    </a:p>
                  </a:txBody>
                  <a:tcPr marL="68580" marR="68580" marT="0" marB="0"/>
                </a:tc>
                <a:extLst>
                  <a:ext uri="{0D108BD9-81ED-4DB2-BD59-A6C34878D82A}">
                    <a16:rowId xmlns:a16="http://schemas.microsoft.com/office/drawing/2014/main" val="10001"/>
                  </a:ext>
                </a:extLst>
              </a:tr>
              <a:tr h="305741">
                <a:tc>
                  <a:txBody>
                    <a:bodyPr/>
                    <a:lstStyle/>
                    <a:p>
                      <a:pPr algn="just">
                        <a:spcAft>
                          <a:spcPts val="0"/>
                        </a:spcAft>
                      </a:pPr>
                      <a:r>
                        <a:rPr lang="es-ES_tradnl" sz="2000">
                          <a:effectLst/>
                          <a:latin typeface="+mn-lt"/>
                          <a:cs typeface="Arial" pitchFamily="34" charset="0"/>
                        </a:rPr>
                        <a:t>Recibidas en  Unisalud - directamente</a:t>
                      </a:r>
                      <a:endParaRPr lang="es-CO" sz="2000">
                        <a:effectLst/>
                        <a:latin typeface="+mn-lt"/>
                        <a:ea typeface="MS Mincho"/>
                        <a:cs typeface="Arial" pitchFamily="34" charset="0"/>
                      </a:endParaRPr>
                    </a:p>
                  </a:txBody>
                  <a:tcPr marL="68580" marR="68580" marT="0" marB="0"/>
                </a:tc>
                <a:tc>
                  <a:txBody>
                    <a:bodyPr/>
                    <a:lstStyle/>
                    <a:p>
                      <a:pPr algn="ctr">
                        <a:spcAft>
                          <a:spcPts val="0"/>
                        </a:spcAft>
                      </a:pPr>
                      <a:r>
                        <a:rPr lang="es-ES_tradnl" sz="2000" dirty="0">
                          <a:effectLst/>
                          <a:latin typeface="+mn-lt"/>
                          <a:cs typeface="Arial" pitchFamily="34" charset="0"/>
                        </a:rPr>
                        <a:t>  7</a:t>
                      </a:r>
                      <a:endParaRPr lang="es-CO" sz="2000" dirty="0">
                        <a:effectLst/>
                        <a:latin typeface="+mn-lt"/>
                        <a:ea typeface="MS Mincho"/>
                        <a:cs typeface="Arial" pitchFamily="34" charset="0"/>
                      </a:endParaRPr>
                    </a:p>
                  </a:txBody>
                  <a:tcPr marL="68580" marR="68580" marT="0" marB="0"/>
                </a:tc>
                <a:tc>
                  <a:txBody>
                    <a:bodyPr/>
                    <a:lstStyle/>
                    <a:p>
                      <a:pPr algn="ctr">
                        <a:spcAft>
                          <a:spcPts val="0"/>
                        </a:spcAft>
                      </a:pPr>
                      <a:r>
                        <a:rPr lang="es-ES_tradnl" sz="2000" dirty="0">
                          <a:effectLst/>
                          <a:latin typeface="+mn-lt"/>
                          <a:cs typeface="Arial" pitchFamily="34" charset="0"/>
                        </a:rPr>
                        <a:t>9%</a:t>
                      </a:r>
                      <a:endParaRPr lang="es-CO" sz="2000" dirty="0">
                        <a:effectLst/>
                        <a:latin typeface="+mn-lt"/>
                        <a:ea typeface="MS Mincho"/>
                        <a:cs typeface="Arial" pitchFamily="34" charset="0"/>
                      </a:endParaRPr>
                    </a:p>
                  </a:txBody>
                  <a:tcPr marL="68580" marR="68580" marT="0" marB="0"/>
                </a:tc>
                <a:extLst>
                  <a:ext uri="{0D108BD9-81ED-4DB2-BD59-A6C34878D82A}">
                    <a16:rowId xmlns:a16="http://schemas.microsoft.com/office/drawing/2014/main" val="10002"/>
                  </a:ext>
                </a:extLst>
              </a:tr>
              <a:tr h="305741">
                <a:tc>
                  <a:txBody>
                    <a:bodyPr/>
                    <a:lstStyle/>
                    <a:p>
                      <a:pPr algn="just">
                        <a:spcAft>
                          <a:spcPts val="0"/>
                        </a:spcAft>
                      </a:pPr>
                      <a:r>
                        <a:rPr lang="es-ES_tradnl" sz="2000">
                          <a:effectLst/>
                          <a:latin typeface="+mn-lt"/>
                          <a:cs typeface="Arial" pitchFamily="34" charset="0"/>
                        </a:rPr>
                        <a:t>Supersalud</a:t>
                      </a:r>
                      <a:endParaRPr lang="es-CO" sz="2000">
                        <a:effectLst/>
                        <a:latin typeface="+mn-lt"/>
                        <a:ea typeface="MS Mincho"/>
                        <a:cs typeface="Arial" pitchFamily="34" charset="0"/>
                      </a:endParaRPr>
                    </a:p>
                  </a:txBody>
                  <a:tcPr marL="68580" marR="68580" marT="0" marB="0"/>
                </a:tc>
                <a:tc>
                  <a:txBody>
                    <a:bodyPr/>
                    <a:lstStyle/>
                    <a:p>
                      <a:pPr algn="ctr">
                        <a:spcAft>
                          <a:spcPts val="0"/>
                        </a:spcAft>
                      </a:pPr>
                      <a:r>
                        <a:rPr lang="es-ES_tradnl" sz="2000">
                          <a:effectLst/>
                          <a:latin typeface="+mn-lt"/>
                          <a:cs typeface="Arial" pitchFamily="34" charset="0"/>
                        </a:rPr>
                        <a:t>  8</a:t>
                      </a:r>
                      <a:endParaRPr lang="es-CO" sz="2000">
                        <a:effectLst/>
                        <a:latin typeface="+mn-lt"/>
                        <a:ea typeface="MS Mincho"/>
                        <a:cs typeface="Arial" pitchFamily="34" charset="0"/>
                      </a:endParaRPr>
                    </a:p>
                  </a:txBody>
                  <a:tcPr marL="68580" marR="68580" marT="0" marB="0"/>
                </a:tc>
                <a:tc>
                  <a:txBody>
                    <a:bodyPr/>
                    <a:lstStyle/>
                    <a:p>
                      <a:pPr algn="ctr">
                        <a:spcAft>
                          <a:spcPts val="0"/>
                        </a:spcAft>
                      </a:pPr>
                      <a:r>
                        <a:rPr lang="es-ES_tradnl" sz="2000" dirty="0">
                          <a:effectLst/>
                          <a:latin typeface="+mn-lt"/>
                          <a:cs typeface="Arial" pitchFamily="34" charset="0"/>
                        </a:rPr>
                        <a:t>10%</a:t>
                      </a:r>
                      <a:endParaRPr lang="es-CO" sz="2000" dirty="0">
                        <a:effectLst/>
                        <a:latin typeface="+mn-lt"/>
                        <a:ea typeface="MS Mincho"/>
                        <a:cs typeface="Arial" pitchFamily="34" charset="0"/>
                      </a:endParaRPr>
                    </a:p>
                  </a:txBody>
                  <a:tcPr marL="68580" marR="68580" marT="0" marB="0"/>
                </a:tc>
                <a:extLst>
                  <a:ext uri="{0D108BD9-81ED-4DB2-BD59-A6C34878D82A}">
                    <a16:rowId xmlns:a16="http://schemas.microsoft.com/office/drawing/2014/main" val="10003"/>
                  </a:ext>
                </a:extLst>
              </a:tr>
              <a:tr h="305741">
                <a:tc>
                  <a:txBody>
                    <a:bodyPr/>
                    <a:lstStyle/>
                    <a:p>
                      <a:pPr algn="just">
                        <a:spcAft>
                          <a:spcPts val="0"/>
                        </a:spcAft>
                      </a:pPr>
                      <a:r>
                        <a:rPr lang="es-ES_tradnl" sz="2000" dirty="0">
                          <a:effectLst/>
                          <a:latin typeface="+mn-lt"/>
                          <a:cs typeface="Arial" pitchFamily="34" charset="0"/>
                        </a:rPr>
                        <a:t>Total PQRSF</a:t>
                      </a:r>
                      <a:endParaRPr lang="es-CO" sz="2000" dirty="0">
                        <a:effectLst/>
                        <a:latin typeface="+mn-lt"/>
                        <a:ea typeface="MS Mincho"/>
                        <a:cs typeface="Arial" pitchFamily="34" charset="0"/>
                      </a:endParaRPr>
                    </a:p>
                  </a:txBody>
                  <a:tcPr marL="68580" marR="68580" marT="0" marB="0"/>
                </a:tc>
                <a:tc>
                  <a:txBody>
                    <a:bodyPr/>
                    <a:lstStyle/>
                    <a:p>
                      <a:pPr algn="ctr">
                        <a:spcAft>
                          <a:spcPts val="0"/>
                        </a:spcAft>
                      </a:pPr>
                      <a:r>
                        <a:rPr lang="es-ES_tradnl" sz="2000">
                          <a:effectLst/>
                          <a:latin typeface="+mn-lt"/>
                          <a:cs typeface="Arial" pitchFamily="34" charset="0"/>
                        </a:rPr>
                        <a:t>81</a:t>
                      </a:r>
                      <a:endParaRPr lang="es-CO" sz="2000">
                        <a:effectLst/>
                        <a:latin typeface="+mn-lt"/>
                        <a:ea typeface="MS Mincho"/>
                        <a:cs typeface="Arial" pitchFamily="34" charset="0"/>
                      </a:endParaRPr>
                    </a:p>
                  </a:txBody>
                  <a:tcPr marL="68580" marR="68580" marT="0" marB="0"/>
                </a:tc>
                <a:tc>
                  <a:txBody>
                    <a:bodyPr/>
                    <a:lstStyle/>
                    <a:p>
                      <a:pPr algn="ctr">
                        <a:spcAft>
                          <a:spcPts val="0"/>
                        </a:spcAft>
                      </a:pPr>
                      <a:r>
                        <a:rPr lang="es-ES_tradnl" sz="2000" dirty="0">
                          <a:effectLst/>
                          <a:latin typeface="+mn-lt"/>
                          <a:cs typeface="Arial" pitchFamily="34" charset="0"/>
                        </a:rPr>
                        <a:t>100</a:t>
                      </a:r>
                      <a:endParaRPr lang="es-CO" sz="2000" dirty="0">
                        <a:effectLst/>
                        <a:latin typeface="+mn-lt"/>
                        <a:ea typeface="MS Mincho"/>
                        <a:cs typeface="Arial" pitchFamily="34" charset="0"/>
                      </a:endParaRPr>
                    </a:p>
                  </a:txBody>
                  <a:tcPr marL="68580" marR="68580" marT="0" marB="0"/>
                </a:tc>
                <a:extLst>
                  <a:ext uri="{0D108BD9-81ED-4DB2-BD59-A6C34878D82A}">
                    <a16:rowId xmlns:a16="http://schemas.microsoft.com/office/drawing/2014/main" val="10004"/>
                  </a:ext>
                </a:extLst>
              </a:tr>
            </a:tbl>
          </a:graphicData>
        </a:graphic>
      </p:graphicFrame>
      <p:graphicFrame>
        <p:nvGraphicFramePr>
          <p:cNvPr id="6" name="5 Gráfico"/>
          <p:cNvGraphicFramePr/>
          <p:nvPr>
            <p:extLst>
              <p:ext uri="{D42A27DB-BD31-4B8C-83A1-F6EECF244321}">
                <p14:modId xmlns:p14="http://schemas.microsoft.com/office/powerpoint/2010/main" val="847191729"/>
              </p:ext>
            </p:extLst>
          </p:nvPr>
        </p:nvGraphicFramePr>
        <p:xfrm>
          <a:off x="5905500" y="2402364"/>
          <a:ext cx="6016625" cy="3377610"/>
        </p:xfrm>
        <a:graphic>
          <a:graphicData uri="http://schemas.openxmlformats.org/drawingml/2006/chart">
            <c:chart xmlns:c="http://schemas.openxmlformats.org/drawingml/2006/chart" xmlns:r="http://schemas.openxmlformats.org/officeDocument/2006/relationships" r:id="rId2"/>
          </a:graphicData>
        </a:graphic>
      </p:graphicFrame>
      <p:sp>
        <p:nvSpPr>
          <p:cNvPr id="7" name="6 Rectángulo"/>
          <p:cNvSpPr/>
          <p:nvPr/>
        </p:nvSpPr>
        <p:spPr>
          <a:xfrm>
            <a:off x="6440270" y="1921480"/>
            <a:ext cx="4475380" cy="646331"/>
          </a:xfrm>
          <a:prstGeom prst="rect">
            <a:avLst/>
          </a:prstGeom>
        </p:spPr>
        <p:txBody>
          <a:bodyPr wrap="square">
            <a:spAutoFit/>
          </a:bodyPr>
          <a:lstStyle/>
          <a:p>
            <a:pPr algn="ctr"/>
            <a:r>
              <a:rPr lang="es-ES_tradnl" b="1" i="1" dirty="0"/>
              <a:t>Grafico 2: Distribución de las PQR, según el medio a través del cual fueron radicadas</a:t>
            </a:r>
            <a:endParaRPr lang="es-CO" b="1" dirty="0"/>
          </a:p>
        </p:txBody>
      </p:sp>
    </p:spTree>
    <p:extLst>
      <p:ext uri="{BB962C8B-B14F-4D97-AF65-F5344CB8AC3E}">
        <p14:creationId xmlns:p14="http://schemas.microsoft.com/office/powerpoint/2010/main" val="3442436513"/>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314" y="239486"/>
            <a:ext cx="10969625" cy="631371"/>
          </a:xfrm>
        </p:spPr>
        <p:txBody>
          <a:bodyPr/>
          <a:lstStyle/>
          <a:p>
            <a:r>
              <a:rPr lang="es-CO" dirty="0"/>
              <a:t/>
            </a:r>
            <a:br>
              <a:rPr lang="es-CO" dirty="0"/>
            </a:br>
            <a:r>
              <a:rPr lang="es-CO" dirty="0"/>
              <a:t> </a:t>
            </a:r>
            <a:r>
              <a:rPr lang="es-CO" sz="2800" b="1" dirty="0"/>
              <a:t>RESULTADOS DE ENCUESTA DE SATISFACCION DE USUARIOS </a:t>
            </a:r>
            <a:r>
              <a:rPr lang="es-CO" sz="2800" dirty="0"/>
              <a:t/>
            </a:r>
            <a:br>
              <a:rPr lang="es-CO" sz="2800" dirty="0"/>
            </a:br>
            <a:r>
              <a:rPr lang="es-CO" sz="2800" b="1" dirty="0"/>
              <a:t>UNIDAD DE SALUD – UNIVERSIDAD DEL CAUCA 2019 </a:t>
            </a:r>
            <a:endParaRPr lang="es-CO" sz="3200" dirty="0"/>
          </a:p>
        </p:txBody>
      </p:sp>
      <p:sp>
        <p:nvSpPr>
          <p:cNvPr id="5" name="4 Rectángulo"/>
          <p:cNvSpPr/>
          <p:nvPr/>
        </p:nvSpPr>
        <p:spPr>
          <a:xfrm>
            <a:off x="544285" y="1707446"/>
            <a:ext cx="11016343" cy="4154984"/>
          </a:xfrm>
          <a:prstGeom prst="rect">
            <a:avLst/>
          </a:prstGeom>
        </p:spPr>
        <p:txBody>
          <a:bodyPr wrap="square">
            <a:spAutoFit/>
          </a:bodyPr>
          <a:lstStyle/>
          <a:p>
            <a:pPr marL="342900" indent="-342900" algn="just">
              <a:buFont typeface="Arial" panose="020B0604020202020204" pitchFamily="34" charset="0"/>
              <a:buChar char="•"/>
            </a:pPr>
            <a:r>
              <a:rPr lang="es-CO" sz="2400" dirty="0"/>
              <a:t>La medición de la satisfacción de los usuarios de la Unidad de Salud de la Universidad del Cauca se llevó a cabo desde el mes de agosto hasta el mes de noviembre de 2019 tanto por vía página web institucional como por correo electrónico enviado a los usuarios a través de plataforma digital. </a:t>
            </a:r>
          </a:p>
          <a:p>
            <a:pPr marL="342900" indent="-342900" algn="just">
              <a:buFont typeface="Arial" panose="020B0604020202020204" pitchFamily="34" charset="0"/>
              <a:buChar char="•"/>
            </a:pPr>
            <a:r>
              <a:rPr lang="es-CO" sz="2400" dirty="0"/>
              <a:t>La metodología utilizada para tal fin se hizo mediante la tecnología formularios de Google, se diseñó la encuesta teniendo en cuenta el histórico de las encuestas de años anteriores</a:t>
            </a:r>
          </a:p>
          <a:p>
            <a:pPr marL="342900" indent="-342900" algn="just">
              <a:buFont typeface="Arial" panose="020B0604020202020204" pitchFamily="34" charset="0"/>
              <a:buChar char="•"/>
            </a:pPr>
            <a:r>
              <a:rPr lang="es-CO" sz="2400" dirty="0"/>
              <a:t>Se diligenciaron un total de 166 encuestas digitales. </a:t>
            </a:r>
          </a:p>
          <a:p>
            <a:pPr marL="342900" indent="-342900" algn="just">
              <a:buFont typeface="Arial" panose="020B0604020202020204" pitchFamily="34" charset="0"/>
              <a:buChar char="•"/>
            </a:pPr>
            <a:r>
              <a:rPr lang="es-CO" sz="2400" dirty="0"/>
              <a:t>Las preguntas realizadas fueron cerradas y abiertas. </a:t>
            </a:r>
          </a:p>
          <a:p>
            <a:pPr marL="342900" indent="-342900" algn="just">
              <a:buFont typeface="Arial" panose="020B0604020202020204" pitchFamily="34" charset="0"/>
              <a:buChar char="•"/>
            </a:pPr>
            <a:r>
              <a:rPr lang="es-CO" sz="2400" dirty="0"/>
              <a:t>Al final de la encuesta los usuarios colocaron solicitudes, recomendaciones, felicitaciones que ellos consideran se deben realizar al interior de la Unidad de Salud. </a:t>
            </a:r>
          </a:p>
        </p:txBody>
      </p:sp>
    </p:spTree>
    <p:extLst>
      <p:ext uri="{BB962C8B-B14F-4D97-AF65-F5344CB8AC3E}">
        <p14:creationId xmlns:p14="http://schemas.microsoft.com/office/powerpoint/2010/main" val="762603395"/>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FA50D67-5F71-463D-A35C-7577713C042B}"/>
              </a:ext>
            </a:extLst>
          </p:cNvPr>
          <p:cNvPicPr>
            <a:picLocks noChangeAspect="1"/>
          </p:cNvPicPr>
          <p:nvPr/>
        </p:nvPicPr>
        <p:blipFill>
          <a:blip r:embed="rId2"/>
          <a:stretch>
            <a:fillRect/>
          </a:stretch>
        </p:blipFill>
        <p:spPr>
          <a:xfrm>
            <a:off x="5588000" y="3788798"/>
            <a:ext cx="6600825" cy="2886075"/>
          </a:xfrm>
          <a:prstGeom prst="rect">
            <a:avLst/>
          </a:prstGeom>
        </p:spPr>
      </p:pic>
      <p:sp>
        <p:nvSpPr>
          <p:cNvPr id="2" name="1 Título"/>
          <p:cNvSpPr>
            <a:spLocks noGrp="1"/>
          </p:cNvSpPr>
          <p:nvPr>
            <p:ph type="title"/>
          </p:nvPr>
        </p:nvSpPr>
        <p:spPr>
          <a:xfrm>
            <a:off x="827314" y="239486"/>
            <a:ext cx="10969625" cy="631371"/>
          </a:xfrm>
        </p:spPr>
        <p:txBody>
          <a:bodyPr/>
          <a:lstStyle/>
          <a:p>
            <a:r>
              <a:rPr lang="es-CO"/>
              <a:t/>
            </a:r>
            <a:br>
              <a:rPr lang="es-CO"/>
            </a:br>
            <a:r>
              <a:rPr lang="es-CO"/>
              <a:t> </a:t>
            </a:r>
            <a:r>
              <a:rPr lang="es-CO" sz="2800" b="1"/>
              <a:t>RESULTADOS DE ENCUESTA DE SATISFACCION DE USUARIOS </a:t>
            </a:r>
            <a:r>
              <a:rPr lang="es-CO" sz="2800"/>
              <a:t/>
            </a:r>
            <a:br>
              <a:rPr lang="es-CO" sz="2800"/>
            </a:br>
            <a:r>
              <a:rPr lang="es-CO" sz="2800" b="1"/>
              <a:t>UNIDAD DE SALUD – UNIVERSIDAD DEL CAUCA 2019 </a:t>
            </a:r>
            <a:endParaRPr lang="es-CO" sz="3200" dirty="0"/>
          </a:p>
        </p:txBody>
      </p:sp>
      <p:pic>
        <p:nvPicPr>
          <p:cNvPr id="3" name="Imagen 2">
            <a:extLst>
              <a:ext uri="{FF2B5EF4-FFF2-40B4-BE49-F238E27FC236}">
                <a16:creationId xmlns:a16="http://schemas.microsoft.com/office/drawing/2014/main" id="{55AF2718-0F0C-4CCE-ABFC-60E9FEA575D1}"/>
              </a:ext>
            </a:extLst>
          </p:cNvPr>
          <p:cNvPicPr>
            <a:picLocks noChangeAspect="1"/>
          </p:cNvPicPr>
          <p:nvPr/>
        </p:nvPicPr>
        <p:blipFill>
          <a:blip r:embed="rId3"/>
          <a:stretch>
            <a:fillRect/>
          </a:stretch>
        </p:blipFill>
        <p:spPr>
          <a:xfrm>
            <a:off x="425994" y="1535677"/>
            <a:ext cx="6000750" cy="2333625"/>
          </a:xfrm>
          <a:prstGeom prst="rect">
            <a:avLst/>
          </a:prstGeom>
        </p:spPr>
      </p:pic>
      <p:pic>
        <p:nvPicPr>
          <p:cNvPr id="4" name="Imagen 3">
            <a:extLst>
              <a:ext uri="{FF2B5EF4-FFF2-40B4-BE49-F238E27FC236}">
                <a16:creationId xmlns:a16="http://schemas.microsoft.com/office/drawing/2014/main" id="{BD8DE454-E84D-4D6C-9BBA-91F03942B03D}"/>
              </a:ext>
            </a:extLst>
          </p:cNvPr>
          <p:cNvPicPr>
            <a:picLocks noChangeAspect="1"/>
          </p:cNvPicPr>
          <p:nvPr/>
        </p:nvPicPr>
        <p:blipFill>
          <a:blip r:embed="rId4"/>
          <a:stretch>
            <a:fillRect/>
          </a:stretch>
        </p:blipFill>
        <p:spPr>
          <a:xfrm>
            <a:off x="6775450" y="1626164"/>
            <a:ext cx="4381500" cy="2152650"/>
          </a:xfrm>
          <a:prstGeom prst="rect">
            <a:avLst/>
          </a:prstGeom>
        </p:spPr>
      </p:pic>
      <p:pic>
        <p:nvPicPr>
          <p:cNvPr id="6" name="Imagen 5">
            <a:extLst>
              <a:ext uri="{FF2B5EF4-FFF2-40B4-BE49-F238E27FC236}">
                <a16:creationId xmlns:a16="http://schemas.microsoft.com/office/drawing/2014/main" id="{19049E78-DA9A-48BD-9CA3-DDD0682089B7}"/>
              </a:ext>
            </a:extLst>
          </p:cNvPr>
          <p:cNvPicPr>
            <a:picLocks noChangeAspect="1"/>
          </p:cNvPicPr>
          <p:nvPr/>
        </p:nvPicPr>
        <p:blipFill>
          <a:blip r:embed="rId5"/>
          <a:stretch>
            <a:fillRect/>
          </a:stretch>
        </p:blipFill>
        <p:spPr>
          <a:xfrm>
            <a:off x="541337" y="3869302"/>
            <a:ext cx="4848225" cy="2590800"/>
          </a:xfrm>
          <a:prstGeom prst="rect">
            <a:avLst/>
          </a:prstGeom>
        </p:spPr>
      </p:pic>
    </p:spTree>
    <p:extLst>
      <p:ext uri="{BB962C8B-B14F-4D97-AF65-F5344CB8AC3E}">
        <p14:creationId xmlns:p14="http://schemas.microsoft.com/office/powerpoint/2010/main" val="438041005"/>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314" y="239486"/>
            <a:ext cx="10969625" cy="631371"/>
          </a:xfrm>
        </p:spPr>
        <p:txBody>
          <a:bodyPr/>
          <a:lstStyle/>
          <a:p>
            <a:r>
              <a:rPr lang="es-CO"/>
              <a:t/>
            </a:r>
            <a:br>
              <a:rPr lang="es-CO"/>
            </a:br>
            <a:r>
              <a:rPr lang="es-CO"/>
              <a:t> </a:t>
            </a:r>
            <a:r>
              <a:rPr lang="es-CO" sz="2800" b="1"/>
              <a:t>RESULTADOS DE ENCUESTA DE SATISFACCION DE USUARIOS </a:t>
            </a:r>
            <a:r>
              <a:rPr lang="es-CO" sz="2800"/>
              <a:t/>
            </a:r>
            <a:br>
              <a:rPr lang="es-CO" sz="2800"/>
            </a:br>
            <a:r>
              <a:rPr lang="es-CO" sz="2800" b="1"/>
              <a:t>UNIDAD DE SALUD – UNIVERSIDAD DEL CAUCA 2019 </a:t>
            </a:r>
            <a:endParaRPr lang="es-CO" sz="3200" dirty="0"/>
          </a:p>
        </p:txBody>
      </p:sp>
      <p:pic>
        <p:nvPicPr>
          <p:cNvPr id="5" name="Imagen 4">
            <a:extLst>
              <a:ext uri="{FF2B5EF4-FFF2-40B4-BE49-F238E27FC236}">
                <a16:creationId xmlns:a16="http://schemas.microsoft.com/office/drawing/2014/main" id="{BA412CA0-40FA-4170-94AB-CAFF537D25F3}"/>
              </a:ext>
            </a:extLst>
          </p:cNvPr>
          <p:cNvPicPr>
            <a:picLocks noChangeAspect="1"/>
          </p:cNvPicPr>
          <p:nvPr/>
        </p:nvPicPr>
        <p:blipFill>
          <a:blip r:embed="rId2"/>
          <a:stretch>
            <a:fillRect/>
          </a:stretch>
        </p:blipFill>
        <p:spPr>
          <a:xfrm>
            <a:off x="1198431" y="1633473"/>
            <a:ext cx="9448556" cy="4166078"/>
          </a:xfrm>
          <a:prstGeom prst="rect">
            <a:avLst/>
          </a:prstGeom>
        </p:spPr>
      </p:pic>
    </p:spTree>
    <p:extLst>
      <p:ext uri="{BB962C8B-B14F-4D97-AF65-F5344CB8AC3E}">
        <p14:creationId xmlns:p14="http://schemas.microsoft.com/office/powerpoint/2010/main" val="2283342090"/>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76300" y="179388"/>
            <a:ext cx="10969625" cy="1143000"/>
          </a:xfrm>
        </p:spPr>
        <p:txBody>
          <a:bodyPr/>
          <a:lstStyle/>
          <a:p>
            <a:r>
              <a:rPr lang="es-CO" sz="3200" b="1" dirty="0"/>
              <a:t>RECOMENDACIONES, SUGERENCIAS, SOLICITUDES </a:t>
            </a:r>
            <a:r>
              <a:rPr lang="es-CO" sz="3000" b="1" dirty="0"/>
              <a:t> </a:t>
            </a:r>
            <a:endParaRPr lang="es-CO" sz="3000" dirty="0"/>
          </a:p>
        </p:txBody>
      </p:sp>
      <p:sp>
        <p:nvSpPr>
          <p:cNvPr id="5" name="4 Rectángulo"/>
          <p:cNvSpPr/>
          <p:nvPr/>
        </p:nvSpPr>
        <p:spPr>
          <a:xfrm>
            <a:off x="609600" y="1080979"/>
            <a:ext cx="10953750" cy="5293757"/>
          </a:xfrm>
          <a:prstGeom prst="rect">
            <a:avLst/>
          </a:prstGeom>
        </p:spPr>
        <p:txBody>
          <a:bodyPr wrap="square">
            <a:spAutoFit/>
          </a:bodyPr>
          <a:lstStyle/>
          <a:p>
            <a:pPr algn="just"/>
            <a:r>
              <a:rPr lang="es-CO" sz="2600" b="1" i="1" dirty="0"/>
              <a:t>Se tuvieron 108 recomendaciones, sugerencias o solicitudes.</a:t>
            </a:r>
          </a:p>
          <a:p>
            <a:pPr marL="342900" indent="-342900" algn="just">
              <a:buFont typeface="Arial" panose="020B0604020202020204" pitchFamily="34" charset="0"/>
              <a:buChar char="•"/>
            </a:pPr>
            <a:r>
              <a:rPr lang="es-CO" sz="2600" dirty="0"/>
              <a:t>Veinte (20) consideran que han recibido una buena atención.</a:t>
            </a:r>
          </a:p>
          <a:p>
            <a:pPr marL="342900" indent="-342900" algn="just">
              <a:buFont typeface="Arial" panose="020B0604020202020204" pitchFamily="34" charset="0"/>
              <a:buChar char="•"/>
            </a:pPr>
            <a:r>
              <a:rPr lang="es-CO" sz="2600" dirty="0"/>
              <a:t>Diez y siete (17) que se deben mejorar servicios tanto internos como fuera de la red.</a:t>
            </a:r>
          </a:p>
          <a:p>
            <a:pPr marL="342900" indent="-342900" algn="just">
              <a:buFont typeface="Arial" panose="020B0604020202020204" pitchFamily="34" charset="0"/>
              <a:buChar char="•"/>
            </a:pPr>
            <a:r>
              <a:rPr lang="es-CO" sz="2600" dirty="0"/>
              <a:t>Catorce (14) que se debe mejorar el proceso de contratación.</a:t>
            </a:r>
          </a:p>
          <a:p>
            <a:pPr marL="342900" indent="-342900" algn="just">
              <a:buFont typeface="Arial" panose="020B0604020202020204" pitchFamily="34" charset="0"/>
              <a:buChar char="•"/>
            </a:pPr>
            <a:r>
              <a:rPr lang="es-CO" sz="2600" dirty="0"/>
              <a:t>Trece (13) demostraron agradecimiento por el servicio recibido.</a:t>
            </a:r>
          </a:p>
          <a:p>
            <a:pPr marL="342900" indent="-342900" algn="just">
              <a:buFont typeface="Arial" panose="020B0604020202020204" pitchFamily="34" charset="0"/>
              <a:buChar char="•"/>
            </a:pPr>
            <a:r>
              <a:rPr lang="es-CO" sz="2600" dirty="0"/>
              <a:t>Doce (12) manifestaron mejoras en las autorizaciones.</a:t>
            </a:r>
          </a:p>
          <a:p>
            <a:pPr marL="342900" indent="-342900" algn="just">
              <a:buFont typeface="Arial" panose="020B0604020202020204" pitchFamily="34" charset="0"/>
              <a:buChar char="•"/>
            </a:pPr>
            <a:r>
              <a:rPr lang="es-CO" sz="2600" dirty="0"/>
              <a:t>Diez (10) que se debe mejorar los procedimientos de dispensación de la farmacia.</a:t>
            </a:r>
          </a:p>
          <a:p>
            <a:pPr marL="342900" indent="-342900" algn="just">
              <a:buFont typeface="Arial" panose="020B0604020202020204" pitchFamily="34" charset="0"/>
              <a:buChar char="•"/>
            </a:pPr>
            <a:r>
              <a:rPr lang="es-CO" sz="2600" dirty="0"/>
              <a:t>Siete (7) que se deben reconsiderar los valores de los copagos.</a:t>
            </a:r>
          </a:p>
          <a:p>
            <a:pPr marL="342900" indent="-342900" algn="just">
              <a:buFont typeface="Arial" panose="020B0604020202020204" pitchFamily="34" charset="0"/>
              <a:buChar char="•"/>
            </a:pPr>
            <a:r>
              <a:rPr lang="es-CO" sz="2600" dirty="0"/>
              <a:t>Cinco (5) que se debe mejorar la oportunidad en las citas médicas.</a:t>
            </a:r>
          </a:p>
          <a:p>
            <a:pPr marL="342900" indent="-342900" algn="just">
              <a:buFont typeface="Arial" panose="020B0604020202020204" pitchFamily="34" charset="0"/>
              <a:buChar char="•"/>
            </a:pPr>
            <a:r>
              <a:rPr lang="es-CO" sz="2600" dirty="0"/>
              <a:t>Cinco (5) que se debe mejorar la atención de la sala SIP.</a:t>
            </a:r>
          </a:p>
          <a:p>
            <a:pPr marL="342900" indent="-342900" algn="just">
              <a:buFont typeface="Arial" panose="020B0604020202020204" pitchFamily="34" charset="0"/>
              <a:buChar char="•"/>
            </a:pPr>
            <a:r>
              <a:rPr lang="es-CO" sz="2600" dirty="0"/>
              <a:t>Cuatro (4) que se debe renovar tener nuevamente el curso de laborterapia.</a:t>
            </a:r>
          </a:p>
        </p:txBody>
      </p:sp>
    </p:spTree>
    <p:extLst>
      <p:ext uri="{BB962C8B-B14F-4D97-AF65-F5344CB8AC3E}">
        <p14:creationId xmlns:p14="http://schemas.microsoft.com/office/powerpoint/2010/main" val="988857434"/>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012158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42047" y="493059"/>
            <a:ext cx="11636188" cy="6051175"/>
          </a:xfrm>
        </p:spPr>
        <p:txBody>
          <a:bodyPr/>
          <a:lstStyle/>
          <a:p>
            <a:pPr marL="0" indent="0" algn="just">
              <a:buNone/>
            </a:pPr>
            <a:endParaRPr lang="es-CO" sz="1600" dirty="0" smtClean="0"/>
          </a:p>
          <a:p>
            <a:pPr marL="0" indent="0" algn="just">
              <a:buNone/>
            </a:pPr>
            <a:endParaRPr lang="es-CO" sz="1600" dirty="0"/>
          </a:p>
          <a:p>
            <a:pPr marL="0" indent="0" algn="just">
              <a:buNone/>
            </a:pPr>
            <a:endParaRPr lang="es-CO" sz="1600" dirty="0" smtClean="0"/>
          </a:p>
          <a:p>
            <a:pPr marL="0" indent="0" algn="just">
              <a:buNone/>
            </a:pPr>
            <a:endParaRPr lang="es-CO" sz="2400" b="1" dirty="0" smtClean="0">
              <a:solidFill>
                <a:prstClr val="black"/>
              </a:solidFill>
              <a:ea typeface="+mj-ea"/>
              <a:cs typeface="Arial" pitchFamily="34" charset="0"/>
            </a:endParaRPr>
          </a:p>
          <a:p>
            <a:pPr marL="0" indent="0" algn="just">
              <a:buNone/>
            </a:pPr>
            <a:endParaRPr lang="es-CO" sz="2400" dirty="0" smtClean="0"/>
          </a:p>
          <a:p>
            <a:pPr marL="0" indent="0" algn="just">
              <a:buNone/>
            </a:pPr>
            <a:endParaRPr lang="es-CO" sz="2400" dirty="0"/>
          </a:p>
          <a:p>
            <a:pPr marL="0" indent="0" algn="just">
              <a:buNone/>
            </a:pPr>
            <a:endParaRPr lang="es-CO" sz="1800" dirty="0" smtClean="0"/>
          </a:p>
          <a:p>
            <a:pPr marL="0" indent="0" algn="just">
              <a:buNone/>
            </a:pPr>
            <a:endParaRPr lang="es-CO" sz="1800" dirty="0"/>
          </a:p>
          <a:p>
            <a:pPr marL="0" indent="0" algn="just">
              <a:buNone/>
            </a:pPr>
            <a:endParaRPr lang="es-CO" sz="1800" dirty="0" smtClean="0"/>
          </a:p>
          <a:p>
            <a:pPr marL="0" indent="0" algn="just">
              <a:buNone/>
            </a:pPr>
            <a:endParaRPr lang="es-CO" sz="1800" dirty="0" smtClean="0"/>
          </a:p>
          <a:p>
            <a:pPr marL="0" indent="0" algn="just">
              <a:buNone/>
            </a:pPr>
            <a:endParaRPr lang="es-CO" sz="1800" dirty="0" smtClean="0"/>
          </a:p>
          <a:p>
            <a:pPr marL="0" indent="0" algn="just">
              <a:buNone/>
            </a:pPr>
            <a:endParaRPr lang="es-CO" sz="1800" dirty="0"/>
          </a:p>
        </p:txBody>
      </p:sp>
      <p:sp>
        <p:nvSpPr>
          <p:cNvPr id="6" name="Rectángulo 5"/>
          <p:cNvSpPr/>
          <p:nvPr/>
        </p:nvSpPr>
        <p:spPr>
          <a:xfrm>
            <a:off x="1680882" y="1010267"/>
            <a:ext cx="8758518" cy="338554"/>
          </a:xfrm>
          <a:prstGeom prst="rect">
            <a:avLst/>
          </a:prstGeom>
        </p:spPr>
        <p:txBody>
          <a:bodyPr wrap="square">
            <a:spAutoFit/>
          </a:bodyPr>
          <a:lstStyle/>
          <a:p>
            <a:pPr algn="just">
              <a:spcAft>
                <a:spcPts val="0"/>
              </a:spcAft>
            </a:pPr>
            <a:endParaRPr lang="es-CO" sz="1600" dirty="0">
              <a:effectLst/>
              <a:latin typeface="Cambria" panose="02040503050406030204" pitchFamily="18" charset="0"/>
              <a:ea typeface="MS Mincho" panose="02020609040205080304" pitchFamily="49" charset="-128"/>
              <a:cs typeface="Times New Roman" panose="02020603050405020304" pitchFamily="18" charset="0"/>
            </a:endParaRPr>
          </a:p>
        </p:txBody>
      </p:sp>
      <p:graphicFrame>
        <p:nvGraphicFramePr>
          <p:cNvPr id="5" name="Tabla 4"/>
          <p:cNvGraphicFramePr>
            <a:graphicFrameLocks noGrp="1"/>
          </p:cNvGraphicFramePr>
          <p:nvPr>
            <p:extLst/>
          </p:nvPr>
        </p:nvGraphicFramePr>
        <p:xfrm>
          <a:off x="1026460" y="322731"/>
          <a:ext cx="9412940" cy="5465621"/>
        </p:xfrm>
        <a:graphic>
          <a:graphicData uri="http://schemas.openxmlformats.org/drawingml/2006/table">
            <a:tbl>
              <a:tblPr/>
              <a:tblGrid>
                <a:gridCol w="615336">
                  <a:extLst>
                    <a:ext uri="{9D8B030D-6E8A-4147-A177-3AD203B41FA5}">
                      <a16:colId xmlns:a16="http://schemas.microsoft.com/office/drawing/2014/main" val="20000"/>
                    </a:ext>
                  </a:extLst>
                </a:gridCol>
                <a:gridCol w="4491949">
                  <a:extLst>
                    <a:ext uri="{9D8B030D-6E8A-4147-A177-3AD203B41FA5}">
                      <a16:colId xmlns:a16="http://schemas.microsoft.com/office/drawing/2014/main" val="20001"/>
                    </a:ext>
                  </a:extLst>
                </a:gridCol>
                <a:gridCol w="1144524">
                  <a:extLst>
                    <a:ext uri="{9D8B030D-6E8A-4147-A177-3AD203B41FA5}">
                      <a16:colId xmlns:a16="http://schemas.microsoft.com/office/drawing/2014/main" val="20002"/>
                    </a:ext>
                  </a:extLst>
                </a:gridCol>
                <a:gridCol w="1218365">
                  <a:extLst>
                    <a:ext uri="{9D8B030D-6E8A-4147-A177-3AD203B41FA5}">
                      <a16:colId xmlns:a16="http://schemas.microsoft.com/office/drawing/2014/main" val="20003"/>
                    </a:ext>
                  </a:extLst>
                </a:gridCol>
                <a:gridCol w="1095297">
                  <a:extLst>
                    <a:ext uri="{9D8B030D-6E8A-4147-A177-3AD203B41FA5}">
                      <a16:colId xmlns:a16="http://schemas.microsoft.com/office/drawing/2014/main" val="20004"/>
                    </a:ext>
                  </a:extLst>
                </a:gridCol>
                <a:gridCol w="847469">
                  <a:extLst>
                    <a:ext uri="{9D8B030D-6E8A-4147-A177-3AD203B41FA5}">
                      <a16:colId xmlns:a16="http://schemas.microsoft.com/office/drawing/2014/main" val="20005"/>
                    </a:ext>
                  </a:extLst>
                </a:gridCol>
              </a:tblGrid>
              <a:tr h="240156">
                <a:tc gridSpan="5">
                  <a:txBody>
                    <a:bodyPr/>
                    <a:lstStyle/>
                    <a:p>
                      <a:pPr algn="ctr" fontAlgn="b"/>
                      <a:r>
                        <a:rPr lang="es-CO" sz="1200" b="1" i="0" u="none" strike="noStrike" dirty="0">
                          <a:solidFill>
                            <a:srgbClr val="000000"/>
                          </a:solidFill>
                          <a:effectLst/>
                          <a:latin typeface="Arial" panose="020B0604020202020204" pitchFamily="34" charset="0"/>
                        </a:rPr>
                        <a:t>UNIVERSIDAD DEL CAUCA UNIDAD DE SALUD </a:t>
                      </a:r>
                    </a:p>
                  </a:txBody>
                  <a:tcPr marL="6350" marR="6350" marT="6350" marB="0" anchor="b">
                    <a:lnL>
                      <a:noFill/>
                    </a:lnL>
                    <a:lnR>
                      <a:noFill/>
                    </a:lnR>
                    <a:lnT>
                      <a:noFill/>
                    </a:lnT>
                    <a:lnB>
                      <a:noFill/>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l" fontAlgn="b"/>
                      <a:endParaRPr lang="es-CO" sz="10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10000"/>
                  </a:ext>
                </a:extLst>
              </a:tr>
              <a:tr h="240156">
                <a:tc gridSpan="5">
                  <a:txBody>
                    <a:bodyPr/>
                    <a:lstStyle/>
                    <a:p>
                      <a:pPr algn="ctr" fontAlgn="b"/>
                      <a:r>
                        <a:rPr lang="es-CO" sz="1200" b="1" i="0" u="none" strike="noStrike" dirty="0">
                          <a:solidFill>
                            <a:srgbClr val="000000"/>
                          </a:solidFill>
                          <a:effectLst/>
                          <a:latin typeface="Arial" panose="020B0604020202020204" pitchFamily="34" charset="0"/>
                        </a:rPr>
                        <a:t>NIT 891.500.319 - 2</a:t>
                      </a:r>
                    </a:p>
                  </a:txBody>
                  <a:tcPr marL="6350" marR="6350" marT="6350" marB="0" anchor="b">
                    <a:lnL>
                      <a:noFill/>
                    </a:lnL>
                    <a:lnR>
                      <a:noFill/>
                    </a:lnR>
                    <a:lnT>
                      <a:noFill/>
                    </a:lnT>
                    <a:lnB>
                      <a:noFill/>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l" fontAlgn="b"/>
                      <a:endParaRPr lang="es-CO" sz="10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10001"/>
                  </a:ext>
                </a:extLst>
              </a:tr>
              <a:tr h="215313">
                <a:tc gridSpan="5">
                  <a:txBody>
                    <a:bodyPr/>
                    <a:lstStyle/>
                    <a:p>
                      <a:pPr algn="ctr" fontAlgn="b"/>
                      <a:r>
                        <a:rPr lang="es-CO" sz="1200" b="1" i="0" u="none" strike="noStrike" dirty="0">
                          <a:solidFill>
                            <a:srgbClr val="000000"/>
                          </a:solidFill>
                          <a:effectLst/>
                          <a:latin typeface="Arial" panose="020B0604020202020204" pitchFamily="34" charset="0"/>
                        </a:rPr>
                        <a:t>ESTADO DE SITUACION FINANCIERA COMPARATIVA</a:t>
                      </a:r>
                    </a:p>
                  </a:txBody>
                  <a:tcPr marL="6350" marR="6350" marT="6350" marB="0" anchor="b">
                    <a:lnL>
                      <a:noFill/>
                    </a:lnL>
                    <a:lnR>
                      <a:noFill/>
                    </a:lnR>
                    <a:lnT>
                      <a:noFill/>
                    </a:lnT>
                    <a:lnB>
                      <a:noFill/>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l" fontAlgn="b"/>
                      <a:endParaRPr lang="es-CO" sz="10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10002"/>
                  </a:ext>
                </a:extLst>
              </a:tr>
              <a:tr h="215313">
                <a:tc gridSpan="5">
                  <a:txBody>
                    <a:bodyPr/>
                    <a:lstStyle/>
                    <a:p>
                      <a:pPr algn="ctr" fontAlgn="b"/>
                      <a:r>
                        <a:rPr lang="es-CO" sz="1200" b="1" i="0" u="none" strike="noStrike" dirty="0">
                          <a:solidFill>
                            <a:srgbClr val="000000"/>
                          </a:solidFill>
                          <a:effectLst/>
                          <a:latin typeface="Arial" panose="020B0604020202020204" pitchFamily="34" charset="0"/>
                        </a:rPr>
                        <a:t>A 31 DE DICIEMBRE DE 2019 - 2018</a:t>
                      </a:r>
                    </a:p>
                  </a:txBody>
                  <a:tcPr marL="6350" marR="6350" marT="6350" marB="0" anchor="b">
                    <a:lnL>
                      <a:noFill/>
                    </a:lnL>
                    <a:lnR>
                      <a:noFill/>
                    </a:lnR>
                    <a:lnT>
                      <a:noFill/>
                    </a:lnT>
                    <a:lnB>
                      <a:noFill/>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l" fontAlgn="b"/>
                      <a:endParaRPr lang="es-CO" sz="10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10003"/>
                  </a:ext>
                </a:extLst>
              </a:tr>
              <a:tr h="215313">
                <a:tc gridSpan="5">
                  <a:txBody>
                    <a:bodyPr/>
                    <a:lstStyle/>
                    <a:p>
                      <a:pPr algn="ctr" fontAlgn="t"/>
                      <a:r>
                        <a:rPr lang="es-CO" sz="1200" b="1" i="0" u="none" strike="noStrike" dirty="0">
                          <a:solidFill>
                            <a:srgbClr val="000000"/>
                          </a:solidFill>
                          <a:effectLst/>
                          <a:latin typeface="Arial" panose="020B0604020202020204" pitchFamily="34" charset="0"/>
                        </a:rPr>
                        <a:t>(Cifras en miles de pesos)</a:t>
                      </a:r>
                    </a:p>
                  </a:txBody>
                  <a:tcPr marL="6350" marR="6350" marT="6350" marB="0">
                    <a:lnL>
                      <a:noFill/>
                    </a:lnL>
                    <a:lnR>
                      <a:noFill/>
                    </a:lnR>
                    <a:lnT>
                      <a:noFill/>
                    </a:lnT>
                    <a:lnB>
                      <a:noFill/>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l" fontAlgn="b"/>
                      <a:endParaRPr lang="es-CO" sz="10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10004"/>
                  </a:ext>
                </a:extLst>
              </a:tr>
              <a:tr h="248437">
                <a:tc>
                  <a:txBody>
                    <a:bodyPr/>
                    <a:lstStyle/>
                    <a:p>
                      <a:pPr algn="l" fontAlgn="b"/>
                      <a:endParaRPr lang="es-CO" sz="10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O" sz="10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O" sz="1000" b="1" i="0" u="none" strike="noStrike">
                        <a:solidFill>
                          <a:srgbClr val="000000"/>
                        </a:solidFill>
                        <a:effectLst/>
                        <a:latin typeface="Arial" panose="020B060402020202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endParaRPr lang="es-CO" sz="1000" b="1" i="0" u="none" strike="noStrike">
                        <a:solidFill>
                          <a:srgbClr val="000000"/>
                        </a:solidFill>
                        <a:effectLst/>
                        <a:latin typeface="Arial" panose="020B0604020202020204" pitchFamily="34" charset="0"/>
                      </a:endParaRPr>
                    </a:p>
                  </a:txBody>
                  <a:tcPr marL="6350" marR="6350" marT="6350"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O" sz="1000" b="1" i="0" u="none" strike="noStrike">
                        <a:solidFill>
                          <a:srgbClr val="000000"/>
                        </a:solidFill>
                        <a:effectLst/>
                        <a:latin typeface="Arial" panose="020B060402020202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O" sz="10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8437">
                <a:tc>
                  <a:txBody>
                    <a:bodyPr/>
                    <a:lstStyle/>
                    <a:p>
                      <a:pPr algn="ctr" fontAlgn="b"/>
                      <a:r>
                        <a:rPr lang="es-CO" sz="1200" b="1" i="0" u="none" strike="noStrike" dirty="0">
                          <a:solidFill>
                            <a:srgbClr val="000000"/>
                          </a:solidFill>
                          <a:effectLst/>
                          <a:latin typeface="Arial" panose="020B0604020202020204" pitchFamily="34" charset="0"/>
                        </a:rPr>
                        <a:t>Cód.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200" b="1" i="0" u="none" strike="noStrike" dirty="0">
                          <a:solidFill>
                            <a:srgbClr val="000000"/>
                          </a:solidFill>
                          <a:effectLst/>
                          <a:latin typeface="Arial" panose="020B0604020202020204" pitchFamily="34" charset="0"/>
                        </a:rPr>
                        <a:t>Concepto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200" b="1" i="0" u="none" strike="noStrike">
                          <a:solidFill>
                            <a:srgbClr val="000000"/>
                          </a:solidFill>
                          <a:effectLst/>
                          <a:latin typeface="Arial" panose="020B0604020202020204" pitchFamily="34" charset="0"/>
                        </a:rPr>
                        <a:t>2.019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200" b="1" i="0" u="none" strike="noStrike">
                          <a:solidFill>
                            <a:srgbClr val="000000"/>
                          </a:solidFill>
                          <a:effectLst/>
                          <a:latin typeface="Arial" panose="020B0604020202020204" pitchFamily="34" charset="0"/>
                        </a:rPr>
                        <a:t>2.018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200" b="1" i="0" u="none" strike="noStrike">
                          <a:solidFill>
                            <a:srgbClr val="000000"/>
                          </a:solidFill>
                          <a:effectLst/>
                          <a:latin typeface="Arial" panose="020B0604020202020204" pitchFamily="34" charset="0"/>
                        </a:rPr>
                        <a:t>DIFERENCIA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200" b="1" i="0" u="none" strike="noStrike">
                          <a:solidFill>
                            <a:srgbClr val="000000"/>
                          </a:solidFill>
                          <a:effectLst/>
                          <a:latin typeface="Arial" panose="020B0604020202020204" pitchFamily="34" charset="0"/>
                        </a:rPr>
                        <a: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8437">
                <a:tc>
                  <a:txBody>
                    <a:bodyPr/>
                    <a:lstStyle/>
                    <a:p>
                      <a:pPr algn="ctr" fontAlgn="b"/>
                      <a:r>
                        <a:rPr lang="es-CO" sz="1200" b="0" i="0" u="none" strike="noStrike" dirty="0">
                          <a:solidFill>
                            <a:srgbClr val="000000"/>
                          </a:solidFill>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dirty="0">
                          <a:solidFill>
                            <a:srgbClr val="000000"/>
                          </a:solidFill>
                          <a:effectLst/>
                          <a:latin typeface="Arial" panose="020B0604020202020204" pitchFamily="34" charset="0"/>
                        </a:rPr>
                        <a:t>ACTIVO CORRIENTE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9.379.693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9.768.102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-388.409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-3,98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48437">
                <a:tc>
                  <a:txBody>
                    <a:bodyPr/>
                    <a:lstStyle/>
                    <a:p>
                      <a:pPr algn="ctr" fontAlgn="b"/>
                      <a:r>
                        <a:rPr lang="es-CO" sz="1200" b="1" i="0" u="none" strike="noStrike" dirty="0">
                          <a:solidFill>
                            <a:srgbClr val="000000"/>
                          </a:solidFill>
                          <a:effectLst/>
                          <a:latin typeface="Arial" panose="020B0604020202020204" pitchFamily="34" charset="0"/>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dirty="0">
                          <a:solidFill>
                            <a:srgbClr val="000000"/>
                          </a:solidFill>
                          <a:effectLst/>
                          <a:latin typeface="Arial" panose="020B0604020202020204" pitchFamily="34" charset="0"/>
                        </a:rPr>
                        <a:t>Efectivo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dirty="0">
                          <a:solidFill>
                            <a:srgbClr val="000000"/>
                          </a:solidFill>
                          <a:effectLst/>
                          <a:latin typeface="Arial" panose="020B0604020202020204" pitchFamily="34" charset="0"/>
                        </a:rPr>
                        <a:t>108.865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dirty="0">
                          <a:solidFill>
                            <a:srgbClr val="000000"/>
                          </a:solidFill>
                          <a:effectLst/>
                          <a:latin typeface="Arial" panose="020B0604020202020204" pitchFamily="34" charset="0"/>
                        </a:rPr>
                        <a:t>532.787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-423.922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-79,57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48437">
                <a:tc>
                  <a:txBody>
                    <a:bodyPr/>
                    <a:lstStyle/>
                    <a:p>
                      <a:pPr algn="ctr" fontAlgn="ctr"/>
                      <a:r>
                        <a:rPr lang="es-CO" sz="1200" b="1" i="0" u="none" strike="noStrike" dirty="0">
                          <a:solidFill>
                            <a:srgbClr val="000000"/>
                          </a:solidFill>
                          <a:effectLst/>
                          <a:latin typeface="Arial" panose="020B0604020202020204" pitchFamily="34" charset="0"/>
                        </a:rPr>
                        <a:t>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200" b="1" i="0" u="none" strike="noStrike" dirty="0">
                          <a:solidFill>
                            <a:srgbClr val="000000"/>
                          </a:solidFill>
                          <a:effectLst/>
                          <a:latin typeface="Arial" panose="020B0604020202020204" pitchFamily="34" charset="0"/>
                        </a:rPr>
                        <a:t>Inversiones e Instrumentos Derivados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7.986.720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dirty="0">
                          <a:solidFill>
                            <a:srgbClr val="000000"/>
                          </a:solidFill>
                          <a:effectLst/>
                          <a:latin typeface="Arial" panose="020B0604020202020204" pitchFamily="34" charset="0"/>
                        </a:rPr>
                        <a:t>8.124.681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dirty="0">
                          <a:solidFill>
                            <a:srgbClr val="000000"/>
                          </a:solidFill>
                          <a:effectLst/>
                          <a:latin typeface="Arial" panose="020B0604020202020204" pitchFamily="34" charset="0"/>
                        </a:rPr>
                        <a:t>-137.961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dirty="0">
                          <a:solidFill>
                            <a:srgbClr val="000000"/>
                          </a:solidFill>
                          <a:effectLst/>
                          <a:latin typeface="Arial" panose="020B0604020202020204" pitchFamily="34" charset="0"/>
                        </a:rPr>
                        <a:t>-1,70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48437">
                <a:tc>
                  <a:txBody>
                    <a:bodyPr/>
                    <a:lstStyle/>
                    <a:p>
                      <a:pPr algn="ctr" fontAlgn="b"/>
                      <a:r>
                        <a:rPr lang="es-CO" sz="1200" b="1" i="0" u="none" strike="noStrike" dirty="0">
                          <a:solidFill>
                            <a:srgbClr val="000000"/>
                          </a:solidFill>
                          <a:effectLst/>
                          <a:latin typeface="Arial" panose="020B060402020202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a:solidFill>
                            <a:srgbClr val="000000"/>
                          </a:solidFill>
                          <a:effectLst/>
                          <a:latin typeface="Arial" panose="020B0604020202020204" pitchFamily="34" charset="0"/>
                        </a:rPr>
                        <a:t>Cuentas por cobrar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773.849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673.429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100.420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dirty="0">
                          <a:solidFill>
                            <a:srgbClr val="000000"/>
                          </a:solidFill>
                          <a:effectLst/>
                          <a:latin typeface="Arial" panose="020B0604020202020204" pitchFamily="34" charset="0"/>
                        </a:rPr>
                        <a:t>14,91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48437">
                <a:tc>
                  <a:txBody>
                    <a:bodyPr/>
                    <a:lstStyle/>
                    <a:p>
                      <a:pPr algn="ctr" fontAlgn="b"/>
                      <a:r>
                        <a:rPr lang="es-CO" sz="1200" b="1" i="0" u="none" strike="noStrike" dirty="0">
                          <a:solidFill>
                            <a:srgbClr val="000000"/>
                          </a:solidFill>
                          <a:effectLst/>
                          <a:latin typeface="Arial" panose="020B0604020202020204" pitchFamily="34" charset="0"/>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dirty="0">
                          <a:solidFill>
                            <a:srgbClr val="000000"/>
                          </a:solidFill>
                          <a:effectLst/>
                          <a:latin typeface="Arial" panose="020B0604020202020204" pitchFamily="34" charset="0"/>
                        </a:rPr>
                        <a:t>Inventarios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504.759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431.705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73.054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dirty="0">
                          <a:solidFill>
                            <a:srgbClr val="000000"/>
                          </a:solidFill>
                          <a:effectLst/>
                          <a:latin typeface="Arial" panose="020B0604020202020204" pitchFamily="34" charset="0"/>
                        </a:rPr>
                        <a:t>16,92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48437">
                <a:tc>
                  <a:txBody>
                    <a:bodyPr/>
                    <a:lstStyle/>
                    <a:p>
                      <a:pPr algn="ctr" fontAlgn="b"/>
                      <a:r>
                        <a:rPr lang="es-CO" sz="1200" b="1" i="0" u="none" strike="noStrike" dirty="0">
                          <a:solidFill>
                            <a:srgbClr val="000000"/>
                          </a:solidFill>
                          <a:effectLst/>
                          <a:latin typeface="Arial" panose="020B0604020202020204" pitchFamily="34" charset="0"/>
                        </a:rPr>
                        <a:t>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a:solidFill>
                            <a:srgbClr val="000000"/>
                          </a:solidFill>
                          <a:effectLst/>
                          <a:latin typeface="Arial" panose="020B0604020202020204" pitchFamily="34" charset="0"/>
                        </a:rPr>
                        <a:t>Otros activos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5.500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5.500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dirty="0">
                          <a:solidFill>
                            <a:srgbClr val="000000"/>
                          </a:solidFill>
                          <a:effectLst/>
                          <a:latin typeface="Arial" panose="020B0604020202020204" pitchFamily="34" charset="0"/>
                        </a:rPr>
                        <a:t>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48437">
                <a:tc>
                  <a:txBody>
                    <a:bodyPr/>
                    <a:lstStyle/>
                    <a:p>
                      <a:pPr algn="ctr" fontAlgn="b"/>
                      <a:r>
                        <a:rPr lang="es-CO" sz="1200" b="0" i="0" u="none" strike="noStrike" dirty="0">
                          <a:solidFill>
                            <a:srgbClr val="000000"/>
                          </a:solidFill>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a:solidFill>
                            <a:srgbClr val="000000"/>
                          </a:solidFill>
                          <a:effectLst/>
                          <a:latin typeface="Arial" panose="020B0604020202020204" pitchFamily="34" charset="0"/>
                        </a:rPr>
                        <a:t>ACTIVO NO CORRIENTE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6.507.949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6.569.592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-61.643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dirty="0">
                          <a:solidFill>
                            <a:srgbClr val="000000"/>
                          </a:solidFill>
                          <a:effectLst/>
                          <a:latin typeface="Arial" panose="020B0604020202020204" pitchFamily="34" charset="0"/>
                        </a:rPr>
                        <a:t>-0,94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48437">
                <a:tc>
                  <a:txBody>
                    <a:bodyPr/>
                    <a:lstStyle/>
                    <a:p>
                      <a:pPr algn="ctr" fontAlgn="b"/>
                      <a:r>
                        <a:rPr lang="es-CO" sz="1200" b="1" i="0" u="none" strike="noStrike" dirty="0">
                          <a:solidFill>
                            <a:srgbClr val="000000"/>
                          </a:solidFill>
                          <a:effectLst/>
                          <a:latin typeface="Arial" panose="020B0604020202020204" pitchFamily="34" charset="0"/>
                        </a:rPr>
                        <a:t>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a:solidFill>
                            <a:srgbClr val="000000"/>
                          </a:solidFill>
                          <a:effectLst/>
                          <a:latin typeface="Arial" panose="020B0604020202020204" pitchFamily="34" charset="0"/>
                        </a:rPr>
                        <a:t>Propiedades, planta y equipo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6.297.363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6.359.006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-61.643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dirty="0">
                          <a:solidFill>
                            <a:srgbClr val="000000"/>
                          </a:solidFill>
                          <a:effectLst/>
                          <a:latin typeface="Arial" panose="020B0604020202020204" pitchFamily="34" charset="0"/>
                        </a:rPr>
                        <a:t>-0,97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48437">
                <a:tc>
                  <a:txBody>
                    <a:bodyPr/>
                    <a:lstStyle/>
                    <a:p>
                      <a:pPr algn="ctr" fontAlgn="b"/>
                      <a:r>
                        <a:rPr lang="es-CO" sz="1200" b="1" i="0" u="none" strike="noStrike" dirty="0">
                          <a:solidFill>
                            <a:srgbClr val="000000"/>
                          </a:solidFill>
                          <a:effectLst/>
                          <a:latin typeface="Arial" panose="020B0604020202020204" pitchFamily="34" charset="0"/>
                        </a:rPr>
                        <a:t>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a:solidFill>
                            <a:srgbClr val="000000"/>
                          </a:solidFill>
                          <a:effectLst/>
                          <a:latin typeface="Arial" panose="020B0604020202020204" pitchFamily="34" charset="0"/>
                        </a:rPr>
                        <a:t>Otros activos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210.586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210.586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dirty="0">
                          <a:solidFill>
                            <a:srgbClr val="000000"/>
                          </a:solidFill>
                          <a:effectLst/>
                          <a:latin typeface="Arial" panose="020B0604020202020204" pitchFamily="34" charset="0"/>
                        </a:rPr>
                        <a:t>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48437">
                <a:tc>
                  <a:txBody>
                    <a:bodyPr/>
                    <a:lstStyle/>
                    <a:p>
                      <a:pPr algn="ctr" fontAlgn="b"/>
                      <a:r>
                        <a:rPr lang="es-CO" sz="1200" b="0" i="0" u="none" strike="noStrike" dirty="0">
                          <a:solidFill>
                            <a:srgbClr val="000000"/>
                          </a:solidFill>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a:solidFill>
                            <a:srgbClr val="000000"/>
                          </a:solidFill>
                          <a:effectLst/>
                          <a:latin typeface="Arial" panose="020B0604020202020204" pitchFamily="34" charset="0"/>
                        </a:rPr>
                        <a:t>TOTAL ACTIVO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15.887.642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16.337.694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-450.052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dirty="0">
                          <a:solidFill>
                            <a:srgbClr val="000000"/>
                          </a:solidFill>
                          <a:effectLst/>
                          <a:latin typeface="Arial" panose="020B0604020202020204" pitchFamily="34" charset="0"/>
                        </a:rPr>
                        <a:t>-2,75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48437">
                <a:tc>
                  <a:txBody>
                    <a:bodyPr/>
                    <a:lstStyle/>
                    <a:p>
                      <a:pPr algn="ctr" fontAlgn="b"/>
                      <a:r>
                        <a:rPr lang="es-CO" sz="1200" b="0" i="0" u="none" strike="noStrike" dirty="0">
                          <a:solidFill>
                            <a:srgbClr val="000000"/>
                          </a:solidFill>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a:solidFill>
                            <a:srgbClr val="000000"/>
                          </a:solidFill>
                          <a:effectLst/>
                          <a:latin typeface="Arial" panose="020B0604020202020204" pitchFamily="34" charset="0"/>
                        </a:rPr>
                        <a:t>PASIVO CORRIENTE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388.739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3.920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384.819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dirty="0">
                          <a:solidFill>
                            <a:srgbClr val="000000"/>
                          </a:solidFill>
                          <a:effectLst/>
                          <a:latin typeface="Arial" panose="020B0604020202020204" pitchFamily="34" charset="0"/>
                        </a:rPr>
                        <a:t>9.816,81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48437">
                <a:tc>
                  <a:txBody>
                    <a:bodyPr/>
                    <a:lstStyle/>
                    <a:p>
                      <a:pPr algn="ctr" fontAlgn="b"/>
                      <a:r>
                        <a:rPr lang="es-CO" sz="1200" b="1" i="0" u="none" strike="noStrike" dirty="0">
                          <a:solidFill>
                            <a:srgbClr val="000000"/>
                          </a:solidFill>
                          <a:effectLst/>
                          <a:latin typeface="Arial" panose="020B0604020202020204" pitchFamily="34" charset="0"/>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a:solidFill>
                            <a:srgbClr val="000000"/>
                          </a:solidFill>
                          <a:effectLst/>
                          <a:latin typeface="Arial" panose="020B0604020202020204" pitchFamily="34" charset="0"/>
                        </a:rPr>
                        <a:t>Cuentas por pagar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388.739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3.920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384.819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dirty="0">
                          <a:solidFill>
                            <a:srgbClr val="000000"/>
                          </a:solidFill>
                          <a:effectLst/>
                          <a:latin typeface="Arial" panose="020B0604020202020204" pitchFamily="34" charset="0"/>
                        </a:rPr>
                        <a:t>9.816,81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15313">
                <a:tc>
                  <a:txBody>
                    <a:bodyPr/>
                    <a:lstStyle/>
                    <a:p>
                      <a:pPr algn="ctr" fontAlgn="b"/>
                      <a:r>
                        <a:rPr lang="es-CO" sz="1200" b="0" i="0" u="none" strike="noStrike" dirty="0">
                          <a:solidFill>
                            <a:srgbClr val="000000"/>
                          </a:solidFill>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a:solidFill>
                            <a:srgbClr val="000000"/>
                          </a:solidFill>
                          <a:effectLst/>
                          <a:latin typeface="Arial" panose="020B0604020202020204" pitchFamily="34" charset="0"/>
                        </a:rPr>
                        <a:t>TOTAL PASIVO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388.739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3.920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384.819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dirty="0">
                          <a:solidFill>
                            <a:srgbClr val="000000"/>
                          </a:solidFill>
                          <a:effectLst/>
                          <a:latin typeface="Arial" panose="020B0604020202020204" pitchFamily="34" charset="0"/>
                        </a:rPr>
                        <a:t>9.816,81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15313">
                <a:tc>
                  <a:txBody>
                    <a:bodyPr/>
                    <a:lstStyle/>
                    <a:p>
                      <a:pPr algn="ctr" fontAlgn="b"/>
                      <a:r>
                        <a:rPr lang="es-CO" sz="1200" b="0" i="0" u="none" strike="noStrike" dirty="0">
                          <a:solidFill>
                            <a:srgbClr val="000000"/>
                          </a:solidFill>
                          <a:effectLst/>
                          <a:latin typeface="Arial" panose="020B060402020202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200" b="1" i="0" u="none" strike="noStrike">
                          <a:solidFill>
                            <a:srgbClr val="000000"/>
                          </a:solidFill>
                          <a:effectLst/>
                          <a:latin typeface="Arial" panose="020B0604020202020204" pitchFamily="34" charset="0"/>
                        </a:rPr>
                        <a:t>PATRIMONIO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a:solidFill>
                            <a:srgbClr val="000000"/>
                          </a:solidFill>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a:solidFill>
                            <a:srgbClr val="000000"/>
                          </a:solidFill>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a:solidFill>
                            <a:srgbClr val="000000"/>
                          </a:solidFill>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dirty="0">
                          <a:solidFill>
                            <a:srgbClr val="000000"/>
                          </a:solidFill>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15313">
                <a:tc>
                  <a:txBody>
                    <a:bodyPr/>
                    <a:lstStyle/>
                    <a:p>
                      <a:pPr algn="ctr" fontAlgn="b"/>
                      <a:r>
                        <a:rPr lang="es-CO" sz="1200" b="1" i="0" u="none" strike="noStrike" dirty="0">
                          <a:solidFill>
                            <a:srgbClr val="000000"/>
                          </a:solidFill>
                          <a:effectLst/>
                          <a:latin typeface="Arial" panose="020B0604020202020204" pitchFamily="34" charset="0"/>
                        </a:rPr>
                        <a:t>31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a:solidFill>
                            <a:srgbClr val="000000"/>
                          </a:solidFill>
                          <a:effectLst/>
                          <a:latin typeface="Arial" panose="020B0604020202020204" pitchFamily="34" charset="0"/>
                        </a:rPr>
                        <a:t>Patrimonio de las Entidade de Gobierno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15.498.903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16.333.774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-834.871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dirty="0">
                          <a:solidFill>
                            <a:srgbClr val="000000"/>
                          </a:solidFill>
                          <a:effectLst/>
                          <a:latin typeface="Arial" panose="020B0604020202020204" pitchFamily="34" charset="0"/>
                        </a:rPr>
                        <a:t>-5,11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215313">
                <a:tc>
                  <a:txBody>
                    <a:bodyPr/>
                    <a:lstStyle/>
                    <a:p>
                      <a:pPr algn="r" fontAlgn="b"/>
                      <a:r>
                        <a:rPr lang="es-CO" sz="1200" b="0" i="0" u="none" strike="noStrike">
                          <a:solidFill>
                            <a:srgbClr val="000000"/>
                          </a:solidFill>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a:solidFill>
                            <a:srgbClr val="000000"/>
                          </a:solidFill>
                          <a:effectLst/>
                          <a:latin typeface="Arial" panose="020B0604020202020204" pitchFamily="34" charset="0"/>
                        </a:rPr>
                        <a:t>TOTAL PASIVO Y PATRIMONIO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dirty="0">
                          <a:solidFill>
                            <a:srgbClr val="000000"/>
                          </a:solidFill>
                          <a:effectLst/>
                          <a:latin typeface="Arial" panose="020B0604020202020204" pitchFamily="34" charset="0"/>
                        </a:rPr>
                        <a:t>15.887.642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16.337.694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-450.052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dirty="0">
                          <a:solidFill>
                            <a:srgbClr val="000000"/>
                          </a:solidFill>
                          <a:effectLst/>
                          <a:latin typeface="Arial" panose="020B0604020202020204" pitchFamily="34" charset="0"/>
                        </a:rPr>
                        <a:t>-2,75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596172336"/>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42047" y="493059"/>
            <a:ext cx="11636188" cy="6051175"/>
          </a:xfrm>
        </p:spPr>
        <p:txBody>
          <a:bodyPr/>
          <a:lstStyle/>
          <a:p>
            <a:pPr marL="0" indent="0" algn="just">
              <a:buNone/>
            </a:pPr>
            <a:endParaRPr lang="es-CO" sz="1600" dirty="0" smtClean="0"/>
          </a:p>
          <a:p>
            <a:pPr marL="0" indent="0" algn="just">
              <a:buNone/>
            </a:pPr>
            <a:endParaRPr lang="es-CO" sz="1600" dirty="0"/>
          </a:p>
          <a:p>
            <a:pPr marL="0" indent="0" algn="just">
              <a:buNone/>
            </a:pPr>
            <a:endParaRPr lang="es-CO" sz="1600" dirty="0" smtClean="0"/>
          </a:p>
          <a:p>
            <a:pPr marL="0" indent="0" algn="just">
              <a:buNone/>
            </a:pPr>
            <a:endParaRPr lang="es-CO" sz="2400" b="1" dirty="0" smtClean="0">
              <a:solidFill>
                <a:prstClr val="black"/>
              </a:solidFill>
              <a:ea typeface="+mj-ea"/>
              <a:cs typeface="Arial" pitchFamily="34" charset="0"/>
            </a:endParaRPr>
          </a:p>
          <a:p>
            <a:pPr marL="0" indent="0" algn="just">
              <a:buNone/>
            </a:pPr>
            <a:endParaRPr lang="es-CO" sz="2400" dirty="0" smtClean="0"/>
          </a:p>
          <a:p>
            <a:pPr marL="0" indent="0" algn="just">
              <a:buNone/>
            </a:pPr>
            <a:endParaRPr lang="es-CO" sz="2400" dirty="0"/>
          </a:p>
          <a:p>
            <a:pPr marL="0" indent="0" algn="just">
              <a:buNone/>
            </a:pPr>
            <a:endParaRPr lang="es-CO" sz="1800" dirty="0" smtClean="0"/>
          </a:p>
          <a:p>
            <a:pPr marL="0" indent="0" algn="just">
              <a:buNone/>
            </a:pPr>
            <a:endParaRPr lang="es-CO" sz="1800" dirty="0"/>
          </a:p>
          <a:p>
            <a:pPr marL="0" indent="0" algn="just">
              <a:buNone/>
            </a:pPr>
            <a:endParaRPr lang="es-CO" sz="1800" dirty="0" smtClean="0"/>
          </a:p>
          <a:p>
            <a:pPr marL="0" indent="0" algn="just">
              <a:buNone/>
            </a:pPr>
            <a:endParaRPr lang="es-CO" sz="1800" dirty="0" smtClean="0"/>
          </a:p>
          <a:p>
            <a:pPr marL="0" indent="0" algn="just">
              <a:buNone/>
            </a:pPr>
            <a:endParaRPr lang="es-CO" sz="1800" dirty="0" smtClean="0"/>
          </a:p>
          <a:p>
            <a:pPr marL="0" indent="0" algn="just">
              <a:buNone/>
            </a:pPr>
            <a:endParaRPr lang="es-CO" sz="1800" dirty="0"/>
          </a:p>
        </p:txBody>
      </p:sp>
      <p:sp>
        <p:nvSpPr>
          <p:cNvPr id="6" name="Rectángulo 5"/>
          <p:cNvSpPr/>
          <p:nvPr/>
        </p:nvSpPr>
        <p:spPr>
          <a:xfrm>
            <a:off x="1680882" y="1010267"/>
            <a:ext cx="8758518" cy="584775"/>
          </a:xfrm>
          <a:prstGeom prst="rect">
            <a:avLst/>
          </a:prstGeom>
        </p:spPr>
        <p:txBody>
          <a:bodyPr wrap="square">
            <a:spAutoFit/>
          </a:bodyPr>
          <a:lstStyle/>
          <a:p>
            <a:pPr algn="ctr">
              <a:spcAft>
                <a:spcPts val="0"/>
              </a:spcAft>
            </a:pPr>
            <a:r>
              <a:rPr lang="es-CO" sz="1600" b="1" dirty="0" smtClean="0">
                <a:effectLst/>
                <a:latin typeface="Arial" panose="020B0604020202020204" pitchFamily="34" charset="0"/>
                <a:ea typeface="MS Mincho" panose="02020609040205080304" pitchFamily="49" charset="-128"/>
                <a:cs typeface="Arial" panose="020B0604020202020204" pitchFamily="34" charset="0"/>
              </a:rPr>
              <a:t>COMPORTAMIENTO DEL PORTAFOLIO DE INVERSIONES DURANTE LA VIGENCIA FISCAL 2019 (Cifras en miles)</a:t>
            </a:r>
            <a:endParaRPr lang="es-CO" sz="1600" b="1" dirty="0">
              <a:effectLst/>
              <a:latin typeface="Arial" panose="020B0604020202020204" pitchFamily="34" charset="0"/>
              <a:ea typeface="MS Mincho" panose="02020609040205080304" pitchFamily="49" charset="-128"/>
              <a:cs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2068487644"/>
              </p:ext>
            </p:extLst>
          </p:nvPr>
        </p:nvGraphicFramePr>
        <p:xfrm>
          <a:off x="1246096" y="1990165"/>
          <a:ext cx="8758517" cy="2512824"/>
        </p:xfrm>
        <a:graphic>
          <a:graphicData uri="http://schemas.openxmlformats.org/drawingml/2006/table">
            <a:tbl>
              <a:tblPr firstRow="1" firstCol="1" bandRow="1"/>
              <a:tblGrid>
                <a:gridCol w="1865603">
                  <a:extLst>
                    <a:ext uri="{9D8B030D-6E8A-4147-A177-3AD203B41FA5}">
                      <a16:colId xmlns:a16="http://schemas.microsoft.com/office/drawing/2014/main" val="20000"/>
                    </a:ext>
                  </a:extLst>
                </a:gridCol>
                <a:gridCol w="2729673">
                  <a:extLst>
                    <a:ext uri="{9D8B030D-6E8A-4147-A177-3AD203B41FA5}">
                      <a16:colId xmlns:a16="http://schemas.microsoft.com/office/drawing/2014/main" val="20001"/>
                    </a:ext>
                  </a:extLst>
                </a:gridCol>
                <a:gridCol w="1963792">
                  <a:extLst>
                    <a:ext uri="{9D8B030D-6E8A-4147-A177-3AD203B41FA5}">
                      <a16:colId xmlns:a16="http://schemas.microsoft.com/office/drawing/2014/main" val="20002"/>
                    </a:ext>
                  </a:extLst>
                </a:gridCol>
                <a:gridCol w="2199449">
                  <a:extLst>
                    <a:ext uri="{9D8B030D-6E8A-4147-A177-3AD203B41FA5}">
                      <a16:colId xmlns:a16="http://schemas.microsoft.com/office/drawing/2014/main" val="20003"/>
                    </a:ext>
                  </a:extLst>
                </a:gridCol>
              </a:tblGrid>
              <a:tr h="1434522">
                <a:tc>
                  <a:txBody>
                    <a:bodyPr/>
                    <a:lstStyle/>
                    <a:p>
                      <a:pPr algn="ctr">
                        <a:spcAft>
                          <a:spcPts val="0"/>
                        </a:spcAft>
                      </a:pPr>
                      <a:r>
                        <a:rPr lang="es-CO" sz="1100" b="0" dirty="0">
                          <a:effectLst/>
                          <a:latin typeface="Arial" panose="020B0604020202020204" pitchFamily="34" charset="0"/>
                          <a:ea typeface="Times New Roman" panose="02020603050405020304" pitchFamily="18" charset="0"/>
                          <a:cs typeface="Times New Roman" panose="02020603050405020304" pitchFamily="18" charset="0"/>
                        </a:rPr>
                        <a:t>SALDO INICIAL A 1° ENERO DE </a:t>
                      </a:r>
                      <a:r>
                        <a:rPr lang="es-CO" sz="1100" b="0" dirty="0" smtClean="0">
                          <a:effectLst/>
                          <a:latin typeface="Arial" panose="020B0604020202020204" pitchFamily="34" charset="0"/>
                          <a:ea typeface="Times New Roman" panose="02020603050405020304" pitchFamily="18" charset="0"/>
                          <a:cs typeface="Times New Roman" panose="02020603050405020304" pitchFamily="18" charset="0"/>
                        </a:rPr>
                        <a:t>2019 DEL PORTAFOLIO DE INVERSIONES</a:t>
                      </a:r>
                      <a:endParaRPr lang="es-CO" sz="1200" b="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b="0" dirty="0" smtClean="0">
                          <a:effectLst/>
                          <a:latin typeface="Arial" panose="020B0604020202020204" pitchFamily="34" charset="0"/>
                          <a:ea typeface="Times New Roman" panose="02020603050405020304" pitchFamily="18" charset="0"/>
                          <a:cs typeface="Times New Roman" panose="02020603050405020304" pitchFamily="18" charset="0"/>
                        </a:rPr>
                        <a:t>MENOS  </a:t>
                      </a:r>
                      <a:r>
                        <a:rPr lang="es-CO" sz="1100" b="0" dirty="0">
                          <a:effectLst/>
                          <a:latin typeface="Arial" panose="020B0604020202020204" pitchFamily="34" charset="0"/>
                          <a:ea typeface="Times New Roman" panose="02020603050405020304" pitchFamily="18" charset="0"/>
                          <a:cs typeface="Times New Roman" panose="02020603050405020304" pitchFamily="18" charset="0"/>
                        </a:rPr>
                        <a:t>RENDIMIENTOS FINANCIEROS </a:t>
                      </a:r>
                      <a:r>
                        <a:rPr lang="es-CO" sz="1100" b="0" dirty="0" smtClean="0">
                          <a:effectLst/>
                          <a:latin typeface="Arial" panose="020B0604020202020204" pitchFamily="34" charset="0"/>
                          <a:ea typeface="Times New Roman" panose="02020603050405020304" pitchFamily="18" charset="0"/>
                          <a:cs typeface="Times New Roman" panose="02020603050405020304" pitchFamily="18" charset="0"/>
                        </a:rPr>
                        <a:t>POR TITULOS QUE SE VENCIERON DURANTE LA VIGENCIA 2019 Y SE  INCORPORARON AL PRESUPUESTO  DE RENTAS Y  DE GASTOS  </a:t>
                      </a:r>
                      <a:r>
                        <a:rPr lang="es-CO" sz="1100" b="0" dirty="0">
                          <a:effectLst/>
                          <a:latin typeface="Arial" panose="020B0604020202020204" pitchFamily="34" charset="0"/>
                          <a:ea typeface="Times New Roman" panose="02020603050405020304" pitchFamily="18" charset="0"/>
                          <a:cs typeface="Times New Roman" panose="02020603050405020304" pitchFamily="18" charset="0"/>
                        </a:rPr>
                        <a:t>DE FUNCIONAMIENTO </a:t>
                      </a:r>
                      <a:endParaRPr lang="es-CO" sz="1200" b="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b="0" dirty="0" smtClean="0">
                          <a:effectLst/>
                          <a:latin typeface="Arial" panose="020B0604020202020204" pitchFamily="34" charset="0"/>
                          <a:ea typeface="Times New Roman" panose="02020603050405020304" pitchFamily="18" charset="0"/>
                          <a:cs typeface="Times New Roman" panose="02020603050405020304" pitchFamily="18" charset="0"/>
                        </a:rPr>
                        <a:t>+ COSTO AMORTIZADO GENERADO POR EL PORTAFOLIO DURANTE EL AÑO 2019</a:t>
                      </a:r>
                      <a:endParaRPr lang="es-CO" sz="1200" b="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b="0" dirty="0">
                          <a:effectLst/>
                          <a:latin typeface="Arial" panose="020B0604020202020204" pitchFamily="34" charset="0"/>
                          <a:ea typeface="Times New Roman" panose="02020603050405020304" pitchFamily="18" charset="0"/>
                          <a:cs typeface="Times New Roman" panose="02020603050405020304" pitchFamily="18" charset="0"/>
                        </a:rPr>
                        <a:t> SALDO A 31 DIC 2019 </a:t>
                      </a:r>
                      <a:r>
                        <a:rPr lang="es-CO" sz="1100" b="0" dirty="0" smtClean="0">
                          <a:effectLst/>
                          <a:latin typeface="Arial" panose="020B0604020202020204" pitchFamily="34" charset="0"/>
                          <a:ea typeface="Times New Roman" panose="02020603050405020304" pitchFamily="18" charset="0"/>
                          <a:cs typeface="Times New Roman" panose="02020603050405020304" pitchFamily="18" charset="0"/>
                        </a:rPr>
                        <a:t>DEL PORTAFOLIO DE INVERSIONES</a:t>
                      </a:r>
                      <a:endParaRPr lang="es-CO" sz="1200" b="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78302">
                <a:tc>
                  <a:txBody>
                    <a:bodyPr/>
                    <a:lstStyle/>
                    <a:p>
                      <a:pPr algn="r">
                        <a:spcAft>
                          <a:spcPts val="0"/>
                        </a:spcAft>
                      </a:pPr>
                      <a:r>
                        <a:rPr lang="es-CO" sz="1100" b="1" dirty="0" smtClean="0">
                          <a:effectLst/>
                          <a:latin typeface="Arial" panose="020B0604020202020204" pitchFamily="34" charset="0"/>
                          <a:ea typeface="Times New Roman" panose="02020603050405020304" pitchFamily="18" charset="0"/>
                          <a:cs typeface="Times New Roman" panose="02020603050405020304" pitchFamily="18" charset="0"/>
                        </a:rPr>
                        <a:t>8.124.681</a:t>
                      </a:r>
                      <a:endParaRPr lang="es-CO" sz="12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O" sz="1100" b="1" dirty="0">
                          <a:effectLst/>
                          <a:latin typeface="Arial" panose="020B0604020202020204" pitchFamily="34" charset="0"/>
                          <a:ea typeface="Times New Roman" panose="02020603050405020304" pitchFamily="18" charset="0"/>
                          <a:cs typeface="Times New Roman" panose="02020603050405020304" pitchFamily="18" charset="0"/>
                        </a:rPr>
                        <a:t>-</a:t>
                      </a:r>
                      <a:r>
                        <a:rPr lang="es-CO" sz="1100" b="1" dirty="0" smtClean="0">
                          <a:effectLst/>
                          <a:latin typeface="Arial" panose="020B0604020202020204" pitchFamily="34" charset="0"/>
                          <a:ea typeface="Times New Roman" panose="02020603050405020304" pitchFamily="18" charset="0"/>
                          <a:cs typeface="Times New Roman" panose="02020603050405020304" pitchFamily="18" charset="0"/>
                        </a:rPr>
                        <a:t>571.267</a:t>
                      </a:r>
                      <a:endParaRPr lang="es-CO" sz="12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O" sz="1100" b="1" dirty="0" smtClean="0">
                          <a:effectLst/>
                          <a:latin typeface="Arial" panose="020B0604020202020204" pitchFamily="34" charset="0"/>
                          <a:ea typeface="Times New Roman" panose="02020603050405020304" pitchFamily="18" charset="0"/>
                          <a:cs typeface="Times New Roman" panose="02020603050405020304" pitchFamily="18" charset="0"/>
                        </a:rPr>
                        <a:t>433.306</a:t>
                      </a:r>
                      <a:endParaRPr lang="es-CO" sz="12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O" sz="1100" b="1" dirty="0" smtClean="0">
                          <a:effectLst/>
                          <a:latin typeface="Arial" panose="020B0604020202020204" pitchFamily="34" charset="0"/>
                          <a:ea typeface="Times New Roman" panose="02020603050405020304" pitchFamily="18" charset="0"/>
                          <a:cs typeface="Times New Roman" panose="02020603050405020304" pitchFamily="18" charset="0"/>
                        </a:rPr>
                        <a:t>7.986.720</a:t>
                      </a:r>
                      <a:endParaRPr lang="es-CO" sz="12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62089016"/>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5795" y="240006"/>
            <a:ext cx="11636188" cy="6051175"/>
          </a:xfrm>
        </p:spPr>
        <p:txBody>
          <a:bodyPr/>
          <a:lstStyle/>
          <a:p>
            <a:pPr marL="0" indent="0" algn="just">
              <a:buNone/>
            </a:pPr>
            <a:endParaRPr lang="es-CO" sz="1600" dirty="0" smtClean="0"/>
          </a:p>
          <a:p>
            <a:pPr marL="0" indent="0" algn="just">
              <a:buNone/>
            </a:pPr>
            <a:endParaRPr lang="es-CO" sz="1600" dirty="0"/>
          </a:p>
          <a:p>
            <a:pPr marL="0" indent="0" algn="just">
              <a:buNone/>
            </a:pPr>
            <a:endParaRPr lang="es-CO" sz="1600" dirty="0" smtClean="0"/>
          </a:p>
          <a:p>
            <a:pPr marL="0" indent="0" algn="just">
              <a:buNone/>
            </a:pPr>
            <a:endParaRPr lang="es-CO" sz="2400" b="1" dirty="0" smtClean="0">
              <a:solidFill>
                <a:prstClr val="black"/>
              </a:solidFill>
              <a:ea typeface="+mj-ea"/>
              <a:cs typeface="Arial" pitchFamily="34" charset="0"/>
            </a:endParaRPr>
          </a:p>
          <a:p>
            <a:pPr marL="0" indent="0" algn="just">
              <a:buNone/>
            </a:pPr>
            <a:endParaRPr lang="es-CO" sz="2400" dirty="0" smtClean="0"/>
          </a:p>
          <a:p>
            <a:pPr marL="0" indent="0" algn="just">
              <a:buNone/>
            </a:pPr>
            <a:endParaRPr lang="es-CO" sz="2400" dirty="0"/>
          </a:p>
          <a:p>
            <a:pPr marL="0" indent="0" algn="just">
              <a:buNone/>
            </a:pPr>
            <a:endParaRPr lang="es-CO" sz="1800" dirty="0" smtClean="0"/>
          </a:p>
          <a:p>
            <a:pPr marL="0" indent="0" algn="just">
              <a:buNone/>
            </a:pPr>
            <a:endParaRPr lang="es-CO" sz="1800" dirty="0"/>
          </a:p>
          <a:p>
            <a:pPr marL="0" indent="0" algn="just">
              <a:buNone/>
            </a:pPr>
            <a:endParaRPr lang="es-CO" sz="1800" dirty="0" smtClean="0"/>
          </a:p>
          <a:p>
            <a:pPr marL="0" indent="0" algn="just">
              <a:buNone/>
            </a:pPr>
            <a:endParaRPr lang="es-CO" sz="1800" dirty="0" smtClean="0"/>
          </a:p>
          <a:p>
            <a:pPr marL="0" indent="0" algn="just">
              <a:buNone/>
            </a:pPr>
            <a:endParaRPr lang="es-CO" sz="1800" dirty="0" smtClean="0"/>
          </a:p>
          <a:p>
            <a:pPr marL="0" indent="0" algn="just">
              <a:buNone/>
            </a:pPr>
            <a:endParaRPr lang="es-CO" sz="1800" dirty="0"/>
          </a:p>
        </p:txBody>
      </p:sp>
      <p:sp>
        <p:nvSpPr>
          <p:cNvPr id="4" name="Rectángulo 3"/>
          <p:cNvSpPr/>
          <p:nvPr/>
        </p:nvSpPr>
        <p:spPr>
          <a:xfrm>
            <a:off x="923365" y="1300119"/>
            <a:ext cx="10273552" cy="4955203"/>
          </a:xfrm>
          <a:prstGeom prst="rect">
            <a:avLst/>
          </a:prstGeom>
        </p:spPr>
        <p:txBody>
          <a:bodyPr wrap="square">
            <a:spAutoFit/>
          </a:bodyPr>
          <a:lstStyle/>
          <a:p>
            <a:pPr algn="ctr">
              <a:spcAft>
                <a:spcPts val="0"/>
              </a:spcAft>
            </a:pPr>
            <a:r>
              <a:rPr lang="es-ES_tradnl" sz="1400" b="1" dirty="0" smtClean="0">
                <a:latin typeface="Arial" panose="020B0604020202020204" pitchFamily="34" charset="0"/>
                <a:ea typeface="MS Mincho" panose="02020609040205080304" pitchFamily="49" charset="-128"/>
                <a:cs typeface="Arial" panose="020B0604020202020204" pitchFamily="34" charset="0"/>
              </a:rPr>
              <a:t>ANALISIS A </a:t>
            </a:r>
            <a:r>
              <a:rPr lang="es-ES_tradnl" sz="1400" b="1" dirty="0">
                <a:latin typeface="Arial" panose="020B0604020202020204" pitchFamily="34" charset="0"/>
                <a:ea typeface="MS Mincho" panose="02020609040205080304" pitchFamily="49" charset="-128"/>
                <a:cs typeface="Arial" panose="020B0604020202020204" pitchFamily="34" charset="0"/>
              </a:rPr>
              <a:t>LOS ESTADOS FINANCIEROS </a:t>
            </a:r>
            <a:r>
              <a:rPr lang="es-ES_tradnl" sz="1400" b="1" dirty="0" smtClean="0">
                <a:latin typeface="Arial" panose="020B0604020202020204" pitchFamily="34" charset="0"/>
                <a:ea typeface="MS Mincho" panose="02020609040205080304" pitchFamily="49" charset="-128"/>
                <a:cs typeface="Arial" panose="020B0604020202020204" pitchFamily="34" charset="0"/>
              </a:rPr>
              <a:t>DE LA </a:t>
            </a:r>
            <a:r>
              <a:rPr lang="es-ES_tradnl" sz="1400" b="1" dirty="0">
                <a:latin typeface="Arial" panose="020B0604020202020204" pitchFamily="34" charset="0"/>
                <a:ea typeface="MS Mincho" panose="02020609040205080304" pitchFamily="49" charset="-128"/>
                <a:cs typeface="Arial" panose="020B0604020202020204" pitchFamily="34" charset="0"/>
              </a:rPr>
              <a:t>UNIDAD 02 UNIDAD DE </a:t>
            </a:r>
            <a:r>
              <a:rPr lang="es-ES_tradnl" sz="1400" b="1" dirty="0" smtClean="0">
                <a:latin typeface="Arial" panose="020B0604020202020204" pitchFamily="34" charset="0"/>
                <a:ea typeface="MS Mincho" panose="02020609040205080304" pitchFamily="49" charset="-128"/>
                <a:cs typeface="Arial" panose="020B0604020202020204" pitchFamily="34" charset="0"/>
              </a:rPr>
              <a:t>SALUD UNICAUCA </a:t>
            </a:r>
            <a:r>
              <a:rPr lang="es-ES_tradnl" sz="1400" b="1" dirty="0">
                <a:latin typeface="Arial" panose="020B0604020202020204" pitchFamily="34" charset="0"/>
                <a:ea typeface="MS Mincho" panose="02020609040205080304" pitchFamily="49" charset="-128"/>
                <a:cs typeface="Arial" panose="020B0604020202020204" pitchFamily="34" charset="0"/>
              </a:rPr>
              <a:t>VIGENCIA 2019</a:t>
            </a:r>
            <a:endParaRPr lang="es-CO" sz="1400" dirty="0">
              <a:latin typeface="Arial" panose="020B0604020202020204" pitchFamily="34" charset="0"/>
              <a:ea typeface="MS Mincho" panose="02020609040205080304" pitchFamily="49" charset="-128"/>
              <a:cs typeface="Arial" panose="020B0604020202020204" pitchFamily="34" charset="0"/>
            </a:endParaRPr>
          </a:p>
          <a:p>
            <a:pPr algn="ctr">
              <a:spcAft>
                <a:spcPts val="0"/>
              </a:spcAft>
            </a:pPr>
            <a:r>
              <a:rPr lang="es-ES_tradnl" sz="1400" b="1" dirty="0" smtClean="0">
                <a:latin typeface="Arial" panose="020B0604020202020204" pitchFamily="34" charset="0"/>
                <a:ea typeface="MS Mincho" panose="02020609040205080304" pitchFamily="49" charset="-128"/>
                <a:cs typeface="Arial" panose="020B0604020202020204" pitchFamily="34" charset="0"/>
              </a:rPr>
              <a:t>(Cifras </a:t>
            </a:r>
            <a:r>
              <a:rPr lang="es-ES_tradnl" sz="1400" b="1" dirty="0">
                <a:latin typeface="Arial" panose="020B0604020202020204" pitchFamily="34" charset="0"/>
                <a:ea typeface="MS Mincho" panose="02020609040205080304" pitchFamily="49" charset="-128"/>
                <a:cs typeface="Arial" panose="020B0604020202020204" pitchFamily="34" charset="0"/>
              </a:rPr>
              <a:t>en miles de pesos</a:t>
            </a:r>
            <a:r>
              <a:rPr lang="es-ES_tradnl" sz="1400" b="1" dirty="0" smtClean="0">
                <a:latin typeface="Arial" panose="020B0604020202020204" pitchFamily="34" charset="0"/>
                <a:ea typeface="MS Mincho" panose="02020609040205080304" pitchFamily="49" charset="-128"/>
                <a:cs typeface="Arial" panose="020B0604020202020204" pitchFamily="34" charset="0"/>
              </a:rPr>
              <a:t>)</a:t>
            </a:r>
            <a:r>
              <a:rPr lang="es-ES_tradnl" sz="1200" b="1" dirty="0">
                <a:latin typeface="Arial" panose="020B0604020202020204" pitchFamily="34" charset="0"/>
                <a:ea typeface="MS Mincho" panose="02020609040205080304" pitchFamily="49" charset="-128"/>
                <a:cs typeface="Arial" panose="020B0604020202020204" pitchFamily="34" charset="0"/>
              </a:rPr>
              <a:t> </a:t>
            </a:r>
            <a:endParaRPr lang="es-CO" sz="1200" dirty="0">
              <a:latin typeface="Arial" panose="020B0604020202020204" pitchFamily="34" charset="0"/>
              <a:ea typeface="MS Mincho" panose="02020609040205080304" pitchFamily="49" charset="-128"/>
              <a:cs typeface="Arial" panose="020B0604020202020204" pitchFamily="34" charset="0"/>
            </a:endParaRPr>
          </a:p>
          <a:p>
            <a:pPr marL="342900" lvl="0" indent="-342900">
              <a:spcAft>
                <a:spcPts val="0"/>
              </a:spcAft>
              <a:buFont typeface="+mj-lt"/>
              <a:buAutoNum type="romanUcPeriod"/>
            </a:pPr>
            <a:r>
              <a:rPr lang="es-ES_tradnl" sz="1200" b="1" dirty="0">
                <a:latin typeface="Arial" panose="020B0604020202020204" pitchFamily="34" charset="0"/>
                <a:ea typeface="MS Mincho" panose="02020609040205080304" pitchFamily="49" charset="-128"/>
                <a:cs typeface="Arial" panose="020B0604020202020204" pitchFamily="34" charset="0"/>
              </a:rPr>
              <a:t>Estado de Situación </a:t>
            </a:r>
            <a:r>
              <a:rPr lang="es-ES_tradnl" sz="1200" b="1" dirty="0" smtClean="0">
                <a:latin typeface="Arial" panose="020B0604020202020204" pitchFamily="34" charset="0"/>
                <a:ea typeface="MS Mincho" panose="02020609040205080304" pitchFamily="49" charset="-128"/>
                <a:cs typeface="Arial" panose="020B0604020202020204" pitchFamily="34" charset="0"/>
              </a:rPr>
              <a:t>Financiera. </a:t>
            </a:r>
            <a:endParaRPr lang="es-CO" sz="1200" dirty="0">
              <a:latin typeface="Arial" panose="020B0604020202020204" pitchFamily="34" charset="0"/>
              <a:ea typeface="MS Mincho" panose="02020609040205080304" pitchFamily="49" charset="-128"/>
              <a:cs typeface="Arial" panose="020B0604020202020204" pitchFamily="34" charset="0"/>
            </a:endParaRPr>
          </a:p>
          <a:p>
            <a:pPr>
              <a:spcAft>
                <a:spcPts val="0"/>
              </a:spcAft>
            </a:pPr>
            <a:r>
              <a:rPr lang="es-ES_tradnl" sz="1200" b="1" dirty="0">
                <a:latin typeface="Arial" panose="020B0604020202020204" pitchFamily="34" charset="0"/>
                <a:ea typeface="MS Mincho" panose="02020609040205080304" pitchFamily="49" charset="-128"/>
                <a:cs typeface="Arial" panose="020B0604020202020204" pitchFamily="34" charset="0"/>
              </a:rPr>
              <a:t> </a:t>
            </a:r>
            <a:endParaRPr lang="es-CO" sz="1200" dirty="0">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r>
              <a:rPr lang="es-ES_tradnl" sz="1200" b="1" dirty="0">
                <a:latin typeface="Arial" panose="020B0604020202020204" pitchFamily="34" charset="0"/>
                <a:ea typeface="MS Mincho" panose="02020609040205080304" pitchFamily="49" charset="-128"/>
                <a:cs typeface="Arial" panose="020B0604020202020204" pitchFamily="34" charset="0"/>
              </a:rPr>
              <a:t>Al comparar el total de los activos del año 2019 con respecto a los del año 2018, se puede evidenciar una disminución por valor de $450.050, equivalente al 2.75%, variación que se origina básicamente por las siguientes causas:</a:t>
            </a:r>
            <a:endParaRPr lang="es-CO" sz="1200" dirty="0">
              <a:latin typeface="Arial" panose="020B0604020202020204" pitchFamily="34" charset="0"/>
              <a:ea typeface="MS Mincho" panose="02020609040205080304" pitchFamily="49" charset="-128"/>
              <a:cs typeface="Arial" panose="020B0604020202020204" pitchFamily="34" charset="0"/>
            </a:endParaRPr>
          </a:p>
          <a:p>
            <a:pPr>
              <a:spcAft>
                <a:spcPts val="0"/>
              </a:spcAft>
            </a:pPr>
            <a:r>
              <a:rPr lang="es-ES_tradnl" sz="1200" b="1" dirty="0">
                <a:latin typeface="Arial" panose="020B0604020202020204" pitchFamily="34" charset="0"/>
                <a:ea typeface="MS Mincho" panose="02020609040205080304" pitchFamily="49" charset="-128"/>
                <a:cs typeface="Arial" panose="020B0604020202020204" pitchFamily="34" charset="0"/>
              </a:rPr>
              <a:t> </a:t>
            </a:r>
            <a:endParaRPr lang="es-CO" sz="1200" dirty="0">
              <a:latin typeface="Arial" panose="020B0604020202020204" pitchFamily="34" charset="0"/>
              <a:ea typeface="MS Mincho" panose="02020609040205080304" pitchFamily="49" charset="-128"/>
              <a:cs typeface="Arial" panose="020B0604020202020204" pitchFamily="34" charset="0"/>
            </a:endParaRPr>
          </a:p>
          <a:p>
            <a:pPr marL="342900" lvl="0" indent="-342900" algn="just">
              <a:spcAft>
                <a:spcPts val="0"/>
              </a:spcAft>
              <a:buFont typeface="+mj-lt"/>
              <a:buAutoNum type="arabicPeriod"/>
            </a:pPr>
            <a:r>
              <a:rPr lang="es-ES_tradnl" sz="1200" b="1" dirty="0">
                <a:latin typeface="Arial" panose="020B0604020202020204" pitchFamily="34" charset="0"/>
                <a:ea typeface="MS Mincho" panose="02020609040205080304" pitchFamily="49" charset="-128"/>
                <a:cs typeface="Arial" panose="020B0604020202020204" pitchFamily="34" charset="0"/>
              </a:rPr>
              <a:t>El flujo de Efectivo (Caja/Bancos), </a:t>
            </a:r>
            <a:r>
              <a:rPr lang="es-ES_tradnl" sz="1200" dirty="0">
                <a:latin typeface="Arial" panose="020B0604020202020204" pitchFamily="34" charset="0"/>
                <a:ea typeface="MS Mincho" panose="02020609040205080304" pitchFamily="49" charset="-128"/>
                <a:cs typeface="Arial" panose="020B0604020202020204" pitchFamily="34" charset="0"/>
              </a:rPr>
              <a:t>presenta una disminución </a:t>
            </a:r>
            <a:r>
              <a:rPr lang="es-ES_tradnl" sz="1200" dirty="0" smtClean="0">
                <a:latin typeface="Arial" panose="020B0604020202020204" pitchFamily="34" charset="0"/>
                <a:ea typeface="MS Mincho" panose="02020609040205080304" pitchFamily="49" charset="-128"/>
                <a:cs typeface="Arial" panose="020B0604020202020204" pitchFamily="34" charset="0"/>
              </a:rPr>
              <a:t>en el año 2019, ocasionado por los mayores desembolsos que se realizaron por el incremento </a:t>
            </a:r>
            <a:r>
              <a:rPr lang="es-ES_tradnl" sz="1200" dirty="0">
                <a:latin typeface="Arial" panose="020B0604020202020204" pitchFamily="34" charset="0"/>
                <a:ea typeface="MS Mincho" panose="02020609040205080304" pitchFamily="49" charset="-128"/>
                <a:cs typeface="Arial" panose="020B0604020202020204" pitchFamily="34" charset="0"/>
              </a:rPr>
              <a:t>de las obligaciones adquiridas con nuestra Red de prestadores de bienes y servicios, teniendo en cuenta la mayor demanda por parte de nuestros usuarios afiliados.</a:t>
            </a:r>
            <a:endParaRPr lang="es-CO" sz="1200" dirty="0">
              <a:latin typeface="Arial" panose="020B0604020202020204" pitchFamily="34" charset="0"/>
              <a:ea typeface="MS Mincho" panose="02020609040205080304" pitchFamily="49" charset="-128"/>
              <a:cs typeface="Arial" panose="020B0604020202020204" pitchFamily="34" charset="0"/>
            </a:endParaRPr>
          </a:p>
          <a:p>
            <a:pPr marL="342900" lvl="0" indent="-342900" algn="just">
              <a:spcAft>
                <a:spcPts val="0"/>
              </a:spcAft>
              <a:buFont typeface="+mj-lt"/>
              <a:buAutoNum type="arabicPeriod"/>
            </a:pPr>
            <a:r>
              <a:rPr lang="es-ES_tradnl" sz="1200" b="1" dirty="0">
                <a:latin typeface="Arial" panose="020B0604020202020204" pitchFamily="34" charset="0"/>
                <a:ea typeface="MS Mincho" panose="02020609040205080304" pitchFamily="49" charset="-128"/>
                <a:cs typeface="Arial" panose="020B0604020202020204" pitchFamily="34" charset="0"/>
              </a:rPr>
              <a:t>El portafolio de inversiones, </a:t>
            </a:r>
            <a:r>
              <a:rPr lang="es-ES_tradnl" sz="1200" dirty="0">
                <a:latin typeface="Arial" panose="020B0604020202020204" pitchFamily="34" charset="0"/>
                <a:ea typeface="MS Mincho" panose="02020609040205080304" pitchFamily="49" charset="-128"/>
                <a:cs typeface="Arial" panose="020B0604020202020204" pitchFamily="34" charset="0"/>
              </a:rPr>
              <a:t>presenta una </a:t>
            </a:r>
            <a:r>
              <a:rPr lang="es-ES_tradnl" sz="1200" dirty="0" smtClean="0">
                <a:latin typeface="Arial" panose="020B0604020202020204" pitchFamily="34" charset="0"/>
                <a:ea typeface="MS Mincho" panose="02020609040205080304" pitchFamily="49" charset="-128"/>
                <a:cs typeface="Arial" panose="020B0604020202020204" pitchFamily="34" charset="0"/>
              </a:rPr>
              <a:t>disminución en el año 2019, </a:t>
            </a:r>
            <a:r>
              <a:rPr lang="es-ES_tradnl" sz="1200" dirty="0">
                <a:latin typeface="Arial" panose="020B0604020202020204" pitchFamily="34" charset="0"/>
                <a:ea typeface="MS Mincho" panose="02020609040205080304" pitchFamily="49" charset="-128"/>
                <a:cs typeface="Arial" panose="020B0604020202020204" pitchFamily="34" charset="0"/>
              </a:rPr>
              <a:t>teniendo en cuenta que durante </a:t>
            </a:r>
            <a:r>
              <a:rPr lang="es-ES_tradnl" sz="1200" dirty="0" smtClean="0">
                <a:latin typeface="Arial" panose="020B0604020202020204" pitchFamily="34" charset="0"/>
                <a:ea typeface="MS Mincho" panose="02020609040205080304" pitchFamily="49" charset="-128"/>
                <a:cs typeface="Arial" panose="020B0604020202020204" pitchFamily="34" charset="0"/>
              </a:rPr>
              <a:t>esta vigencia </a:t>
            </a:r>
            <a:r>
              <a:rPr lang="es-ES_tradnl" sz="1200" dirty="0">
                <a:latin typeface="Arial" panose="020B0604020202020204" pitchFamily="34" charset="0"/>
                <a:ea typeface="MS Mincho" panose="02020609040205080304" pitchFamily="49" charset="-128"/>
                <a:cs typeface="Arial" panose="020B0604020202020204" pitchFamily="34" charset="0"/>
              </a:rPr>
              <a:t>se vencieron 5 </a:t>
            </a:r>
            <a:r>
              <a:rPr lang="es-ES_tradnl" sz="1200" dirty="0" smtClean="0">
                <a:latin typeface="Arial" panose="020B0604020202020204" pitchFamily="34" charset="0"/>
                <a:ea typeface="MS Mincho" panose="02020609040205080304" pitchFamily="49" charset="-128"/>
                <a:cs typeface="Arial" panose="020B0604020202020204" pitchFamily="34" charset="0"/>
              </a:rPr>
              <a:t>títulos, donde el capital se volvió a invertir, pero lo </a:t>
            </a:r>
            <a:r>
              <a:rPr lang="es-ES_tradnl" sz="1200" dirty="0">
                <a:latin typeface="Arial" panose="020B0604020202020204" pitchFamily="34" charset="0"/>
                <a:ea typeface="MS Mincho" panose="02020609040205080304" pitchFamily="49" charset="-128"/>
                <a:cs typeface="Arial" panose="020B0604020202020204" pitchFamily="34" charset="0"/>
              </a:rPr>
              <a:t>concerniente a </a:t>
            </a:r>
            <a:r>
              <a:rPr lang="es-ES_tradnl" sz="1200" dirty="0" smtClean="0">
                <a:latin typeface="Arial" panose="020B0604020202020204" pitchFamily="34" charset="0"/>
                <a:ea typeface="MS Mincho" panose="02020609040205080304" pitchFamily="49" charset="-128"/>
                <a:cs typeface="Arial" panose="020B0604020202020204" pitchFamily="34" charset="0"/>
              </a:rPr>
              <a:t>los rendimientos </a:t>
            </a:r>
            <a:r>
              <a:rPr lang="es-ES_tradnl" sz="1200" dirty="0">
                <a:latin typeface="Arial" panose="020B0604020202020204" pitchFamily="34" charset="0"/>
                <a:ea typeface="MS Mincho" panose="02020609040205080304" pitchFamily="49" charset="-128"/>
                <a:cs typeface="Arial" panose="020B0604020202020204" pitchFamily="34" charset="0"/>
              </a:rPr>
              <a:t>financieros se incorporaron al </a:t>
            </a:r>
            <a:r>
              <a:rPr lang="es-ES_tradnl" sz="1200" dirty="0" smtClean="0">
                <a:latin typeface="Arial" panose="020B0604020202020204" pitchFamily="34" charset="0"/>
                <a:ea typeface="MS Mincho" panose="02020609040205080304" pitchFamily="49" charset="-128"/>
                <a:cs typeface="Arial" panose="020B0604020202020204" pitchFamily="34" charset="0"/>
              </a:rPr>
              <a:t>Presupuesto de Rentas y Gastos,  </a:t>
            </a:r>
            <a:r>
              <a:rPr lang="es-ES_tradnl" sz="1200" dirty="0">
                <a:latin typeface="Arial" panose="020B0604020202020204" pitchFamily="34" charset="0"/>
                <a:ea typeface="MS Mincho" panose="02020609040205080304" pitchFamily="49" charset="-128"/>
                <a:cs typeface="Arial" panose="020B0604020202020204" pitchFamily="34" charset="0"/>
              </a:rPr>
              <a:t>para atender compromisos </a:t>
            </a:r>
            <a:r>
              <a:rPr lang="es-ES_tradnl" sz="1200" dirty="0" smtClean="0">
                <a:latin typeface="Arial" panose="020B0604020202020204" pitchFamily="34" charset="0"/>
                <a:ea typeface="MS Mincho" panose="02020609040205080304" pitchFamily="49" charset="-128"/>
                <a:cs typeface="Arial" panose="020B0604020202020204" pitchFamily="34" charset="0"/>
              </a:rPr>
              <a:t>adquiridos.       </a:t>
            </a:r>
            <a:endParaRPr lang="es-CO" sz="1200" dirty="0">
              <a:latin typeface="Arial" panose="020B0604020202020204" pitchFamily="34" charset="0"/>
              <a:ea typeface="MS Mincho" panose="02020609040205080304" pitchFamily="49" charset="-128"/>
              <a:cs typeface="Arial" panose="020B0604020202020204" pitchFamily="34" charset="0"/>
            </a:endParaRPr>
          </a:p>
          <a:p>
            <a:pPr algn="ctr">
              <a:spcAft>
                <a:spcPts val="0"/>
              </a:spcAft>
            </a:pPr>
            <a:r>
              <a:rPr lang="es-ES_tradnl" sz="1200" b="1" dirty="0">
                <a:latin typeface="Arial" panose="020B0604020202020204" pitchFamily="34" charset="0"/>
                <a:ea typeface="MS Mincho" panose="02020609040205080304" pitchFamily="49" charset="-128"/>
                <a:cs typeface="Arial" panose="020B0604020202020204" pitchFamily="34" charset="0"/>
              </a:rPr>
              <a:t> </a:t>
            </a:r>
            <a:endParaRPr lang="es-CO" sz="1200" dirty="0">
              <a:latin typeface="Arial" panose="020B0604020202020204" pitchFamily="34" charset="0"/>
              <a:ea typeface="MS Mincho" panose="02020609040205080304" pitchFamily="49" charset="-128"/>
              <a:cs typeface="Arial" panose="020B0604020202020204" pitchFamily="34" charset="0"/>
            </a:endParaRPr>
          </a:p>
          <a:p>
            <a:pPr lvl="0" algn="just">
              <a:spcAft>
                <a:spcPts val="0"/>
              </a:spcAft>
            </a:pPr>
            <a:r>
              <a:rPr lang="es-ES_tradnl" sz="1200" b="1" dirty="0" smtClean="0">
                <a:latin typeface="Arial" panose="020B0604020202020204" pitchFamily="34" charset="0"/>
                <a:ea typeface="MS Mincho" panose="02020609040205080304" pitchFamily="49" charset="-128"/>
                <a:cs typeface="Arial" panose="020B0604020202020204" pitchFamily="34" charset="0"/>
              </a:rPr>
              <a:t>3.     Propiedades </a:t>
            </a:r>
            <a:r>
              <a:rPr lang="es-ES_tradnl" sz="1200" b="1" dirty="0">
                <a:latin typeface="Arial" panose="020B0604020202020204" pitchFamily="34" charset="0"/>
                <a:ea typeface="MS Mincho" panose="02020609040205080304" pitchFamily="49" charset="-128"/>
                <a:cs typeface="Arial" panose="020B0604020202020204" pitchFamily="34" charset="0"/>
              </a:rPr>
              <a:t>Planta y Equipo</a:t>
            </a:r>
            <a:r>
              <a:rPr lang="es-ES_tradnl" sz="1200" dirty="0">
                <a:latin typeface="Arial" panose="020B0604020202020204" pitchFamily="34" charset="0"/>
                <a:ea typeface="MS Mincho" panose="02020609040205080304" pitchFamily="49" charset="-128"/>
                <a:cs typeface="Arial" panose="020B0604020202020204" pitchFamily="34" charset="0"/>
              </a:rPr>
              <a:t>, presenta una disminución ocasionada por la depreciación. </a:t>
            </a:r>
            <a:endParaRPr lang="es-CO" sz="1200" dirty="0">
              <a:latin typeface="Arial" panose="020B0604020202020204" pitchFamily="34" charset="0"/>
              <a:ea typeface="MS Mincho" panose="02020609040205080304" pitchFamily="49" charset="-128"/>
              <a:cs typeface="Arial" panose="020B0604020202020204" pitchFamily="34" charset="0"/>
            </a:endParaRPr>
          </a:p>
          <a:p>
            <a:pPr marL="457200">
              <a:spcAft>
                <a:spcPts val="0"/>
              </a:spcAft>
            </a:pPr>
            <a:r>
              <a:rPr lang="es-ES_tradnl" sz="1200" dirty="0">
                <a:latin typeface="Arial" panose="020B0604020202020204" pitchFamily="34" charset="0"/>
                <a:ea typeface="MS Mincho" panose="02020609040205080304" pitchFamily="49" charset="-128"/>
                <a:cs typeface="Arial" panose="020B0604020202020204" pitchFamily="34" charset="0"/>
              </a:rPr>
              <a:t> </a:t>
            </a:r>
            <a:endParaRPr lang="es-CO" sz="1200" dirty="0">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r>
              <a:rPr lang="es-ES_tradnl" sz="1200" b="1" dirty="0">
                <a:latin typeface="Arial" panose="020B0604020202020204" pitchFamily="34" charset="0"/>
                <a:ea typeface="MS Mincho" panose="02020609040205080304" pitchFamily="49" charset="-128"/>
                <a:cs typeface="Arial" panose="020B0604020202020204" pitchFamily="34" charset="0"/>
              </a:rPr>
              <a:t>Al comparar el total de los pasivos del año 2019 con respecto a los del año 2018, se puede evidenciar un incremento por valor de $384.819, equivalente a 9.816.81%, variación que se origina básicamente por la siguiente causa:</a:t>
            </a:r>
            <a:endParaRPr lang="es-CO" sz="1200" dirty="0">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r>
              <a:rPr lang="es-ES_tradnl" sz="1200" b="1" dirty="0">
                <a:latin typeface="Arial" panose="020B0604020202020204" pitchFamily="34" charset="0"/>
                <a:ea typeface="MS Mincho" panose="02020609040205080304" pitchFamily="49" charset="-128"/>
                <a:cs typeface="Arial" panose="020B0604020202020204" pitchFamily="34" charset="0"/>
              </a:rPr>
              <a:t> </a:t>
            </a:r>
            <a:endParaRPr lang="es-CO" sz="1200" dirty="0">
              <a:latin typeface="Arial" panose="020B0604020202020204" pitchFamily="34" charset="0"/>
              <a:ea typeface="MS Mincho" panose="02020609040205080304" pitchFamily="49" charset="-128"/>
              <a:cs typeface="Arial" panose="020B0604020202020204" pitchFamily="34" charset="0"/>
            </a:endParaRPr>
          </a:p>
          <a:p>
            <a:pPr marL="342900" lvl="0" indent="-342900" algn="just">
              <a:spcAft>
                <a:spcPts val="0"/>
              </a:spcAft>
              <a:buFont typeface="+mj-lt"/>
              <a:buAutoNum type="arabicPeriod"/>
            </a:pPr>
            <a:r>
              <a:rPr lang="es-ES_tradnl" sz="1200" b="1" dirty="0">
                <a:latin typeface="Arial" panose="020B0604020202020204" pitchFamily="34" charset="0"/>
                <a:ea typeface="MS Mincho" panose="02020609040205080304" pitchFamily="49" charset="-128"/>
                <a:cs typeface="Arial" panose="020B0604020202020204" pitchFamily="34" charset="0"/>
              </a:rPr>
              <a:t>Las cuentas por pagar</a:t>
            </a:r>
            <a:r>
              <a:rPr lang="es-ES_tradnl" sz="1200" dirty="0">
                <a:latin typeface="Arial" panose="020B0604020202020204" pitchFamily="34" charset="0"/>
                <a:ea typeface="MS Mincho" panose="02020609040205080304" pitchFamily="49" charset="-128"/>
                <a:cs typeface="Arial" panose="020B0604020202020204" pitchFamily="34" charset="0"/>
              </a:rPr>
              <a:t> que quedaron a 31 de diciembre de 2019 con respecto a las del 2018, fueron </a:t>
            </a:r>
            <a:r>
              <a:rPr lang="es-ES_tradnl" sz="1200" dirty="0" smtClean="0">
                <a:latin typeface="Arial" panose="020B0604020202020204" pitchFamily="34" charset="0"/>
                <a:ea typeface="MS Mincho" panose="02020609040205080304" pitchFamily="49" charset="-128"/>
                <a:cs typeface="Arial" panose="020B0604020202020204" pitchFamily="34" charset="0"/>
              </a:rPr>
              <a:t>mayores, teniendo en cuenta que hubo mayor demanda por parte de nuestros usuarios, acudiendo a nuestra Red contratada, lo que no permitió que todas las cuentas radicadas en diciembre de 2019 fueran pagadas en su totalidad. </a:t>
            </a:r>
          </a:p>
          <a:p>
            <a:pPr marL="342900" lvl="0" indent="-342900" algn="just">
              <a:spcAft>
                <a:spcPts val="0"/>
              </a:spcAft>
              <a:buFont typeface="+mj-lt"/>
              <a:buAutoNum type="arabicPeriod"/>
            </a:pPr>
            <a:endParaRPr lang="es-CO" sz="1200" dirty="0" smtClean="0">
              <a:latin typeface="Arial" panose="020B0604020202020204" pitchFamily="34" charset="0"/>
              <a:ea typeface="MS Mincho" panose="02020609040205080304" pitchFamily="49" charset="-128"/>
              <a:cs typeface="Arial" panose="020B0604020202020204" pitchFamily="34" charset="0"/>
            </a:endParaRPr>
          </a:p>
          <a:p>
            <a:pPr algn="just">
              <a:spcAft>
                <a:spcPts val="0"/>
              </a:spcAft>
            </a:pPr>
            <a:r>
              <a:rPr lang="es-ES_tradnl" sz="1200" b="1" dirty="0" smtClean="0">
                <a:latin typeface="Arial" panose="020B0604020202020204" pitchFamily="34" charset="0"/>
                <a:ea typeface="MS Mincho" panose="02020609040205080304" pitchFamily="49" charset="-128"/>
                <a:cs typeface="Arial" panose="020B0604020202020204" pitchFamily="34" charset="0"/>
              </a:rPr>
              <a:t>Al comparar el Patrimonio del año 2019 con respecto al año 2018, se puede evidenciar una disminución por valor de $834.871, equivalente al 5.11%, variación que se origina básicamente por:  E</a:t>
            </a:r>
            <a:r>
              <a:rPr lang="es-ES_tradnl" sz="1200" dirty="0" smtClean="0">
                <a:latin typeface="Arial" panose="020B0604020202020204" pitchFamily="34" charset="0"/>
                <a:ea typeface="MS Mincho" panose="02020609040205080304" pitchFamily="49" charset="-128"/>
                <a:cs typeface="Arial" panose="020B0604020202020204" pitchFamily="34" charset="0"/>
              </a:rPr>
              <a:t>l Déficit  obtenido en el resultado </a:t>
            </a:r>
            <a:r>
              <a:rPr lang="es-ES_tradnl" sz="1200" dirty="0">
                <a:latin typeface="Arial" panose="020B0604020202020204" pitchFamily="34" charset="0"/>
                <a:ea typeface="MS Mincho" panose="02020609040205080304" pitchFamily="49" charset="-128"/>
                <a:cs typeface="Arial" panose="020B0604020202020204" pitchFamily="34" charset="0"/>
              </a:rPr>
              <a:t>del ejercicio arrojado durante la vigencia fiscal 2019 </a:t>
            </a:r>
            <a:r>
              <a:rPr lang="es-ES_tradnl" sz="1200" dirty="0" smtClean="0">
                <a:latin typeface="Arial" panose="020B0604020202020204" pitchFamily="34" charset="0"/>
                <a:ea typeface="MS Mincho" panose="02020609040205080304" pitchFamily="49" charset="-128"/>
                <a:cs typeface="Arial" panose="020B0604020202020204" pitchFamily="34" charset="0"/>
              </a:rPr>
              <a:t>.  </a:t>
            </a:r>
            <a:endParaRPr lang="es-CO" sz="1200" dirty="0">
              <a:effectLst/>
              <a:latin typeface="Arial" panose="020B060402020202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3136503414"/>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42047" y="493059"/>
            <a:ext cx="11636188" cy="6051175"/>
          </a:xfrm>
        </p:spPr>
        <p:txBody>
          <a:bodyPr/>
          <a:lstStyle/>
          <a:p>
            <a:pPr marL="0" indent="0" algn="just">
              <a:buNone/>
            </a:pPr>
            <a:endParaRPr lang="es-CO" sz="1600" dirty="0" smtClean="0"/>
          </a:p>
          <a:p>
            <a:pPr marL="0" indent="0" algn="just">
              <a:buNone/>
            </a:pPr>
            <a:endParaRPr lang="es-CO" sz="1600" dirty="0"/>
          </a:p>
          <a:p>
            <a:pPr marL="0" indent="0" algn="just">
              <a:buNone/>
            </a:pPr>
            <a:endParaRPr lang="es-CO" sz="1600" dirty="0" smtClean="0"/>
          </a:p>
          <a:p>
            <a:pPr marL="0" indent="0" algn="just">
              <a:buNone/>
            </a:pPr>
            <a:endParaRPr lang="es-CO" sz="2400" b="1" dirty="0" smtClean="0">
              <a:solidFill>
                <a:prstClr val="black"/>
              </a:solidFill>
              <a:ea typeface="+mj-ea"/>
              <a:cs typeface="Arial" pitchFamily="34" charset="0"/>
            </a:endParaRPr>
          </a:p>
          <a:p>
            <a:pPr marL="0" indent="0" algn="just">
              <a:buNone/>
            </a:pPr>
            <a:endParaRPr lang="es-CO" sz="2400" dirty="0" smtClean="0"/>
          </a:p>
          <a:p>
            <a:pPr marL="0" indent="0" algn="just">
              <a:buNone/>
            </a:pPr>
            <a:endParaRPr lang="es-CO" sz="2400" dirty="0"/>
          </a:p>
          <a:p>
            <a:pPr marL="0" indent="0" algn="just">
              <a:buNone/>
            </a:pPr>
            <a:endParaRPr lang="es-CO" sz="1800" dirty="0" smtClean="0"/>
          </a:p>
          <a:p>
            <a:pPr marL="0" indent="0" algn="just">
              <a:buNone/>
            </a:pPr>
            <a:endParaRPr lang="es-CO" sz="1800" dirty="0"/>
          </a:p>
          <a:p>
            <a:pPr marL="0" indent="0" algn="just">
              <a:buNone/>
            </a:pPr>
            <a:endParaRPr lang="es-CO" sz="1800" dirty="0" smtClean="0"/>
          </a:p>
          <a:p>
            <a:pPr marL="0" indent="0" algn="just">
              <a:buNone/>
            </a:pPr>
            <a:endParaRPr lang="es-CO" sz="1800" dirty="0" smtClean="0"/>
          </a:p>
          <a:p>
            <a:pPr marL="0" indent="0" algn="just">
              <a:buNone/>
            </a:pPr>
            <a:endParaRPr lang="es-CO" sz="1800" dirty="0" smtClean="0"/>
          </a:p>
          <a:p>
            <a:pPr marL="0" indent="0" algn="just">
              <a:buNone/>
            </a:pPr>
            <a:endParaRPr lang="es-CO" sz="1800" dirty="0"/>
          </a:p>
        </p:txBody>
      </p:sp>
      <p:graphicFrame>
        <p:nvGraphicFramePr>
          <p:cNvPr id="2" name="Tabla 1"/>
          <p:cNvGraphicFramePr>
            <a:graphicFrameLocks noGrp="1"/>
          </p:cNvGraphicFramePr>
          <p:nvPr>
            <p:extLst/>
          </p:nvPr>
        </p:nvGraphicFramePr>
        <p:xfrm>
          <a:off x="663385" y="788898"/>
          <a:ext cx="10659038" cy="4787383"/>
        </p:xfrm>
        <a:graphic>
          <a:graphicData uri="http://schemas.openxmlformats.org/drawingml/2006/table">
            <a:tbl>
              <a:tblPr/>
              <a:tblGrid>
                <a:gridCol w="700331">
                  <a:extLst>
                    <a:ext uri="{9D8B030D-6E8A-4147-A177-3AD203B41FA5}">
                      <a16:colId xmlns:a16="http://schemas.microsoft.com/office/drawing/2014/main" val="20000"/>
                    </a:ext>
                  </a:extLst>
                </a:gridCol>
                <a:gridCol w="5112415">
                  <a:extLst>
                    <a:ext uri="{9D8B030D-6E8A-4147-A177-3AD203B41FA5}">
                      <a16:colId xmlns:a16="http://schemas.microsoft.com/office/drawing/2014/main" val="20001"/>
                    </a:ext>
                  </a:extLst>
                </a:gridCol>
                <a:gridCol w="1302616">
                  <a:extLst>
                    <a:ext uri="{9D8B030D-6E8A-4147-A177-3AD203B41FA5}">
                      <a16:colId xmlns:a16="http://schemas.microsoft.com/office/drawing/2014/main" val="20002"/>
                    </a:ext>
                  </a:extLst>
                </a:gridCol>
                <a:gridCol w="1386655">
                  <a:extLst>
                    <a:ext uri="{9D8B030D-6E8A-4147-A177-3AD203B41FA5}">
                      <a16:colId xmlns:a16="http://schemas.microsoft.com/office/drawing/2014/main" val="20003"/>
                    </a:ext>
                  </a:extLst>
                </a:gridCol>
                <a:gridCol w="1246590">
                  <a:extLst>
                    <a:ext uri="{9D8B030D-6E8A-4147-A177-3AD203B41FA5}">
                      <a16:colId xmlns:a16="http://schemas.microsoft.com/office/drawing/2014/main" val="20004"/>
                    </a:ext>
                  </a:extLst>
                </a:gridCol>
                <a:gridCol w="910431">
                  <a:extLst>
                    <a:ext uri="{9D8B030D-6E8A-4147-A177-3AD203B41FA5}">
                      <a16:colId xmlns:a16="http://schemas.microsoft.com/office/drawing/2014/main" val="20005"/>
                    </a:ext>
                  </a:extLst>
                </a:gridCol>
              </a:tblGrid>
              <a:tr h="266342">
                <a:tc gridSpan="6">
                  <a:txBody>
                    <a:bodyPr/>
                    <a:lstStyle/>
                    <a:p>
                      <a:pPr algn="ctr" fontAlgn="b"/>
                      <a:r>
                        <a:rPr lang="es-CO" sz="1200" b="1" i="0" u="none" strike="noStrike" dirty="0">
                          <a:solidFill>
                            <a:srgbClr val="000000"/>
                          </a:solidFill>
                          <a:effectLst/>
                          <a:latin typeface="Arial" panose="020B0604020202020204" pitchFamily="34" charset="0"/>
                        </a:rPr>
                        <a:t>UNIVERSIDAD DEL CAUCA UNIDAD 02 UNIDAD DE SALUD</a:t>
                      </a:r>
                    </a:p>
                  </a:txBody>
                  <a:tcPr marL="6350" marR="6350" marT="6350" marB="0" anchor="b">
                    <a:lnL>
                      <a:noFill/>
                    </a:lnL>
                    <a:lnR>
                      <a:noFill/>
                    </a:lnR>
                    <a:lnT>
                      <a:noFill/>
                    </a:lnT>
                    <a:lnB>
                      <a:noFill/>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266342">
                <a:tc gridSpan="6">
                  <a:txBody>
                    <a:bodyPr/>
                    <a:lstStyle/>
                    <a:p>
                      <a:pPr algn="ctr" fontAlgn="b"/>
                      <a:r>
                        <a:rPr lang="es-CO" sz="1200" b="1" i="0" u="none" strike="noStrike" dirty="0">
                          <a:solidFill>
                            <a:srgbClr val="000000"/>
                          </a:solidFill>
                          <a:effectLst/>
                          <a:latin typeface="Arial" panose="020B0604020202020204" pitchFamily="34" charset="0"/>
                        </a:rPr>
                        <a:t>NI 891.500.319 - 2</a:t>
                      </a:r>
                    </a:p>
                  </a:txBody>
                  <a:tcPr marL="6350" marR="6350" marT="6350" marB="0" anchor="b">
                    <a:lnL>
                      <a:noFill/>
                    </a:lnL>
                    <a:lnR>
                      <a:noFill/>
                    </a:lnR>
                    <a:lnT>
                      <a:noFill/>
                    </a:lnT>
                    <a:lnB>
                      <a:noFill/>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1"/>
                  </a:ext>
                </a:extLst>
              </a:tr>
              <a:tr h="266342">
                <a:tc gridSpan="6">
                  <a:txBody>
                    <a:bodyPr/>
                    <a:lstStyle/>
                    <a:p>
                      <a:pPr algn="ctr" fontAlgn="b"/>
                      <a:r>
                        <a:rPr lang="es-CO" sz="1200" b="1" i="0" u="none" strike="noStrike" dirty="0">
                          <a:solidFill>
                            <a:srgbClr val="000000"/>
                          </a:solidFill>
                          <a:effectLst/>
                          <a:latin typeface="Arial" panose="020B0604020202020204" pitchFamily="34" charset="0"/>
                        </a:rPr>
                        <a:t>ESTADO DE RESULTADOS COMPARATIVO</a:t>
                      </a:r>
                    </a:p>
                  </a:txBody>
                  <a:tcPr marL="6350" marR="6350" marT="6350" marB="0" anchor="b">
                    <a:lnL>
                      <a:noFill/>
                    </a:lnL>
                    <a:lnR>
                      <a:noFill/>
                    </a:lnR>
                    <a:lnT>
                      <a:noFill/>
                    </a:lnT>
                    <a:lnB>
                      <a:noFill/>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2"/>
                  </a:ext>
                </a:extLst>
              </a:tr>
              <a:tr h="266342">
                <a:tc gridSpan="6">
                  <a:txBody>
                    <a:bodyPr/>
                    <a:lstStyle/>
                    <a:p>
                      <a:pPr algn="ctr" fontAlgn="b"/>
                      <a:r>
                        <a:rPr lang="es-CO" sz="1200" b="1" i="0" u="none" strike="noStrike" dirty="0">
                          <a:solidFill>
                            <a:srgbClr val="000000"/>
                          </a:solidFill>
                          <a:effectLst/>
                          <a:latin typeface="Arial" panose="020B0604020202020204" pitchFamily="34" charset="0"/>
                        </a:rPr>
                        <a:t>1º DE ENERO AL 31 DE DICIEMBRE DE 2019 - 2018</a:t>
                      </a:r>
                    </a:p>
                  </a:txBody>
                  <a:tcPr marL="6350" marR="6350" marT="6350" marB="0" anchor="b">
                    <a:lnL>
                      <a:noFill/>
                    </a:lnL>
                    <a:lnR>
                      <a:noFill/>
                    </a:lnR>
                    <a:lnT>
                      <a:noFill/>
                    </a:lnT>
                    <a:lnB>
                      <a:noFill/>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3"/>
                  </a:ext>
                </a:extLst>
              </a:tr>
              <a:tr h="266342">
                <a:tc gridSpan="6">
                  <a:txBody>
                    <a:bodyPr/>
                    <a:lstStyle/>
                    <a:p>
                      <a:pPr algn="ctr" fontAlgn="b"/>
                      <a:r>
                        <a:rPr lang="es-CO" sz="1200" b="1" i="0" u="none" strike="noStrike" dirty="0">
                          <a:solidFill>
                            <a:srgbClr val="000000"/>
                          </a:solidFill>
                          <a:effectLst/>
                          <a:latin typeface="Arial" panose="020B0604020202020204" pitchFamily="34" charset="0"/>
                        </a:rPr>
                        <a:t>(Cifras en miles de pesos)</a:t>
                      </a:r>
                    </a:p>
                  </a:txBody>
                  <a:tcPr marL="6350" marR="6350" marT="6350" marB="0" anchor="b">
                    <a:lnL>
                      <a:noFill/>
                    </a:lnL>
                    <a:lnR>
                      <a:noFill/>
                    </a:lnR>
                    <a:lnT>
                      <a:noFill/>
                    </a:lnT>
                    <a:lnB>
                      <a:noFill/>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4"/>
                  </a:ext>
                </a:extLst>
              </a:tr>
              <a:tr h="224053">
                <a:tc>
                  <a:txBody>
                    <a:bodyPr/>
                    <a:lstStyle/>
                    <a:p>
                      <a:pPr algn="r" fontAlgn="b"/>
                      <a:endParaRPr lang="es-CO" sz="10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O" sz="1200" b="0" i="0" u="none" strike="noStrike" dirty="0">
                        <a:solidFill>
                          <a:srgbClr val="000000"/>
                        </a:solidFill>
                        <a:effectLst/>
                        <a:latin typeface="Arial" panose="020B060402020202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O" sz="1200" b="0" i="0" u="none" strike="noStrike" dirty="0">
                        <a:solidFill>
                          <a:srgbClr val="000000"/>
                        </a:solidFill>
                        <a:effectLst/>
                        <a:latin typeface="Arial" panose="020B060402020202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O" sz="12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O" sz="12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O" sz="12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0830">
                <a:tc>
                  <a:txBody>
                    <a:bodyPr/>
                    <a:lstStyle/>
                    <a:p>
                      <a:pPr algn="ctr" fontAlgn="b"/>
                      <a:r>
                        <a:rPr lang="es-CO" sz="1000" b="1" i="0" u="none" strike="noStrike">
                          <a:solidFill>
                            <a:srgbClr val="000000"/>
                          </a:solidFill>
                          <a:effectLst/>
                          <a:latin typeface="Arial" panose="020B0604020202020204" pitchFamily="34" charset="0"/>
                        </a:rPr>
                        <a:t>Código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200" b="1" i="0" u="none" strike="noStrike" dirty="0">
                          <a:solidFill>
                            <a:srgbClr val="000000"/>
                          </a:solidFill>
                          <a:effectLst/>
                          <a:latin typeface="Arial" panose="020B0604020202020204" pitchFamily="34" charset="0"/>
                        </a:rPr>
                        <a:t>Concepto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200" b="1" i="0" u="none" strike="noStrike">
                          <a:solidFill>
                            <a:srgbClr val="000000"/>
                          </a:solidFill>
                          <a:effectLst/>
                          <a:latin typeface="Arial" panose="020B0604020202020204" pitchFamily="34" charset="0"/>
                        </a:rPr>
                        <a:t>2019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200" b="1" i="0" u="none" strike="noStrike">
                          <a:solidFill>
                            <a:srgbClr val="000000"/>
                          </a:solidFill>
                          <a:effectLst/>
                          <a:latin typeface="Arial" panose="020B0604020202020204" pitchFamily="34" charset="0"/>
                        </a:rPr>
                        <a:t>2018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200" b="1" i="0" u="none" strike="noStrike">
                          <a:solidFill>
                            <a:srgbClr val="000000"/>
                          </a:solidFill>
                          <a:effectLst/>
                          <a:latin typeface="Arial" panose="020B0604020202020204" pitchFamily="34" charset="0"/>
                        </a:rPr>
                        <a:t>DIFERENCIA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200" b="1" i="0" u="none" strike="noStrike">
                          <a:solidFill>
                            <a:srgbClr val="000000"/>
                          </a:solidFill>
                          <a:effectLst/>
                          <a:latin typeface="Arial" panose="020B0604020202020204" pitchFamily="34" charset="0"/>
                        </a:rPr>
                        <a: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0830">
                <a:tc>
                  <a:txBody>
                    <a:bodyPr/>
                    <a:lstStyle/>
                    <a:p>
                      <a:pPr algn="l" fontAlgn="b"/>
                      <a:r>
                        <a:rPr lang="es-CO" sz="1000" b="0" i="0" u="none" strike="noStrike">
                          <a:solidFill>
                            <a:srgbClr val="000000"/>
                          </a:solidFill>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dirty="0">
                          <a:solidFill>
                            <a:srgbClr val="000000"/>
                          </a:solidFill>
                          <a:effectLst/>
                          <a:latin typeface="Arial" panose="020B0604020202020204" pitchFamily="34" charset="0"/>
                        </a:rPr>
                        <a:t>INGRESOS OPERACIONALES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11.088.396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10.757.702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330.694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dirty="0">
                          <a:solidFill>
                            <a:srgbClr val="000000"/>
                          </a:solidFill>
                          <a:effectLst/>
                          <a:latin typeface="Arial" panose="020B0604020202020204" pitchFamily="34" charset="0"/>
                        </a:rPr>
                        <a:t>3,07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30830">
                <a:tc>
                  <a:txBody>
                    <a:bodyPr/>
                    <a:lstStyle/>
                    <a:p>
                      <a:pPr algn="l" fontAlgn="b"/>
                      <a:r>
                        <a:rPr lang="es-CO" sz="1000" b="1" i="0" u="none" strike="noStrike">
                          <a:solidFill>
                            <a:srgbClr val="000000"/>
                          </a:solidFill>
                          <a:effectLst/>
                          <a:latin typeface="Arial" panose="020B0604020202020204" pitchFamily="34" charset="0"/>
                        </a:rPr>
                        <a:t>43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dirty="0">
                          <a:solidFill>
                            <a:srgbClr val="000000"/>
                          </a:solidFill>
                          <a:effectLst/>
                          <a:latin typeface="Arial" panose="020B0604020202020204" pitchFamily="34" charset="0"/>
                        </a:rPr>
                        <a:t>Venta de Servicios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11.088.396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7.353.479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3.734.917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50,79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30830">
                <a:tc>
                  <a:txBody>
                    <a:bodyPr/>
                    <a:lstStyle/>
                    <a:p>
                      <a:pPr algn="l" fontAlgn="b"/>
                      <a:r>
                        <a:rPr lang="es-CO" sz="1000" b="1" i="0" u="none" strike="noStrike">
                          <a:solidFill>
                            <a:srgbClr val="000000"/>
                          </a:solidFill>
                          <a:effectLst/>
                          <a:latin typeface="Arial" panose="020B0604020202020204" pitchFamily="34" charset="0"/>
                        </a:rPr>
                        <a:t>44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dirty="0">
                          <a:solidFill>
                            <a:srgbClr val="000000"/>
                          </a:solidFill>
                          <a:effectLst/>
                          <a:latin typeface="Arial" panose="020B0604020202020204" pitchFamily="34" charset="0"/>
                        </a:rPr>
                        <a:t>Transferencias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3.404.223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-3.404.223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-100,00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30830">
                <a:tc>
                  <a:txBody>
                    <a:bodyPr/>
                    <a:lstStyle/>
                    <a:p>
                      <a:pPr algn="l" fontAlgn="b"/>
                      <a:r>
                        <a:rPr lang="es-CO" sz="1000" b="1" i="0" u="none" strike="noStrike">
                          <a:solidFill>
                            <a:srgbClr val="000000"/>
                          </a:solidFill>
                          <a:effectLst/>
                          <a:latin typeface="Arial" panose="020B0604020202020204" pitchFamily="34" charset="0"/>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dirty="0">
                          <a:solidFill>
                            <a:srgbClr val="000000"/>
                          </a:solidFill>
                          <a:effectLst/>
                          <a:latin typeface="Arial" panose="020B0604020202020204" pitchFamily="34" charset="0"/>
                        </a:rPr>
                        <a:t>COSTO DE VENTAS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2.974.901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2.438.209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536.692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22,01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30830">
                <a:tc>
                  <a:txBody>
                    <a:bodyPr/>
                    <a:lstStyle/>
                    <a:p>
                      <a:pPr algn="l" fontAlgn="b"/>
                      <a:r>
                        <a:rPr lang="es-CO" sz="1000" b="1" i="0" u="none" strike="noStrike">
                          <a:solidFill>
                            <a:srgbClr val="000000"/>
                          </a:solidFill>
                          <a:effectLst/>
                          <a:latin typeface="Arial" panose="020B0604020202020204" pitchFamily="34" charset="0"/>
                        </a:rPr>
                        <a:t>63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dirty="0">
                          <a:solidFill>
                            <a:srgbClr val="000000"/>
                          </a:solidFill>
                          <a:effectLst/>
                          <a:latin typeface="Arial" panose="020B0604020202020204" pitchFamily="34" charset="0"/>
                        </a:rPr>
                        <a:t>Costo de Ventas de Servicios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dirty="0">
                          <a:solidFill>
                            <a:srgbClr val="000000"/>
                          </a:solidFill>
                          <a:effectLst/>
                          <a:latin typeface="Arial" panose="020B0604020202020204" pitchFamily="34" charset="0"/>
                        </a:rPr>
                        <a:t>2.974.901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2.438.209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536.692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22,01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30830">
                <a:tc>
                  <a:txBody>
                    <a:bodyPr/>
                    <a:lstStyle/>
                    <a:p>
                      <a:pPr algn="l" fontAlgn="b"/>
                      <a:r>
                        <a:rPr lang="es-CO" sz="1000" b="0" i="0" u="none" strike="noStrike">
                          <a:solidFill>
                            <a:srgbClr val="000000"/>
                          </a:solidFill>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a:solidFill>
                            <a:srgbClr val="000000"/>
                          </a:solidFill>
                          <a:effectLst/>
                          <a:latin typeface="Arial" panose="020B0604020202020204" pitchFamily="34" charset="0"/>
                        </a:rPr>
                        <a:t>GASTOS  OPERACIONALES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dirty="0">
                          <a:solidFill>
                            <a:srgbClr val="000000"/>
                          </a:solidFill>
                          <a:effectLst/>
                          <a:latin typeface="Arial" panose="020B0604020202020204" pitchFamily="34" charset="0"/>
                        </a:rPr>
                        <a:t>9.555.073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8.256.434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1.298.639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15,73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30830">
                <a:tc>
                  <a:txBody>
                    <a:bodyPr/>
                    <a:lstStyle/>
                    <a:p>
                      <a:pPr algn="l" fontAlgn="b"/>
                      <a:r>
                        <a:rPr lang="es-CO" sz="1000" b="1" i="0" u="none" strike="noStrike">
                          <a:solidFill>
                            <a:srgbClr val="000000"/>
                          </a:solidFill>
                          <a:effectLst/>
                          <a:latin typeface="Arial" panose="020B0604020202020204" pitchFamily="34" charset="0"/>
                        </a:rPr>
                        <a:t>51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dirty="0">
                          <a:solidFill>
                            <a:srgbClr val="000000"/>
                          </a:solidFill>
                          <a:effectLst/>
                          <a:latin typeface="Arial" panose="020B0604020202020204" pitchFamily="34" charset="0"/>
                        </a:rPr>
                        <a:t>De administración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dirty="0">
                          <a:solidFill>
                            <a:srgbClr val="000000"/>
                          </a:solidFill>
                          <a:effectLst/>
                          <a:latin typeface="Arial" panose="020B0604020202020204" pitchFamily="34" charset="0"/>
                        </a:rPr>
                        <a:t>1.837.784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1.737.994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99.790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5,74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30830">
                <a:tc>
                  <a:txBody>
                    <a:bodyPr/>
                    <a:lstStyle/>
                    <a:p>
                      <a:pPr algn="l" fontAlgn="b"/>
                      <a:r>
                        <a:rPr lang="es-CO" sz="1000" b="1" i="0" u="none" strike="noStrike">
                          <a:solidFill>
                            <a:srgbClr val="000000"/>
                          </a:solidFill>
                          <a:effectLst/>
                          <a:latin typeface="Arial" panose="020B0604020202020204" pitchFamily="34" charset="0"/>
                        </a:rPr>
                        <a:t>56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a:solidFill>
                            <a:srgbClr val="000000"/>
                          </a:solidFill>
                          <a:effectLst/>
                          <a:latin typeface="Arial" panose="020B0604020202020204" pitchFamily="34" charset="0"/>
                        </a:rPr>
                        <a:t>De Actividades y/o Servicios Especializados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dirty="0">
                          <a:solidFill>
                            <a:srgbClr val="000000"/>
                          </a:solidFill>
                          <a:effectLst/>
                          <a:latin typeface="Arial" panose="020B0604020202020204" pitchFamily="34" charset="0"/>
                        </a:rPr>
                        <a:t>7.717.289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6.518.440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1.198.849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18,39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30830">
                <a:tc>
                  <a:txBody>
                    <a:bodyPr/>
                    <a:lstStyle/>
                    <a:p>
                      <a:pPr algn="l" fontAlgn="b"/>
                      <a:r>
                        <a:rPr lang="es-CO" sz="1000" b="0" i="0" u="none" strike="noStrike">
                          <a:solidFill>
                            <a:srgbClr val="000000"/>
                          </a:solidFill>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s-CO" sz="1200" b="1" i="0" u="none" strike="noStrike">
                          <a:solidFill>
                            <a:srgbClr val="000000"/>
                          </a:solidFill>
                          <a:effectLst/>
                          <a:latin typeface="Arial" panose="020B0604020202020204" pitchFamily="34" charset="0"/>
                        </a:rPr>
                        <a:t>EXCEDENTE (DÉFICIT) OPERACIONAL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es-CO" sz="1200" b="1" i="0" u="none" strike="noStrike" dirty="0">
                          <a:solidFill>
                            <a:srgbClr val="000000"/>
                          </a:solidFill>
                          <a:effectLst/>
                          <a:latin typeface="Arial" panose="020B0604020202020204" pitchFamily="34" charset="0"/>
                        </a:rPr>
                        <a:t>-1.441.578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es-CO" sz="1200" b="1" i="0" u="none" strike="noStrike">
                          <a:solidFill>
                            <a:srgbClr val="000000"/>
                          </a:solidFill>
                          <a:effectLst/>
                          <a:latin typeface="Arial" panose="020B0604020202020204" pitchFamily="34" charset="0"/>
                        </a:rPr>
                        <a:t>63.059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es-CO" sz="1200" b="1" i="0" u="none" strike="noStrike">
                          <a:solidFill>
                            <a:srgbClr val="000000"/>
                          </a:solidFill>
                          <a:effectLst/>
                          <a:latin typeface="Arial" panose="020B0604020202020204" pitchFamily="34" charset="0"/>
                        </a:rPr>
                        <a:t>-1.504.637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es-CO" sz="1200" b="1" i="0" u="none" strike="noStrike">
                          <a:solidFill>
                            <a:srgbClr val="000000"/>
                          </a:solidFill>
                          <a:effectLst/>
                          <a:latin typeface="Arial" panose="020B0604020202020204" pitchFamily="34" charset="0"/>
                        </a:rPr>
                        <a:t>-2.386,08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15"/>
                  </a:ext>
                </a:extLst>
              </a:tr>
              <a:tr h="230830">
                <a:tc>
                  <a:txBody>
                    <a:bodyPr/>
                    <a:lstStyle/>
                    <a:p>
                      <a:pPr algn="l" fontAlgn="b"/>
                      <a:r>
                        <a:rPr lang="es-CO" sz="1000" b="1" i="0" u="none" strike="noStrike">
                          <a:solidFill>
                            <a:srgbClr val="000000"/>
                          </a:solidFill>
                          <a:effectLst/>
                          <a:latin typeface="Arial" panose="020B0604020202020204" pitchFamily="34" charset="0"/>
                        </a:rPr>
                        <a:t>48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a:solidFill>
                            <a:srgbClr val="000000"/>
                          </a:solidFill>
                          <a:effectLst/>
                          <a:latin typeface="Arial" panose="020B0604020202020204" pitchFamily="34" charset="0"/>
                        </a:rPr>
                        <a:t>OTROS INGRESOS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dirty="0">
                          <a:solidFill>
                            <a:srgbClr val="000000"/>
                          </a:solidFill>
                          <a:effectLst/>
                          <a:latin typeface="Arial" panose="020B0604020202020204" pitchFamily="34" charset="0"/>
                        </a:rPr>
                        <a:t>623.440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750.888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-127.448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-16,97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30830">
                <a:tc>
                  <a:txBody>
                    <a:bodyPr/>
                    <a:lstStyle/>
                    <a:p>
                      <a:pPr algn="l" fontAlgn="b"/>
                      <a:r>
                        <a:rPr lang="es-CO" sz="1000" b="1" i="0" u="none" strike="noStrike">
                          <a:solidFill>
                            <a:srgbClr val="000000"/>
                          </a:solidFill>
                          <a:effectLst/>
                          <a:latin typeface="Arial" panose="020B0604020202020204" pitchFamily="34" charset="0"/>
                        </a:rPr>
                        <a:t>58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a:solidFill>
                            <a:srgbClr val="000000"/>
                          </a:solidFill>
                          <a:effectLst/>
                          <a:latin typeface="Arial" panose="020B0604020202020204" pitchFamily="34" charset="0"/>
                        </a:rPr>
                        <a:t>OTROS GASTOS  (8)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dirty="0">
                          <a:solidFill>
                            <a:srgbClr val="000000"/>
                          </a:solidFill>
                          <a:effectLst/>
                          <a:latin typeface="Arial" panose="020B0604020202020204" pitchFamily="34" charset="0"/>
                        </a:rPr>
                        <a:t>16.732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7.083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9.649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1" i="0" u="none" strike="noStrike">
                          <a:solidFill>
                            <a:srgbClr val="000000"/>
                          </a:solidFill>
                          <a:effectLst/>
                          <a:latin typeface="Arial" panose="020B0604020202020204" pitchFamily="34" charset="0"/>
                        </a:rPr>
                        <a:t>136,23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30830">
                <a:tc>
                  <a:txBody>
                    <a:bodyPr/>
                    <a:lstStyle/>
                    <a:p>
                      <a:pPr algn="l" fontAlgn="b"/>
                      <a:r>
                        <a:rPr lang="es-CO" sz="1000" b="0" i="0" u="none" strike="noStrike">
                          <a:solidFill>
                            <a:srgbClr val="000000"/>
                          </a:solidFill>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s-CO" sz="1200" b="1" i="0" u="none" strike="noStrike">
                          <a:solidFill>
                            <a:srgbClr val="000000"/>
                          </a:solidFill>
                          <a:effectLst/>
                          <a:latin typeface="Arial" panose="020B0604020202020204" pitchFamily="34" charset="0"/>
                        </a:rPr>
                        <a:t>EXCEDENTE (DÉFICIT) NO OPERACIONAL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es-CO" sz="1200" b="1" i="0" u="none" strike="noStrike" dirty="0">
                          <a:solidFill>
                            <a:srgbClr val="000000"/>
                          </a:solidFill>
                          <a:effectLst/>
                          <a:latin typeface="Arial" panose="020B0604020202020204" pitchFamily="34" charset="0"/>
                        </a:rPr>
                        <a:t>606.708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es-CO" sz="1200" b="1" i="0" u="none" strike="noStrike">
                          <a:solidFill>
                            <a:srgbClr val="000000"/>
                          </a:solidFill>
                          <a:effectLst/>
                          <a:latin typeface="Arial" panose="020B0604020202020204" pitchFamily="34" charset="0"/>
                        </a:rPr>
                        <a:t>743.805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es-CO" sz="1200" b="1" i="0" u="none" strike="noStrike">
                          <a:solidFill>
                            <a:srgbClr val="000000"/>
                          </a:solidFill>
                          <a:effectLst/>
                          <a:latin typeface="Arial" panose="020B0604020202020204" pitchFamily="34" charset="0"/>
                        </a:rPr>
                        <a:t>-137.097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es-CO" sz="1200" b="1" i="0" u="none" strike="noStrike">
                          <a:solidFill>
                            <a:srgbClr val="000000"/>
                          </a:solidFill>
                          <a:effectLst/>
                          <a:latin typeface="Arial" panose="020B0604020202020204" pitchFamily="34" charset="0"/>
                        </a:rPr>
                        <a:t>-18,43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18"/>
                  </a:ext>
                </a:extLst>
              </a:tr>
              <a:tr h="230830">
                <a:tc>
                  <a:txBody>
                    <a:bodyPr/>
                    <a:lstStyle/>
                    <a:p>
                      <a:pPr algn="l" fontAlgn="b"/>
                      <a:r>
                        <a:rPr lang="es-CO" sz="1000" b="0" i="0" u="none" strike="noStrike">
                          <a:solidFill>
                            <a:srgbClr val="000000"/>
                          </a:solidFill>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s-CO" sz="1200" b="1" i="0" u="none" strike="noStrike">
                          <a:solidFill>
                            <a:srgbClr val="000000"/>
                          </a:solidFill>
                          <a:effectLst/>
                          <a:latin typeface="Arial" panose="020B0604020202020204" pitchFamily="34" charset="0"/>
                        </a:rPr>
                        <a:t>EXCEDENTE (DÉFICIT) DEL EJERCICIO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s-CO" sz="1200" b="1" i="0" u="none" strike="noStrike" dirty="0">
                          <a:solidFill>
                            <a:srgbClr val="000000"/>
                          </a:solidFill>
                          <a:effectLst/>
                          <a:latin typeface="Arial" panose="020B0604020202020204" pitchFamily="34" charset="0"/>
                        </a:rPr>
                        <a:t>-834.870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s-CO" sz="1200" b="1" i="0" u="none" strike="noStrike" dirty="0">
                          <a:solidFill>
                            <a:srgbClr val="000000"/>
                          </a:solidFill>
                          <a:effectLst/>
                          <a:latin typeface="Arial" panose="020B0604020202020204" pitchFamily="34" charset="0"/>
                        </a:rPr>
                        <a:t>806.864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s-CO" sz="1200" b="1" i="0" u="none" strike="noStrike" dirty="0">
                          <a:solidFill>
                            <a:srgbClr val="000000"/>
                          </a:solidFill>
                          <a:effectLst/>
                          <a:latin typeface="Arial" panose="020B0604020202020204" pitchFamily="34" charset="0"/>
                        </a:rPr>
                        <a:t>-1.641.734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s-CO" sz="1200" b="1" i="0" u="none" strike="noStrike" dirty="0">
                          <a:solidFill>
                            <a:srgbClr val="000000"/>
                          </a:solidFill>
                          <a:effectLst/>
                          <a:latin typeface="Arial" panose="020B0604020202020204" pitchFamily="34" charset="0"/>
                        </a:rPr>
                        <a:t>-203,47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1483969508"/>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67552" y="295835"/>
            <a:ext cx="11636188" cy="6051175"/>
          </a:xfrm>
        </p:spPr>
        <p:txBody>
          <a:bodyPr/>
          <a:lstStyle/>
          <a:p>
            <a:pPr marL="0" indent="0" algn="just">
              <a:buNone/>
            </a:pPr>
            <a:endParaRPr lang="es-CO" sz="1600" dirty="0" smtClean="0"/>
          </a:p>
          <a:p>
            <a:pPr marL="0" indent="0" algn="just">
              <a:buNone/>
            </a:pPr>
            <a:endParaRPr lang="es-CO" sz="1600" dirty="0"/>
          </a:p>
          <a:p>
            <a:pPr marL="0" indent="0" algn="just">
              <a:buNone/>
            </a:pPr>
            <a:endParaRPr lang="es-CO" sz="1600" dirty="0" smtClean="0"/>
          </a:p>
          <a:p>
            <a:pPr marL="0" indent="0" algn="just">
              <a:buNone/>
            </a:pPr>
            <a:endParaRPr lang="es-CO" sz="2400" b="1" dirty="0" smtClean="0">
              <a:solidFill>
                <a:prstClr val="black"/>
              </a:solidFill>
              <a:ea typeface="+mj-ea"/>
              <a:cs typeface="Arial" pitchFamily="34" charset="0"/>
            </a:endParaRPr>
          </a:p>
          <a:p>
            <a:pPr marL="0" indent="0" algn="just">
              <a:buNone/>
            </a:pPr>
            <a:endParaRPr lang="es-CO" sz="2400" dirty="0" smtClean="0"/>
          </a:p>
          <a:p>
            <a:pPr marL="0" indent="0" algn="just">
              <a:buNone/>
            </a:pPr>
            <a:endParaRPr lang="es-CO" sz="2400" dirty="0"/>
          </a:p>
          <a:p>
            <a:pPr marL="0" indent="0" algn="just">
              <a:buNone/>
            </a:pPr>
            <a:endParaRPr lang="es-CO" sz="1800" dirty="0" smtClean="0"/>
          </a:p>
          <a:p>
            <a:pPr marL="0" indent="0" algn="just">
              <a:buNone/>
            </a:pPr>
            <a:endParaRPr lang="es-CO" sz="1800" dirty="0"/>
          </a:p>
          <a:p>
            <a:pPr marL="0" indent="0" algn="just">
              <a:buNone/>
            </a:pPr>
            <a:endParaRPr lang="es-CO" sz="1800" dirty="0" smtClean="0"/>
          </a:p>
          <a:p>
            <a:pPr marL="0" indent="0" algn="just">
              <a:buNone/>
            </a:pPr>
            <a:endParaRPr lang="es-CO" sz="1800" dirty="0" smtClean="0"/>
          </a:p>
          <a:p>
            <a:pPr marL="0" indent="0" algn="just">
              <a:buNone/>
            </a:pPr>
            <a:endParaRPr lang="es-CO" sz="1800" dirty="0" smtClean="0"/>
          </a:p>
          <a:p>
            <a:pPr marL="0" indent="0" algn="just">
              <a:buNone/>
            </a:pPr>
            <a:endParaRPr lang="es-CO" sz="1800" dirty="0"/>
          </a:p>
        </p:txBody>
      </p:sp>
      <p:sp>
        <p:nvSpPr>
          <p:cNvPr id="4" name="Rectángulo 3"/>
          <p:cNvSpPr/>
          <p:nvPr/>
        </p:nvSpPr>
        <p:spPr>
          <a:xfrm>
            <a:off x="1717334" y="295835"/>
            <a:ext cx="9081247" cy="6217087"/>
          </a:xfrm>
          <a:prstGeom prst="rect">
            <a:avLst/>
          </a:prstGeom>
        </p:spPr>
        <p:txBody>
          <a:bodyPr wrap="square">
            <a:spAutoFit/>
          </a:bodyPr>
          <a:lstStyle/>
          <a:p>
            <a:pPr algn="just">
              <a:spcAft>
                <a:spcPts val="0"/>
              </a:spcAft>
            </a:pPr>
            <a:r>
              <a:rPr lang="es-ES_tradnl" sz="1200" b="1" dirty="0" smtClean="0">
                <a:latin typeface="Arial" panose="020B0604020202020204" pitchFamily="34" charset="0"/>
                <a:ea typeface="MS Mincho" panose="02020609040205080304" pitchFamily="49" charset="-128"/>
                <a:cs typeface="Times New Roman" panose="02020603050405020304" pitchFamily="18" charset="0"/>
              </a:rPr>
              <a:t>                II</a:t>
            </a:r>
            <a:r>
              <a:rPr lang="es-ES_tradnl" sz="1200" b="1" dirty="0">
                <a:latin typeface="Arial" panose="020B0604020202020204" pitchFamily="34" charset="0"/>
                <a:ea typeface="MS Mincho" panose="02020609040205080304" pitchFamily="49" charset="-128"/>
                <a:cs typeface="Times New Roman" panose="02020603050405020304" pitchFamily="18" charset="0"/>
              </a:rPr>
              <a:t>. </a:t>
            </a:r>
            <a:r>
              <a:rPr lang="es-ES_tradnl" sz="1400" b="1" dirty="0">
                <a:latin typeface="Arial" panose="020B0604020202020204" pitchFamily="34" charset="0"/>
                <a:ea typeface="MS Mincho" panose="02020609040205080304" pitchFamily="49" charset="-128"/>
                <a:cs typeface="Times New Roman" panose="02020603050405020304" pitchFamily="18" charset="0"/>
              </a:rPr>
              <a:t>Estado de Resultados</a:t>
            </a:r>
            <a:r>
              <a:rPr lang="es-ES_tradnl" sz="1200" b="1" dirty="0">
                <a:latin typeface="Arial" panose="020B0604020202020204" pitchFamily="34" charset="0"/>
                <a:ea typeface="MS Mincho" panose="02020609040205080304" pitchFamily="49" charset="-128"/>
                <a:cs typeface="Times New Roman" panose="02020603050405020304" pitchFamily="18" charset="0"/>
              </a:rPr>
              <a:t>.</a:t>
            </a:r>
            <a:endParaRPr lang="es-CO" sz="1200" dirty="0">
              <a:latin typeface="Cambria" panose="02040503050406030204" pitchFamily="18" charset="0"/>
              <a:ea typeface="MS Mincho" panose="02020609040205080304" pitchFamily="49" charset="-128"/>
              <a:cs typeface="Times New Roman" panose="02020603050405020304" pitchFamily="18" charset="0"/>
            </a:endParaRPr>
          </a:p>
          <a:p>
            <a:pPr algn="just">
              <a:spcAft>
                <a:spcPts val="0"/>
              </a:spcAft>
            </a:pPr>
            <a:r>
              <a:rPr lang="es-ES_tradnl" sz="1200" dirty="0">
                <a:latin typeface="Arial" panose="020B0604020202020204" pitchFamily="34" charset="0"/>
                <a:ea typeface="MS Mincho" panose="02020609040205080304" pitchFamily="49" charset="-128"/>
                <a:cs typeface="Times New Roman" panose="02020603050405020304" pitchFamily="18" charset="0"/>
              </a:rPr>
              <a:t> </a:t>
            </a:r>
            <a:endParaRPr lang="es-CO" sz="1200" dirty="0">
              <a:latin typeface="Cambria" panose="02040503050406030204" pitchFamily="18" charset="0"/>
              <a:ea typeface="MS Mincho" panose="02020609040205080304" pitchFamily="49" charset="-128"/>
              <a:cs typeface="Times New Roman" panose="02020603050405020304" pitchFamily="18" charset="0"/>
            </a:endParaRPr>
          </a:p>
          <a:p>
            <a:pPr algn="just">
              <a:spcAft>
                <a:spcPts val="0"/>
              </a:spcAft>
            </a:pPr>
            <a:r>
              <a:rPr lang="es-ES_tradnl" sz="1200" b="1" dirty="0">
                <a:latin typeface="Arial" panose="020B0604020202020204" pitchFamily="34" charset="0"/>
                <a:ea typeface="MS Mincho" panose="02020609040205080304" pitchFamily="49" charset="-128"/>
                <a:cs typeface="Times New Roman" panose="02020603050405020304" pitchFamily="18" charset="0"/>
              </a:rPr>
              <a:t>Al comparar Los Ingresos Operacionales del año 2019 con respecto a los del año 2018, se puede evidenciar un  incremento por valor de $330.694, equivalente al 3.07%, variación que se origina básicamente por la siguiente causa:</a:t>
            </a:r>
            <a:endParaRPr lang="es-CO" sz="1200" dirty="0">
              <a:latin typeface="Cambria" panose="02040503050406030204" pitchFamily="18" charset="0"/>
              <a:ea typeface="MS Mincho" panose="02020609040205080304" pitchFamily="49" charset="-128"/>
              <a:cs typeface="Times New Roman" panose="02020603050405020304" pitchFamily="18" charset="0"/>
            </a:endParaRPr>
          </a:p>
          <a:p>
            <a:pPr algn="just">
              <a:spcAft>
                <a:spcPts val="0"/>
              </a:spcAft>
            </a:pPr>
            <a:r>
              <a:rPr lang="es-ES_tradnl" sz="1200" b="1" dirty="0">
                <a:latin typeface="Arial" panose="020B0604020202020204" pitchFamily="34" charset="0"/>
                <a:ea typeface="MS Mincho" panose="02020609040205080304" pitchFamily="49" charset="-128"/>
                <a:cs typeface="Times New Roman" panose="02020603050405020304" pitchFamily="18" charset="0"/>
              </a:rPr>
              <a:t> </a:t>
            </a:r>
            <a:endParaRPr lang="es-CO" sz="1200" dirty="0">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spcAft>
                <a:spcPts val="0"/>
              </a:spcAft>
              <a:buFont typeface="+mj-lt"/>
              <a:buAutoNum type="arabicPeriod"/>
            </a:pPr>
            <a:r>
              <a:rPr lang="es-ES_tradnl" sz="1200" dirty="0">
                <a:latin typeface="Arial" panose="020B0604020202020204" pitchFamily="34" charset="0"/>
                <a:ea typeface="MS Mincho" panose="02020609040205080304" pitchFamily="49" charset="-128"/>
                <a:cs typeface="Times New Roman" panose="02020603050405020304" pitchFamily="18" charset="0"/>
              </a:rPr>
              <a:t>El Ajuste </a:t>
            </a:r>
            <a:r>
              <a:rPr lang="es-ES_tradnl" sz="1200" dirty="0" smtClean="0">
                <a:latin typeface="Arial" panose="020B0604020202020204" pitchFamily="34" charset="0"/>
                <a:ea typeface="MS Mincho" panose="02020609040205080304" pitchFamily="49" charset="-128"/>
                <a:cs typeface="Times New Roman" panose="02020603050405020304" pitchFamily="18" charset="0"/>
              </a:rPr>
              <a:t>que </a:t>
            </a:r>
            <a:r>
              <a:rPr lang="es-ES_tradnl" sz="1200" dirty="0">
                <a:latin typeface="Arial" panose="020B0604020202020204" pitchFamily="34" charset="0"/>
                <a:ea typeface="MS Mincho" panose="02020609040205080304" pitchFamily="49" charset="-128"/>
                <a:cs typeface="Times New Roman" panose="02020603050405020304" pitchFamily="18" charset="0"/>
              </a:rPr>
              <a:t>el Gobierno Nacional decreta cada </a:t>
            </a:r>
            <a:r>
              <a:rPr lang="es-ES_tradnl" sz="1200" dirty="0" smtClean="0">
                <a:latin typeface="Arial" panose="020B0604020202020204" pitchFamily="34" charset="0"/>
                <a:ea typeface="MS Mincho" panose="02020609040205080304" pitchFamily="49" charset="-128"/>
                <a:cs typeface="Times New Roman" panose="02020603050405020304" pitchFamily="18" charset="0"/>
              </a:rPr>
              <a:t>año a los salarios. Lo cual incide en los aportes para salud por parte de los   trabajadores activos, pensionados y patrono.   </a:t>
            </a:r>
            <a:endParaRPr lang="es-CO" sz="1200" dirty="0">
              <a:latin typeface="Cambria" panose="02040503050406030204" pitchFamily="18" charset="0"/>
              <a:ea typeface="MS Mincho" panose="02020609040205080304" pitchFamily="49" charset="-128"/>
              <a:cs typeface="Times New Roman" panose="02020603050405020304" pitchFamily="18" charset="0"/>
            </a:endParaRPr>
          </a:p>
          <a:p>
            <a:pPr algn="just">
              <a:spcAft>
                <a:spcPts val="0"/>
              </a:spcAft>
            </a:pPr>
            <a:r>
              <a:rPr lang="es-ES_tradnl" sz="1200" dirty="0">
                <a:latin typeface="Arial" panose="020B0604020202020204" pitchFamily="34" charset="0"/>
                <a:ea typeface="MS Mincho" panose="02020609040205080304" pitchFamily="49" charset="-128"/>
                <a:cs typeface="Times New Roman" panose="02020603050405020304" pitchFamily="18" charset="0"/>
              </a:rPr>
              <a:t> </a:t>
            </a:r>
            <a:endParaRPr lang="es-CO" sz="1200" dirty="0">
              <a:latin typeface="Cambria" panose="02040503050406030204" pitchFamily="18" charset="0"/>
              <a:ea typeface="MS Mincho" panose="02020609040205080304" pitchFamily="49" charset="-128"/>
              <a:cs typeface="Times New Roman" panose="02020603050405020304" pitchFamily="18" charset="0"/>
            </a:endParaRPr>
          </a:p>
          <a:p>
            <a:pPr algn="just">
              <a:spcAft>
                <a:spcPts val="0"/>
              </a:spcAft>
            </a:pPr>
            <a:r>
              <a:rPr lang="es-ES_tradnl" sz="1200" b="1" dirty="0">
                <a:latin typeface="Arial" panose="020B0604020202020204" pitchFamily="34" charset="0"/>
                <a:ea typeface="MS Mincho" panose="02020609040205080304" pitchFamily="49" charset="-128"/>
                <a:cs typeface="Times New Roman" panose="02020603050405020304" pitchFamily="18" charset="0"/>
              </a:rPr>
              <a:t>Al comparar los costos de Ventas del año 2019 con respecto a los del año 2018, se puede evidenciar un incremento por valor de $536.692, equivalente al 22.01%, variación que se </a:t>
            </a:r>
            <a:r>
              <a:rPr lang="es-ES_tradnl" sz="1200" b="1" dirty="0" smtClean="0">
                <a:latin typeface="Arial" panose="020B0604020202020204" pitchFamily="34" charset="0"/>
                <a:ea typeface="MS Mincho" panose="02020609040205080304" pitchFamily="49" charset="-128"/>
                <a:cs typeface="Times New Roman" panose="02020603050405020304" pitchFamily="18" charset="0"/>
              </a:rPr>
              <a:t>origina principalmente </a:t>
            </a:r>
            <a:r>
              <a:rPr lang="es-ES_tradnl" sz="1200" b="1" dirty="0">
                <a:latin typeface="Arial" panose="020B0604020202020204" pitchFamily="34" charset="0"/>
                <a:ea typeface="MS Mincho" panose="02020609040205080304" pitchFamily="49" charset="-128"/>
                <a:cs typeface="Times New Roman" panose="02020603050405020304" pitchFamily="18" charset="0"/>
              </a:rPr>
              <a:t>por </a:t>
            </a:r>
            <a:r>
              <a:rPr lang="es-ES_tradnl" sz="1200" b="1" dirty="0" smtClean="0">
                <a:latin typeface="Arial" panose="020B0604020202020204" pitchFamily="34" charset="0"/>
                <a:ea typeface="MS Mincho" panose="02020609040205080304" pitchFamily="49" charset="-128"/>
                <a:cs typeface="Times New Roman" panose="02020603050405020304" pitchFamily="18" charset="0"/>
              </a:rPr>
              <a:t>la siguiente causa:</a:t>
            </a:r>
            <a:endParaRPr lang="es-CO" sz="1200" dirty="0">
              <a:latin typeface="Cambria" panose="02040503050406030204" pitchFamily="18" charset="0"/>
              <a:ea typeface="MS Mincho" panose="02020609040205080304" pitchFamily="49" charset="-128"/>
              <a:cs typeface="Times New Roman" panose="02020603050405020304" pitchFamily="18" charset="0"/>
            </a:endParaRPr>
          </a:p>
          <a:p>
            <a:pPr algn="just">
              <a:spcAft>
                <a:spcPts val="0"/>
              </a:spcAft>
            </a:pPr>
            <a:r>
              <a:rPr lang="es-ES_tradnl" sz="1200" b="1" dirty="0">
                <a:latin typeface="Arial" panose="020B0604020202020204" pitchFamily="34" charset="0"/>
                <a:ea typeface="MS Mincho" panose="02020609040205080304" pitchFamily="49" charset="-128"/>
                <a:cs typeface="Times New Roman" panose="02020603050405020304" pitchFamily="18" charset="0"/>
              </a:rPr>
              <a:t> </a:t>
            </a:r>
            <a:endParaRPr lang="es-CO" sz="1200" dirty="0">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spcAft>
                <a:spcPts val="0"/>
              </a:spcAft>
              <a:buFont typeface="+mj-lt"/>
              <a:buAutoNum type="arabicPeriod"/>
            </a:pPr>
            <a:r>
              <a:rPr lang="es-ES_tradnl" sz="1200" dirty="0">
                <a:latin typeface="Arial" panose="020B0604020202020204" pitchFamily="34" charset="0"/>
                <a:ea typeface="MS Mincho" panose="02020609040205080304" pitchFamily="49" charset="-128"/>
                <a:cs typeface="Times New Roman" panose="02020603050405020304" pitchFamily="18" charset="0"/>
              </a:rPr>
              <a:t>El </a:t>
            </a:r>
            <a:r>
              <a:rPr lang="es-ES_tradnl" sz="1200" dirty="0" smtClean="0">
                <a:latin typeface="Arial" panose="020B0604020202020204" pitchFamily="34" charset="0"/>
                <a:ea typeface="MS Mincho" panose="02020609040205080304" pitchFamily="49" charset="-128"/>
                <a:cs typeface="Times New Roman" panose="02020603050405020304" pitchFamily="18" charset="0"/>
              </a:rPr>
              <a:t>costo de suministro de los medicamentos entregados desde nuestra farmacia Institucional </a:t>
            </a:r>
            <a:r>
              <a:rPr lang="es-ES_tradnl" sz="1200" dirty="0">
                <a:latin typeface="Arial" panose="020B0604020202020204" pitchFamily="34" charset="0"/>
                <a:ea typeface="MS Mincho" panose="02020609040205080304" pitchFamily="49" charset="-128"/>
                <a:cs typeface="Times New Roman" panose="02020603050405020304" pitchFamily="18" charset="0"/>
              </a:rPr>
              <a:t>a nuestros </a:t>
            </a:r>
            <a:r>
              <a:rPr lang="es-ES_tradnl" sz="1200" dirty="0" smtClean="0">
                <a:latin typeface="Arial" panose="020B0604020202020204" pitchFamily="34" charset="0"/>
                <a:ea typeface="MS Mincho" panose="02020609040205080304" pitchFamily="49" charset="-128"/>
                <a:cs typeface="Times New Roman" panose="02020603050405020304" pitchFamily="18" charset="0"/>
              </a:rPr>
              <a:t>usuarios, </a:t>
            </a:r>
            <a:r>
              <a:rPr lang="es-ES_tradnl" sz="1200" dirty="0">
                <a:latin typeface="Arial" panose="020B0604020202020204" pitchFamily="34" charset="0"/>
                <a:ea typeface="MS Mincho" panose="02020609040205080304" pitchFamily="49" charset="-128"/>
                <a:cs typeface="Times New Roman" panose="02020603050405020304" pitchFamily="18" charset="0"/>
              </a:rPr>
              <a:t>se ha incrementado en $ </a:t>
            </a:r>
            <a:r>
              <a:rPr lang="es-ES_tradnl" sz="1200" dirty="0" smtClean="0">
                <a:latin typeface="Arial" panose="020B0604020202020204" pitchFamily="34" charset="0"/>
                <a:ea typeface="MS Mincho" panose="02020609040205080304" pitchFamily="49" charset="-128"/>
                <a:cs typeface="Times New Roman" panose="02020603050405020304" pitchFamily="18" charset="0"/>
              </a:rPr>
              <a:t>434.909 con respecto al año 2018, </a:t>
            </a:r>
            <a:r>
              <a:rPr lang="es-ES_tradnl" sz="1200" dirty="0">
                <a:latin typeface="Arial" panose="020B0604020202020204" pitchFamily="34" charset="0"/>
                <a:ea typeface="MS Mincho" panose="02020609040205080304" pitchFamily="49" charset="-128"/>
                <a:cs typeface="Times New Roman" panose="02020603050405020304" pitchFamily="18" charset="0"/>
              </a:rPr>
              <a:t>lo cual representa el 27.16%  </a:t>
            </a:r>
            <a:endParaRPr lang="es-CO" sz="1200" dirty="0">
              <a:latin typeface="Cambria" panose="02040503050406030204" pitchFamily="18" charset="0"/>
              <a:ea typeface="MS Mincho" panose="02020609040205080304" pitchFamily="49" charset="-128"/>
              <a:cs typeface="Times New Roman" panose="02020603050405020304" pitchFamily="18" charset="0"/>
            </a:endParaRPr>
          </a:p>
          <a:p>
            <a:pPr algn="just">
              <a:spcAft>
                <a:spcPts val="0"/>
              </a:spcAft>
            </a:pPr>
            <a:r>
              <a:rPr lang="es-ES_tradnl" sz="1200" dirty="0">
                <a:latin typeface="Arial" panose="020B0604020202020204" pitchFamily="34" charset="0"/>
                <a:ea typeface="MS Mincho" panose="02020609040205080304" pitchFamily="49" charset="-128"/>
                <a:cs typeface="Times New Roman" panose="02020603050405020304" pitchFamily="18" charset="0"/>
              </a:rPr>
              <a:t> </a:t>
            </a:r>
            <a:endParaRPr lang="es-CO" sz="1200" dirty="0">
              <a:latin typeface="Cambria" panose="02040503050406030204" pitchFamily="18" charset="0"/>
              <a:ea typeface="MS Mincho" panose="02020609040205080304" pitchFamily="49" charset="-128"/>
              <a:cs typeface="Times New Roman" panose="02020603050405020304" pitchFamily="18" charset="0"/>
            </a:endParaRPr>
          </a:p>
          <a:p>
            <a:pPr algn="just">
              <a:spcAft>
                <a:spcPts val="0"/>
              </a:spcAft>
            </a:pPr>
            <a:r>
              <a:rPr lang="es-ES_tradnl" sz="1200" b="1" dirty="0">
                <a:latin typeface="Arial" panose="020B0604020202020204" pitchFamily="34" charset="0"/>
                <a:ea typeface="MS Mincho" panose="02020609040205080304" pitchFamily="49" charset="-128"/>
                <a:cs typeface="Times New Roman" panose="02020603050405020304" pitchFamily="18" charset="0"/>
              </a:rPr>
              <a:t>Al comparar los Gastos Operacionales del año 2019 con respecto a los del año 2018, se puede evidenciar un incremento por valor de $1.298.639, equivalente al 15.73%, variación que se origina </a:t>
            </a:r>
            <a:r>
              <a:rPr lang="es-ES_tradnl" sz="1200" b="1" dirty="0" smtClean="0">
                <a:latin typeface="Arial" panose="020B0604020202020204" pitchFamily="34" charset="0"/>
                <a:ea typeface="MS Mincho" panose="02020609040205080304" pitchFamily="49" charset="-128"/>
                <a:cs typeface="Times New Roman" panose="02020603050405020304" pitchFamily="18" charset="0"/>
              </a:rPr>
              <a:t>principalmente </a:t>
            </a:r>
            <a:r>
              <a:rPr lang="es-ES_tradnl" sz="1200" b="1" dirty="0">
                <a:latin typeface="Arial" panose="020B0604020202020204" pitchFamily="34" charset="0"/>
                <a:ea typeface="MS Mincho" panose="02020609040205080304" pitchFamily="49" charset="-128"/>
                <a:cs typeface="Times New Roman" panose="02020603050405020304" pitchFamily="18" charset="0"/>
              </a:rPr>
              <a:t>por la siguiente causa:</a:t>
            </a:r>
            <a:endParaRPr lang="es-CO" sz="1200" dirty="0">
              <a:latin typeface="Cambria" panose="02040503050406030204" pitchFamily="18" charset="0"/>
              <a:ea typeface="MS Mincho" panose="02020609040205080304" pitchFamily="49" charset="-128"/>
              <a:cs typeface="Times New Roman" panose="02020603050405020304" pitchFamily="18" charset="0"/>
            </a:endParaRPr>
          </a:p>
          <a:p>
            <a:pPr algn="just">
              <a:spcAft>
                <a:spcPts val="0"/>
              </a:spcAft>
            </a:pPr>
            <a:r>
              <a:rPr lang="es-ES_tradnl" sz="1200" b="1" dirty="0">
                <a:latin typeface="Arial" panose="020B0604020202020204" pitchFamily="34" charset="0"/>
                <a:ea typeface="MS Mincho" panose="02020609040205080304" pitchFamily="49" charset="-128"/>
                <a:cs typeface="Times New Roman" panose="02020603050405020304" pitchFamily="18" charset="0"/>
              </a:rPr>
              <a:t> </a:t>
            </a:r>
            <a:endParaRPr lang="es-CO" sz="1200" dirty="0">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spcAft>
                <a:spcPts val="0"/>
              </a:spcAft>
              <a:buFont typeface="+mj-lt"/>
              <a:buAutoNum type="arabicPeriod"/>
            </a:pPr>
            <a:r>
              <a:rPr lang="es-ES_tradnl" sz="1200" dirty="0">
                <a:latin typeface="Arial" panose="020B0604020202020204" pitchFamily="34" charset="0"/>
                <a:ea typeface="MS Mincho" panose="02020609040205080304" pitchFamily="49" charset="-128"/>
                <a:cs typeface="Times New Roman" panose="02020603050405020304" pitchFamily="18" charset="0"/>
              </a:rPr>
              <a:t>Los gastos por </a:t>
            </a:r>
            <a:r>
              <a:rPr lang="es-ES_tradnl" sz="1200" dirty="0" smtClean="0">
                <a:latin typeface="Arial" panose="020B0604020202020204" pitchFamily="34" charset="0"/>
                <a:ea typeface="MS Mincho" panose="02020609040205080304" pitchFamily="49" charset="-128"/>
                <a:cs typeface="Times New Roman" panose="02020603050405020304" pitchFamily="18" charset="0"/>
              </a:rPr>
              <a:t>los servicios médicos </a:t>
            </a:r>
            <a:r>
              <a:rPr lang="es-ES_tradnl" sz="1200" dirty="0">
                <a:latin typeface="Arial" panose="020B0604020202020204" pitchFamily="34" charset="0"/>
                <a:ea typeface="MS Mincho" panose="02020609040205080304" pitchFamily="49" charset="-128"/>
                <a:cs typeface="Times New Roman" panose="02020603050405020304" pitchFamily="18" charset="0"/>
              </a:rPr>
              <a:t>asistenciales se incrementaron en $1.198.849, equivalente al 18.39%, </a:t>
            </a:r>
            <a:r>
              <a:rPr lang="es-ES_tradnl" sz="1200" dirty="0" smtClean="0">
                <a:latin typeface="Arial" panose="020B0604020202020204" pitchFamily="34" charset="0"/>
                <a:ea typeface="MS Mincho" panose="02020609040205080304" pitchFamily="49" charset="-128"/>
                <a:cs typeface="Times New Roman" panose="02020603050405020304" pitchFamily="18" charset="0"/>
              </a:rPr>
              <a:t>porque hubo un incremento de las patologías por enfermedades de alto costo de nuestros usuarios, en </a:t>
            </a:r>
            <a:r>
              <a:rPr lang="es-ES_tradnl" sz="1200" dirty="0">
                <a:latin typeface="Arial" panose="020B0604020202020204" pitchFamily="34" charset="0"/>
                <a:ea typeface="MS Mincho" panose="02020609040205080304" pitchFamily="49" charset="-128"/>
                <a:cs typeface="Times New Roman" panose="02020603050405020304" pitchFamily="18" charset="0"/>
              </a:rPr>
              <a:t>cambio en lo pertinente a los Gastos Operacionales de Administración tuvo un incremento del 5.74</a:t>
            </a:r>
            <a:r>
              <a:rPr lang="es-ES_tradnl" sz="1200" dirty="0" smtClean="0">
                <a:latin typeface="Arial" panose="020B0604020202020204" pitchFamily="34" charset="0"/>
                <a:ea typeface="MS Mincho" panose="02020609040205080304" pitchFamily="49" charset="-128"/>
                <a:cs typeface="Times New Roman" panose="02020603050405020304" pitchFamily="18" charset="0"/>
              </a:rPr>
              <a:t>% con respecto al año 2018, ocasionado por el ajuste que el Gobierno Nacional Decreta cada año, lo cual hace referencia a </a:t>
            </a:r>
            <a:r>
              <a:rPr lang="es-ES_tradnl" sz="1200" dirty="0">
                <a:latin typeface="Arial" panose="020B0604020202020204" pitchFamily="34" charset="0"/>
                <a:ea typeface="MS Mincho" panose="02020609040205080304" pitchFamily="49" charset="-128"/>
                <a:cs typeface="Times New Roman" panose="02020603050405020304" pitchFamily="18" charset="0"/>
              </a:rPr>
              <a:t>todo lo relacionado </a:t>
            </a:r>
            <a:r>
              <a:rPr lang="es-ES_tradnl" sz="1200" dirty="0" smtClean="0">
                <a:latin typeface="Arial" panose="020B0604020202020204" pitchFamily="34" charset="0"/>
                <a:ea typeface="MS Mincho" panose="02020609040205080304" pitchFamily="49" charset="-128"/>
                <a:cs typeface="Times New Roman" panose="02020603050405020304" pitchFamily="18" charset="0"/>
              </a:rPr>
              <a:t>con la nómina </a:t>
            </a:r>
            <a:r>
              <a:rPr lang="es-ES_tradnl" sz="1200" dirty="0">
                <a:latin typeface="Arial" panose="020B0604020202020204" pitchFamily="34" charset="0"/>
                <a:ea typeface="MS Mincho" panose="02020609040205080304" pitchFamily="49" charset="-128"/>
                <a:cs typeface="Times New Roman" panose="02020603050405020304" pitchFamily="18" charset="0"/>
              </a:rPr>
              <a:t>del personal administrativo de la Unidad de Salud.</a:t>
            </a:r>
            <a:endParaRPr lang="es-CO" sz="1200" dirty="0">
              <a:latin typeface="Cambria" panose="02040503050406030204" pitchFamily="18" charset="0"/>
              <a:ea typeface="MS Mincho" panose="02020609040205080304" pitchFamily="49" charset="-128"/>
              <a:cs typeface="Times New Roman" panose="02020603050405020304" pitchFamily="18" charset="0"/>
            </a:endParaRPr>
          </a:p>
          <a:p>
            <a:pPr algn="just">
              <a:spcAft>
                <a:spcPts val="0"/>
              </a:spcAft>
            </a:pPr>
            <a:r>
              <a:rPr lang="es-ES_tradnl" sz="1200" dirty="0">
                <a:latin typeface="Arial" panose="020B0604020202020204" pitchFamily="34" charset="0"/>
                <a:ea typeface="MS Mincho" panose="02020609040205080304" pitchFamily="49" charset="-128"/>
                <a:cs typeface="Times New Roman" panose="02020603050405020304" pitchFamily="18" charset="0"/>
              </a:rPr>
              <a:t> </a:t>
            </a:r>
            <a:endParaRPr lang="es-CO" sz="1200" dirty="0">
              <a:latin typeface="Cambria" panose="02040503050406030204" pitchFamily="18" charset="0"/>
              <a:ea typeface="MS Mincho" panose="02020609040205080304" pitchFamily="49" charset="-128"/>
              <a:cs typeface="Times New Roman" panose="02020603050405020304" pitchFamily="18" charset="0"/>
            </a:endParaRPr>
          </a:p>
          <a:p>
            <a:pPr algn="just">
              <a:spcAft>
                <a:spcPts val="0"/>
              </a:spcAft>
            </a:pPr>
            <a:r>
              <a:rPr lang="es-ES_tradnl" sz="1200" b="1" dirty="0">
                <a:latin typeface="Arial" panose="020B0604020202020204" pitchFamily="34" charset="0"/>
                <a:ea typeface="MS Mincho" panose="02020609040205080304" pitchFamily="49" charset="-128"/>
                <a:cs typeface="Times New Roman" panose="02020603050405020304" pitchFamily="18" charset="0"/>
              </a:rPr>
              <a:t>Al comparar los Ingresos no operacionales del año 2019 con respecto a los del año 2018, se puede evidenciar una disminución por valor de $127.448, equivalente al 17.97%, variación que se origina </a:t>
            </a:r>
            <a:r>
              <a:rPr lang="es-ES_tradnl" sz="1200" b="1" dirty="0" smtClean="0">
                <a:latin typeface="Arial" panose="020B0604020202020204" pitchFamily="34" charset="0"/>
                <a:ea typeface="MS Mincho" panose="02020609040205080304" pitchFamily="49" charset="-128"/>
                <a:cs typeface="Times New Roman" panose="02020603050405020304" pitchFamily="18" charset="0"/>
              </a:rPr>
              <a:t>principalmente </a:t>
            </a:r>
            <a:r>
              <a:rPr lang="es-ES_tradnl" sz="1200" b="1" dirty="0">
                <a:latin typeface="Arial" panose="020B0604020202020204" pitchFamily="34" charset="0"/>
                <a:ea typeface="MS Mincho" panose="02020609040205080304" pitchFamily="49" charset="-128"/>
                <a:cs typeface="Times New Roman" panose="02020603050405020304" pitchFamily="18" charset="0"/>
              </a:rPr>
              <a:t>por la siguiente causa:</a:t>
            </a:r>
            <a:endParaRPr lang="es-CO" sz="1200" dirty="0">
              <a:latin typeface="Cambria" panose="02040503050406030204" pitchFamily="18" charset="0"/>
              <a:ea typeface="MS Mincho" panose="02020609040205080304" pitchFamily="49" charset="-128"/>
              <a:cs typeface="Times New Roman" panose="02020603050405020304" pitchFamily="18" charset="0"/>
            </a:endParaRPr>
          </a:p>
          <a:p>
            <a:pPr algn="just">
              <a:spcAft>
                <a:spcPts val="0"/>
              </a:spcAft>
            </a:pPr>
            <a:r>
              <a:rPr lang="es-ES_tradnl" sz="1200" b="1" dirty="0">
                <a:latin typeface="Arial" panose="020B0604020202020204" pitchFamily="34" charset="0"/>
                <a:ea typeface="MS Mincho" panose="02020609040205080304" pitchFamily="49" charset="-128"/>
                <a:cs typeface="Times New Roman" panose="02020603050405020304" pitchFamily="18" charset="0"/>
              </a:rPr>
              <a:t> </a:t>
            </a:r>
            <a:endParaRPr lang="es-CO" sz="1200" dirty="0">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spcAft>
                <a:spcPts val="0"/>
              </a:spcAft>
              <a:buFont typeface="+mj-lt"/>
              <a:buAutoNum type="arabicPeriod"/>
            </a:pPr>
            <a:r>
              <a:rPr lang="es-ES_tradnl" sz="1200" dirty="0">
                <a:latin typeface="Arial" panose="020B0604020202020204" pitchFamily="34" charset="0"/>
                <a:ea typeface="MS Mincho" panose="02020609040205080304" pitchFamily="49" charset="-128"/>
                <a:cs typeface="Times New Roman" panose="02020603050405020304" pitchFamily="18" charset="0"/>
              </a:rPr>
              <a:t>Los Descuentos por pronto pago se han disminuido, teniendo en cuenta que algunos prestadores de servicios ya no otorgan este descuento.</a:t>
            </a:r>
            <a:endParaRPr lang="es-CO" sz="1200" dirty="0">
              <a:latin typeface="Cambria" panose="02040503050406030204" pitchFamily="18" charset="0"/>
              <a:ea typeface="MS Mincho" panose="02020609040205080304" pitchFamily="49" charset="-128"/>
              <a:cs typeface="Times New Roman" panose="02020603050405020304" pitchFamily="18" charset="0"/>
            </a:endParaRPr>
          </a:p>
          <a:p>
            <a:pPr algn="just">
              <a:spcAft>
                <a:spcPts val="0"/>
              </a:spcAft>
            </a:pPr>
            <a:r>
              <a:rPr lang="es-ES_tradnl" sz="1200" dirty="0">
                <a:latin typeface="Arial" panose="020B0604020202020204" pitchFamily="34" charset="0"/>
                <a:ea typeface="MS Mincho" panose="02020609040205080304" pitchFamily="49" charset="-128"/>
                <a:cs typeface="Times New Roman" panose="02020603050405020304" pitchFamily="18" charset="0"/>
              </a:rPr>
              <a:t> </a:t>
            </a:r>
            <a:endParaRPr lang="es-CO" sz="1200" dirty="0">
              <a:latin typeface="Cambria" panose="02040503050406030204" pitchFamily="18" charset="0"/>
              <a:ea typeface="MS Mincho" panose="02020609040205080304" pitchFamily="49" charset="-128"/>
              <a:cs typeface="Times New Roman" panose="02020603050405020304" pitchFamily="18" charset="0"/>
            </a:endParaRPr>
          </a:p>
          <a:p>
            <a:pPr algn="just">
              <a:spcAft>
                <a:spcPts val="0"/>
              </a:spcAft>
            </a:pPr>
            <a:r>
              <a:rPr lang="es-ES_tradnl" sz="1200" b="1" dirty="0">
                <a:latin typeface="Arial" panose="020B0604020202020204" pitchFamily="34" charset="0"/>
                <a:ea typeface="MS Mincho" panose="02020609040205080304" pitchFamily="49" charset="-128"/>
                <a:cs typeface="Times New Roman" panose="02020603050405020304" pitchFamily="18" charset="0"/>
              </a:rPr>
              <a:t>Al comparar los Otros </a:t>
            </a:r>
            <a:r>
              <a:rPr lang="es-ES_tradnl" sz="1200" b="1" dirty="0" smtClean="0">
                <a:latin typeface="Arial" panose="020B0604020202020204" pitchFamily="34" charset="0"/>
                <a:ea typeface="MS Mincho" panose="02020609040205080304" pitchFamily="49" charset="-128"/>
                <a:cs typeface="Times New Roman" panose="02020603050405020304" pitchFamily="18" charset="0"/>
              </a:rPr>
              <a:t>Gastos </a:t>
            </a:r>
            <a:r>
              <a:rPr lang="es-ES_tradnl" sz="1200" b="1" dirty="0">
                <a:latin typeface="Arial" panose="020B0604020202020204" pitchFamily="34" charset="0"/>
                <a:ea typeface="MS Mincho" panose="02020609040205080304" pitchFamily="49" charset="-128"/>
                <a:cs typeface="Times New Roman" panose="02020603050405020304" pitchFamily="18" charset="0"/>
              </a:rPr>
              <a:t>no </a:t>
            </a:r>
            <a:r>
              <a:rPr lang="es-ES_tradnl" sz="1200" b="1" dirty="0" smtClean="0">
                <a:latin typeface="Arial" panose="020B0604020202020204" pitchFamily="34" charset="0"/>
                <a:ea typeface="MS Mincho" panose="02020609040205080304" pitchFamily="49" charset="-128"/>
                <a:cs typeface="Times New Roman" panose="02020603050405020304" pitchFamily="18" charset="0"/>
              </a:rPr>
              <a:t>Operacionales </a:t>
            </a:r>
            <a:r>
              <a:rPr lang="es-ES_tradnl" sz="1200" b="1" dirty="0">
                <a:latin typeface="Arial" panose="020B0604020202020204" pitchFamily="34" charset="0"/>
                <a:ea typeface="MS Mincho" panose="02020609040205080304" pitchFamily="49" charset="-128"/>
                <a:cs typeface="Times New Roman" panose="02020603050405020304" pitchFamily="18" charset="0"/>
              </a:rPr>
              <a:t>del año 2019 con respecto a los del año 2018, se puede evidenciar un incremento por valor de $9.649, equivalente al 136.23%, variación que se origina </a:t>
            </a:r>
            <a:r>
              <a:rPr lang="es-ES_tradnl" sz="1200" b="1" dirty="0" smtClean="0">
                <a:latin typeface="Arial" panose="020B0604020202020204" pitchFamily="34" charset="0"/>
                <a:ea typeface="MS Mincho" panose="02020609040205080304" pitchFamily="49" charset="-128"/>
                <a:cs typeface="Times New Roman" panose="02020603050405020304" pitchFamily="18" charset="0"/>
              </a:rPr>
              <a:t>principalmente </a:t>
            </a:r>
            <a:r>
              <a:rPr lang="es-ES_tradnl" sz="1200" b="1" dirty="0">
                <a:latin typeface="Arial" panose="020B0604020202020204" pitchFamily="34" charset="0"/>
                <a:ea typeface="MS Mincho" panose="02020609040205080304" pitchFamily="49" charset="-128"/>
                <a:cs typeface="Times New Roman" panose="02020603050405020304" pitchFamily="18" charset="0"/>
              </a:rPr>
              <a:t>por la siguiente causa:</a:t>
            </a:r>
            <a:endParaRPr lang="es-CO" sz="1200" dirty="0">
              <a:latin typeface="Cambria" panose="02040503050406030204" pitchFamily="18" charset="0"/>
              <a:ea typeface="MS Mincho" panose="02020609040205080304" pitchFamily="49" charset="-128"/>
              <a:cs typeface="Times New Roman" panose="02020603050405020304" pitchFamily="18" charset="0"/>
            </a:endParaRPr>
          </a:p>
          <a:p>
            <a:pPr algn="just">
              <a:spcAft>
                <a:spcPts val="0"/>
              </a:spcAft>
            </a:pPr>
            <a:r>
              <a:rPr lang="es-ES_tradnl" sz="1200" b="1" dirty="0">
                <a:latin typeface="Arial" panose="020B0604020202020204" pitchFamily="34" charset="0"/>
                <a:ea typeface="MS Mincho" panose="02020609040205080304" pitchFamily="49" charset="-128"/>
                <a:cs typeface="Times New Roman" panose="02020603050405020304" pitchFamily="18" charset="0"/>
              </a:rPr>
              <a:t> </a:t>
            </a:r>
            <a:endParaRPr lang="es-CO" sz="1200" dirty="0">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spcAft>
                <a:spcPts val="0"/>
              </a:spcAft>
              <a:buFont typeface="+mj-lt"/>
              <a:buAutoNum type="arabicPeriod"/>
            </a:pPr>
            <a:r>
              <a:rPr lang="es-ES_tradnl" sz="1200" dirty="0" smtClean="0">
                <a:latin typeface="Arial" panose="020B0604020202020204" pitchFamily="34" charset="0"/>
                <a:ea typeface="MS Mincho" panose="02020609040205080304" pitchFamily="49" charset="-128"/>
                <a:cs typeface="Times New Roman" panose="02020603050405020304" pitchFamily="18" charset="0"/>
              </a:rPr>
              <a:t>Bajas realizadas conforme a las políticas de la Universidad del Cauca.</a:t>
            </a:r>
            <a:r>
              <a:rPr lang="es-ES_tradnl" sz="1200" dirty="0">
                <a:latin typeface="Arial" panose="020B0604020202020204" pitchFamily="34" charset="0"/>
                <a:ea typeface="MS Mincho" panose="02020609040205080304" pitchFamily="49" charset="-128"/>
                <a:cs typeface="Times New Roman" panose="02020603050405020304" pitchFamily="18" charset="0"/>
              </a:rPr>
              <a:t> </a:t>
            </a:r>
            <a:endParaRPr lang="es-CO" sz="12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416558922"/>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ción2 [Modo de compatibilidad]" id="{2C671D90-B7F4-4B5C-9B2F-716BB6E82465}" vid="{8CF7DCE3-51B1-4134-A491-3BE5723367B4}"/>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Presentación2</Template>
  <TotalTime>2400</TotalTime>
  <Words>3177</Words>
  <Application>Microsoft Office PowerPoint</Application>
  <PresentationFormat>Personalizado</PresentationFormat>
  <Paragraphs>1213</Paragraphs>
  <Slides>47</Slides>
  <Notes>0</Notes>
  <HiddenSlides>0</HiddenSlides>
  <MMClips>0</MMClips>
  <ScaleCrop>false</ScaleCrop>
  <HeadingPairs>
    <vt:vector size="8" baseType="variant">
      <vt:variant>
        <vt:lpstr>Fuentes usadas</vt:lpstr>
      </vt:variant>
      <vt:variant>
        <vt:i4>7</vt:i4>
      </vt:variant>
      <vt:variant>
        <vt:lpstr>Tema</vt:lpstr>
      </vt:variant>
      <vt:variant>
        <vt:i4>2</vt:i4>
      </vt:variant>
      <vt:variant>
        <vt:lpstr>Servidores OLE incrustados</vt:lpstr>
      </vt:variant>
      <vt:variant>
        <vt:i4>1</vt:i4>
      </vt:variant>
      <vt:variant>
        <vt:lpstr>Títulos de diapositiva</vt:lpstr>
      </vt:variant>
      <vt:variant>
        <vt:i4>47</vt:i4>
      </vt:variant>
    </vt:vector>
  </HeadingPairs>
  <TitlesOfParts>
    <vt:vector size="57" baseType="lpstr">
      <vt:lpstr>Arial</vt:lpstr>
      <vt:lpstr>Arial Black</vt:lpstr>
      <vt:lpstr>Calibri</vt:lpstr>
      <vt:lpstr>Calibri Light</vt:lpstr>
      <vt:lpstr>Cambria</vt:lpstr>
      <vt:lpstr>MS Mincho</vt:lpstr>
      <vt:lpstr>Times New Roman</vt:lpstr>
      <vt:lpstr>Tema de Office</vt:lpstr>
      <vt:lpstr>Diseño personalizado</vt:lpstr>
      <vt:lpstr>Documento</vt:lpstr>
      <vt:lpstr>Presentación de PowerPoint</vt:lpstr>
      <vt:lpstr>INFORME DE GESTIÓN 2019  UNIDAD DE SALUD DE LA UNIVERSIDAD DEL CAUCA</vt:lpstr>
      <vt:lpstr>CONTRATACIÓN RED DE PRESTADORES 2019</vt:lpstr>
      <vt:lpstr>IPS POR NIVEL DE COMPLEJIDAD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UNIDAD 02 – UNIDAD DE SALUD  COMPARATIVO EJECUCION DE INGRESOS  VIGENCIAS 2018 –  2019 (En miles de pesos)</vt:lpstr>
      <vt:lpstr>UNIDAD 02 – UNIDAD DE SALUD  EJECUCION DE INGRESOS  VIGENCIA 2019 (En miles de pesos)</vt:lpstr>
      <vt:lpstr>Presentación de PowerPoint</vt:lpstr>
      <vt:lpstr>Presentación de PowerPoint</vt:lpstr>
      <vt:lpstr>Presentación de PowerPoint</vt:lpstr>
      <vt:lpstr>Presentación de PowerPoint</vt:lpstr>
      <vt:lpstr>Presentación de PowerPoint</vt:lpstr>
      <vt:lpstr> UNIDAD 02 – UNIDAD DE SALUD  EJECUCION DE GASTOS DE LA VIGENCIA 2019 </vt:lpstr>
      <vt:lpstr>CONCLUSIÓN Y RECOMENDACIONES</vt:lpstr>
      <vt:lpstr>Caracterización población 2019 Unisalud</vt:lpstr>
      <vt:lpstr>AFILIADOS COTIZANTES  COMPARATIVO POR AÑOS</vt:lpstr>
      <vt:lpstr>POBLACIÓN OTRAS CIUDADES  2019 Unisalud</vt:lpstr>
      <vt:lpstr>PIRÁMIDE POBLACIONAL 2019</vt:lpstr>
      <vt:lpstr>POBLACIÓN POR RANGO DE EDAD UNISALUD 2019</vt:lpstr>
      <vt:lpstr>ALTO COSTO COMPARATIVO</vt:lpstr>
      <vt:lpstr>ALTO COSTO POR RANGO DE EDAD</vt:lpstr>
      <vt:lpstr>PRINCIPALES TIPOS DE CÁNCER EN LA POBLACIÓN UNISALUD 2019</vt:lpstr>
      <vt:lpstr>PATOLOGÍA CÁNCER</vt:lpstr>
      <vt:lpstr>COMPORTAMIENTO CÁNCER EN EL TIEMPO UNISALUD</vt:lpstr>
      <vt:lpstr>ATENCIÓN POR CONSULTA</vt:lpstr>
      <vt:lpstr>POBLACIÓN CON HTA, DIABETES Y PATOLOGÍA CARDÍACA  AÑO 2019 UNIDAD DE SALUD</vt:lpstr>
      <vt:lpstr>POBLACIÓN CONSULTANTE POR RANGO EDAD UNISALUD 2019</vt:lpstr>
      <vt:lpstr>PROMOCIÓN Y MANTENIMIENTO DE LA SALUD UNISALUD 2019</vt:lpstr>
      <vt:lpstr>OPORTUNIDAD EN LA ATENCIÓN UNISALUD 2019</vt:lpstr>
      <vt:lpstr>Tutelas 2019 y 2018</vt:lpstr>
      <vt:lpstr>Tutelas Comparativo</vt:lpstr>
      <vt:lpstr>RESULTADOS PQRSF </vt:lpstr>
      <vt:lpstr>Distribución de las PQR,  según el medio  a través del cual fueron radicadas</vt:lpstr>
      <vt:lpstr>  RESULTADOS DE ENCUESTA DE SATISFACCION DE USUARIOS  UNIDAD DE SALUD – UNIVERSIDAD DEL CAUCA 2019 </vt:lpstr>
      <vt:lpstr>  RESULTADOS DE ENCUESTA DE SATISFACCION DE USUARIOS  UNIDAD DE SALUD – UNIVERSIDAD DEL CAUCA 2019 </vt:lpstr>
      <vt:lpstr>  RESULTADOS DE ENCUESTA DE SATISFACCION DE USUARIOS  UNIDAD DE SALUD – UNIVERSIDAD DEL CAUCA 2019 </vt:lpstr>
      <vt:lpstr>RECOMENDACIONES, SUGERENCIAS, SOLICITUDES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unicauca</dc:creator>
  <cp:lastModifiedBy>usuario</cp:lastModifiedBy>
  <cp:revision>142</cp:revision>
  <dcterms:created xsi:type="dcterms:W3CDTF">2019-01-31T18:33:24Z</dcterms:created>
  <dcterms:modified xsi:type="dcterms:W3CDTF">2020-09-07T20:03:47Z</dcterms:modified>
</cp:coreProperties>
</file>