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media/image33.jpg" ContentType="image/jpg"/>
  <Override PartName="/ppt/media/image3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7" r:id="rId1"/>
    <p:sldMasterId id="2147483790" r:id="rId2"/>
    <p:sldMasterId id="2147483804" r:id="rId3"/>
  </p:sldMasterIdLst>
  <p:notesMasterIdLst>
    <p:notesMasterId r:id="rId25"/>
  </p:notesMasterIdLst>
  <p:sldIdLst>
    <p:sldId id="280" r:id="rId4"/>
    <p:sldId id="281" r:id="rId5"/>
    <p:sldId id="262" r:id="rId6"/>
    <p:sldId id="263" r:id="rId7"/>
    <p:sldId id="284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59" r:id="rId22"/>
    <p:sldId id="277" r:id="rId23"/>
    <p:sldId id="283" r:id="rId24"/>
  </p:sldIdLst>
  <p:sldSz cx="12192000" cy="6858000"/>
  <p:notesSz cx="6858000" cy="9144000"/>
  <p:defaultTextStyle>
    <a:defPPr>
      <a:defRPr lang="es-CO"/>
    </a:defPPr>
    <a:lvl1pPr marL="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2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6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7195D9C-1E5E-4FD8-9EF5-15D7EF61587B}" type="doc">
      <dgm:prSet loTypeId="urn:microsoft.com/office/officeart/2005/8/layout/cycle1" loCatId="cycle" qsTypeId="urn:microsoft.com/office/officeart/2005/8/quickstyle/simple1" qsCatId="simple" csTypeId="urn:microsoft.com/office/officeart/2005/8/colors/accent2_5" csCatId="accent2" phldr="1"/>
      <dgm:spPr/>
      <dgm:t>
        <a:bodyPr/>
        <a:lstStyle/>
        <a:p>
          <a:endParaRPr lang="es-CO"/>
        </a:p>
      </dgm:t>
    </dgm:pt>
    <dgm:pt modelId="{75DB5CB8-D211-48F9-B1A8-098AF4FEA3F8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Liderazgo Estratégico</a:t>
          </a:r>
          <a:endParaRPr lang="es-CO" sz="1600" b="1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92FC9ADD-0B91-4205-B2DE-A318832EA35E}" type="parTrans" cxnId="{90CB7E9E-446B-4626-B461-440D3E5ED3E2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B6270360-EA36-4C89-A93B-B03F5E5909BB}" type="sibTrans" cxnId="{90CB7E9E-446B-4626-B461-440D3E5ED3E2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529FE8E0-2EE0-45DE-B4D4-6A9FEFB0C119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y Seguimiento </a:t>
          </a:r>
          <a:endParaRPr lang="es-CO" sz="1600" b="1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7C45F5E0-1D1E-4A8F-848D-6A9745576000}" type="parTrans" cxnId="{39A6C8CF-1963-42FF-9D33-80387543CD70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3DF6381A-3E70-4BBD-B195-BCCDA24F8B56}" type="sibTrans" cxnId="{39A6C8CF-1963-42FF-9D33-80387543CD70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25D2C499-4DFE-40C8-AC85-EDB137166322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de la Gestión del Riesgo</a:t>
          </a:r>
          <a:endParaRPr lang="es-CO" sz="1600" b="1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51EB4C92-D3BC-4938-8332-FC98340F6AA0}" type="parTrans" cxnId="{8C4199E0-5B45-4172-BD69-2301998A002F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3D7C3F7D-E911-4E42-AF7E-96894B634932}" type="sibTrans" cxnId="{8C4199E0-5B45-4172-BD69-2301998A002F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F1CDFC98-9CFB-43F2-94D8-E1ADB52D4327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Enfoque hacía la prevención</a:t>
          </a:r>
          <a:endParaRPr lang="es-CO" sz="1600" b="1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E189B981-71DD-4D89-87B8-889D24F15FDD}" type="parTrans" cxnId="{D248D6FD-F700-4E12-A855-B6DE77C79C6A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0FC81B58-D252-44B6-A102-C50D0968FDAC}" type="sibTrans" cxnId="{D248D6FD-F700-4E12-A855-B6DE77C79C6A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90B70BA4-32ED-487A-9AF4-E2FD3BDF947B}">
      <dgm:prSet phldrT="[Texto]" custT="1"/>
      <dgm:spPr/>
      <dgm:t>
        <a:bodyPr/>
        <a:lstStyle/>
        <a:p>
          <a:r>
            <a:rPr lang="es-CO" sz="1600" b="1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Relación con entes externo</a:t>
          </a:r>
          <a:endParaRPr lang="es-CO" sz="1600" b="1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gm:t>
    </dgm:pt>
    <dgm:pt modelId="{1DE1B5E2-6E8B-44A3-975D-F84A583D86C5}" type="sibTrans" cxnId="{D85CB8B3-91F6-40B4-99D9-7ECB5FAA0F24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EFC34763-43C1-4245-B4B1-DFC89802B8DE}" type="parTrans" cxnId="{D85CB8B3-91F6-40B4-99D9-7ECB5FAA0F24}">
      <dgm:prSet/>
      <dgm:spPr/>
      <dgm:t>
        <a:bodyPr/>
        <a:lstStyle/>
        <a:p>
          <a:endParaRPr lang="es-CO">
            <a:solidFill>
              <a:srgbClr val="002060"/>
            </a:solidFill>
          </a:endParaRPr>
        </a:p>
      </dgm:t>
    </dgm:pt>
    <dgm:pt modelId="{7242D298-3EDB-4781-A7F3-CACAAEE20DD6}" type="pres">
      <dgm:prSet presAssocID="{87195D9C-1E5E-4FD8-9EF5-15D7EF61587B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CO"/>
        </a:p>
      </dgm:t>
    </dgm:pt>
    <dgm:pt modelId="{02DD31F7-C8BF-46E9-B054-19CFBEA8C252}" type="pres">
      <dgm:prSet presAssocID="{75DB5CB8-D211-48F9-B1A8-098AF4FEA3F8}" presName="dummy" presStyleCnt="0"/>
      <dgm:spPr/>
    </dgm:pt>
    <dgm:pt modelId="{919496B7-E076-4451-B5EE-3C34035417D0}" type="pres">
      <dgm:prSet presAssocID="{75DB5CB8-D211-48F9-B1A8-098AF4FEA3F8}" presName="node" presStyleLbl="revTx" presStyleIdx="0" presStyleCnt="5" custScaleX="114277" custScaleY="73641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7AA8265A-E045-47B2-97B7-4916FCDC566E}" type="pres">
      <dgm:prSet presAssocID="{B6270360-EA36-4C89-A93B-B03F5E5909BB}" presName="sibTrans" presStyleLbl="node1" presStyleIdx="0" presStyleCnt="5"/>
      <dgm:spPr/>
      <dgm:t>
        <a:bodyPr/>
        <a:lstStyle/>
        <a:p>
          <a:endParaRPr lang="es-CO"/>
        </a:p>
      </dgm:t>
    </dgm:pt>
    <dgm:pt modelId="{D956091D-D455-41AA-91F7-2FF99D557028}" type="pres">
      <dgm:prSet presAssocID="{529FE8E0-2EE0-45DE-B4D4-6A9FEFB0C119}" presName="dummy" presStyleCnt="0"/>
      <dgm:spPr/>
    </dgm:pt>
    <dgm:pt modelId="{A6E8B19B-0C75-4C4D-A292-28D1619BEF15}" type="pres">
      <dgm:prSet presAssocID="{529FE8E0-2EE0-45DE-B4D4-6A9FEFB0C119}" presName="node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D2F09E38-34CB-488A-89F5-7D01415A1A1B}" type="pres">
      <dgm:prSet presAssocID="{3DF6381A-3E70-4BBD-B195-BCCDA24F8B56}" presName="sibTrans" presStyleLbl="node1" presStyleIdx="1" presStyleCnt="5" custLinFactNeighborX="-1017" custLinFactNeighborY="-24"/>
      <dgm:spPr/>
      <dgm:t>
        <a:bodyPr/>
        <a:lstStyle/>
        <a:p>
          <a:endParaRPr lang="es-CO"/>
        </a:p>
      </dgm:t>
    </dgm:pt>
    <dgm:pt modelId="{3AF6680F-19E5-48BF-B967-12C260A774F8}" type="pres">
      <dgm:prSet presAssocID="{25D2C499-4DFE-40C8-AC85-EDB137166322}" presName="dummy" presStyleCnt="0"/>
      <dgm:spPr/>
    </dgm:pt>
    <dgm:pt modelId="{698C68DA-4505-40E1-AB18-56026EA1E760}" type="pres">
      <dgm:prSet presAssocID="{25D2C499-4DFE-40C8-AC85-EDB137166322}" presName="node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E00FA56B-A547-4327-B42A-54CEAF40228C}" type="pres">
      <dgm:prSet presAssocID="{3D7C3F7D-E911-4E42-AF7E-96894B634932}" presName="sibTrans" presStyleLbl="node1" presStyleIdx="2" presStyleCnt="5"/>
      <dgm:spPr/>
      <dgm:t>
        <a:bodyPr/>
        <a:lstStyle/>
        <a:p>
          <a:endParaRPr lang="es-CO"/>
        </a:p>
      </dgm:t>
    </dgm:pt>
    <dgm:pt modelId="{2AE6492C-263C-4056-B18A-AB70AC151D6D}" type="pres">
      <dgm:prSet presAssocID="{F1CDFC98-9CFB-43F2-94D8-E1ADB52D4327}" presName="dummy" presStyleCnt="0"/>
      <dgm:spPr/>
    </dgm:pt>
    <dgm:pt modelId="{4E628E81-99DA-4881-A3E4-D76362E59260}" type="pres">
      <dgm:prSet presAssocID="{F1CDFC98-9CFB-43F2-94D8-E1ADB52D4327}" presName="node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1D6A852A-4344-44E0-9AF6-1DB0DDEA6FA9}" type="pres">
      <dgm:prSet presAssocID="{0FC81B58-D252-44B6-A102-C50D0968FDAC}" presName="sibTrans" presStyleLbl="node1" presStyleIdx="3" presStyleCnt="5"/>
      <dgm:spPr/>
      <dgm:t>
        <a:bodyPr/>
        <a:lstStyle/>
        <a:p>
          <a:endParaRPr lang="es-CO"/>
        </a:p>
      </dgm:t>
    </dgm:pt>
    <dgm:pt modelId="{17C43DDB-6E14-4248-9128-B40407A4BC77}" type="pres">
      <dgm:prSet presAssocID="{90B70BA4-32ED-487A-9AF4-E2FD3BDF947B}" presName="dummy" presStyleCnt="0"/>
      <dgm:spPr/>
    </dgm:pt>
    <dgm:pt modelId="{B0F8FB4C-5292-4FBD-901D-8246A24446FF}" type="pres">
      <dgm:prSet presAssocID="{90B70BA4-32ED-487A-9AF4-E2FD3BDF947B}" presName="nod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C3A583B5-78C6-409D-8057-874AE99899C1}" type="pres">
      <dgm:prSet presAssocID="{1DE1B5E2-6E8B-44A3-975D-F84A583D86C5}" presName="sibTrans" presStyleLbl="node1" presStyleIdx="4" presStyleCnt="5"/>
      <dgm:spPr/>
      <dgm:t>
        <a:bodyPr/>
        <a:lstStyle/>
        <a:p>
          <a:endParaRPr lang="es-CO"/>
        </a:p>
      </dgm:t>
    </dgm:pt>
  </dgm:ptLst>
  <dgm:cxnLst>
    <dgm:cxn modelId="{04A059D7-65D2-41E1-AC9B-2313C4D2499A}" type="presOf" srcId="{529FE8E0-2EE0-45DE-B4D4-6A9FEFB0C119}" destId="{A6E8B19B-0C75-4C4D-A292-28D1619BEF15}" srcOrd="0" destOrd="0" presId="urn:microsoft.com/office/officeart/2005/8/layout/cycle1"/>
    <dgm:cxn modelId="{D38AEB3A-6141-45F2-BC5B-E41836DB3417}" type="presOf" srcId="{1DE1B5E2-6E8B-44A3-975D-F84A583D86C5}" destId="{C3A583B5-78C6-409D-8057-874AE99899C1}" srcOrd="0" destOrd="0" presId="urn:microsoft.com/office/officeart/2005/8/layout/cycle1"/>
    <dgm:cxn modelId="{72CDA754-D69E-4F72-AD12-76DF8F686C6E}" type="presOf" srcId="{3DF6381A-3E70-4BBD-B195-BCCDA24F8B56}" destId="{D2F09E38-34CB-488A-89F5-7D01415A1A1B}" srcOrd="0" destOrd="0" presId="urn:microsoft.com/office/officeart/2005/8/layout/cycle1"/>
    <dgm:cxn modelId="{98136E9E-DA3F-42C1-BC03-41B2EA6811A6}" type="presOf" srcId="{3D7C3F7D-E911-4E42-AF7E-96894B634932}" destId="{E00FA56B-A547-4327-B42A-54CEAF40228C}" srcOrd="0" destOrd="0" presId="urn:microsoft.com/office/officeart/2005/8/layout/cycle1"/>
    <dgm:cxn modelId="{8C4199E0-5B45-4172-BD69-2301998A002F}" srcId="{87195D9C-1E5E-4FD8-9EF5-15D7EF61587B}" destId="{25D2C499-4DFE-40C8-AC85-EDB137166322}" srcOrd="2" destOrd="0" parTransId="{51EB4C92-D3BC-4938-8332-FC98340F6AA0}" sibTransId="{3D7C3F7D-E911-4E42-AF7E-96894B634932}"/>
    <dgm:cxn modelId="{39A6C8CF-1963-42FF-9D33-80387543CD70}" srcId="{87195D9C-1E5E-4FD8-9EF5-15D7EF61587B}" destId="{529FE8E0-2EE0-45DE-B4D4-6A9FEFB0C119}" srcOrd="1" destOrd="0" parTransId="{7C45F5E0-1D1E-4A8F-848D-6A9745576000}" sibTransId="{3DF6381A-3E70-4BBD-B195-BCCDA24F8B56}"/>
    <dgm:cxn modelId="{338602F2-20F3-4451-9D4C-4A665EDBF604}" type="presOf" srcId="{90B70BA4-32ED-487A-9AF4-E2FD3BDF947B}" destId="{B0F8FB4C-5292-4FBD-901D-8246A24446FF}" srcOrd="0" destOrd="0" presId="urn:microsoft.com/office/officeart/2005/8/layout/cycle1"/>
    <dgm:cxn modelId="{D248D6FD-F700-4E12-A855-B6DE77C79C6A}" srcId="{87195D9C-1E5E-4FD8-9EF5-15D7EF61587B}" destId="{F1CDFC98-9CFB-43F2-94D8-E1ADB52D4327}" srcOrd="3" destOrd="0" parTransId="{E189B981-71DD-4D89-87B8-889D24F15FDD}" sibTransId="{0FC81B58-D252-44B6-A102-C50D0968FDAC}"/>
    <dgm:cxn modelId="{263F4F6C-0922-407B-8644-930D1F897BFF}" type="presOf" srcId="{0FC81B58-D252-44B6-A102-C50D0968FDAC}" destId="{1D6A852A-4344-44E0-9AF6-1DB0DDEA6FA9}" srcOrd="0" destOrd="0" presId="urn:microsoft.com/office/officeart/2005/8/layout/cycle1"/>
    <dgm:cxn modelId="{D0D78F82-B574-4137-865A-49EDB93810A6}" type="presOf" srcId="{87195D9C-1E5E-4FD8-9EF5-15D7EF61587B}" destId="{7242D298-3EDB-4781-A7F3-CACAAEE20DD6}" srcOrd="0" destOrd="0" presId="urn:microsoft.com/office/officeart/2005/8/layout/cycle1"/>
    <dgm:cxn modelId="{0C779273-91A9-4C85-B34C-BAD18FE5E132}" type="presOf" srcId="{25D2C499-4DFE-40C8-AC85-EDB137166322}" destId="{698C68DA-4505-40E1-AB18-56026EA1E760}" srcOrd="0" destOrd="0" presId="urn:microsoft.com/office/officeart/2005/8/layout/cycle1"/>
    <dgm:cxn modelId="{9DFA4BB9-E672-4370-B661-808E8C3FE81E}" type="presOf" srcId="{B6270360-EA36-4C89-A93B-B03F5E5909BB}" destId="{7AA8265A-E045-47B2-97B7-4916FCDC566E}" srcOrd="0" destOrd="0" presId="urn:microsoft.com/office/officeart/2005/8/layout/cycle1"/>
    <dgm:cxn modelId="{90CB7E9E-446B-4626-B461-440D3E5ED3E2}" srcId="{87195D9C-1E5E-4FD8-9EF5-15D7EF61587B}" destId="{75DB5CB8-D211-48F9-B1A8-098AF4FEA3F8}" srcOrd="0" destOrd="0" parTransId="{92FC9ADD-0B91-4205-B2DE-A318832EA35E}" sibTransId="{B6270360-EA36-4C89-A93B-B03F5E5909BB}"/>
    <dgm:cxn modelId="{91C21CB4-CF76-4F6C-AC89-C2CFA926BEEF}" type="presOf" srcId="{75DB5CB8-D211-48F9-B1A8-098AF4FEA3F8}" destId="{919496B7-E076-4451-B5EE-3C34035417D0}" srcOrd="0" destOrd="0" presId="urn:microsoft.com/office/officeart/2005/8/layout/cycle1"/>
    <dgm:cxn modelId="{D85CB8B3-91F6-40B4-99D9-7ECB5FAA0F24}" srcId="{87195D9C-1E5E-4FD8-9EF5-15D7EF61587B}" destId="{90B70BA4-32ED-487A-9AF4-E2FD3BDF947B}" srcOrd="4" destOrd="0" parTransId="{EFC34763-43C1-4245-B4B1-DFC89802B8DE}" sibTransId="{1DE1B5E2-6E8B-44A3-975D-F84A583D86C5}"/>
    <dgm:cxn modelId="{21BA20E4-AC18-4B0C-9A39-2DD7C1AB86BC}" type="presOf" srcId="{F1CDFC98-9CFB-43F2-94D8-E1ADB52D4327}" destId="{4E628E81-99DA-4881-A3E4-D76362E59260}" srcOrd="0" destOrd="0" presId="urn:microsoft.com/office/officeart/2005/8/layout/cycle1"/>
    <dgm:cxn modelId="{FEF13CB3-1F5E-4812-B154-3FF22BF77434}" type="presParOf" srcId="{7242D298-3EDB-4781-A7F3-CACAAEE20DD6}" destId="{02DD31F7-C8BF-46E9-B054-19CFBEA8C252}" srcOrd="0" destOrd="0" presId="urn:microsoft.com/office/officeart/2005/8/layout/cycle1"/>
    <dgm:cxn modelId="{603A5F15-5E5E-4A52-9F3D-3908DBAD7DC6}" type="presParOf" srcId="{7242D298-3EDB-4781-A7F3-CACAAEE20DD6}" destId="{919496B7-E076-4451-B5EE-3C34035417D0}" srcOrd="1" destOrd="0" presId="urn:microsoft.com/office/officeart/2005/8/layout/cycle1"/>
    <dgm:cxn modelId="{81DEAB61-D8C3-40EE-9DE5-071AE19A898B}" type="presParOf" srcId="{7242D298-3EDB-4781-A7F3-CACAAEE20DD6}" destId="{7AA8265A-E045-47B2-97B7-4916FCDC566E}" srcOrd="2" destOrd="0" presId="urn:microsoft.com/office/officeart/2005/8/layout/cycle1"/>
    <dgm:cxn modelId="{0804DD70-596F-45CF-9B01-C14AF4A1A894}" type="presParOf" srcId="{7242D298-3EDB-4781-A7F3-CACAAEE20DD6}" destId="{D956091D-D455-41AA-91F7-2FF99D557028}" srcOrd="3" destOrd="0" presId="urn:microsoft.com/office/officeart/2005/8/layout/cycle1"/>
    <dgm:cxn modelId="{8CFF88AC-2975-49B1-AC06-A4FE0D52522D}" type="presParOf" srcId="{7242D298-3EDB-4781-A7F3-CACAAEE20DD6}" destId="{A6E8B19B-0C75-4C4D-A292-28D1619BEF15}" srcOrd="4" destOrd="0" presId="urn:microsoft.com/office/officeart/2005/8/layout/cycle1"/>
    <dgm:cxn modelId="{9604ECA8-EC1C-4436-A1F4-E224CB5A31BF}" type="presParOf" srcId="{7242D298-3EDB-4781-A7F3-CACAAEE20DD6}" destId="{D2F09E38-34CB-488A-89F5-7D01415A1A1B}" srcOrd="5" destOrd="0" presId="urn:microsoft.com/office/officeart/2005/8/layout/cycle1"/>
    <dgm:cxn modelId="{D21495F5-8D6D-442F-A4FF-74EC9949D17E}" type="presParOf" srcId="{7242D298-3EDB-4781-A7F3-CACAAEE20DD6}" destId="{3AF6680F-19E5-48BF-B967-12C260A774F8}" srcOrd="6" destOrd="0" presId="urn:microsoft.com/office/officeart/2005/8/layout/cycle1"/>
    <dgm:cxn modelId="{8F54A218-F22A-4DB6-8205-4575613D0373}" type="presParOf" srcId="{7242D298-3EDB-4781-A7F3-CACAAEE20DD6}" destId="{698C68DA-4505-40E1-AB18-56026EA1E760}" srcOrd="7" destOrd="0" presId="urn:microsoft.com/office/officeart/2005/8/layout/cycle1"/>
    <dgm:cxn modelId="{DCD009E0-FA95-4026-AEC4-9861DD408ABF}" type="presParOf" srcId="{7242D298-3EDB-4781-A7F3-CACAAEE20DD6}" destId="{E00FA56B-A547-4327-B42A-54CEAF40228C}" srcOrd="8" destOrd="0" presId="urn:microsoft.com/office/officeart/2005/8/layout/cycle1"/>
    <dgm:cxn modelId="{65128099-2644-4774-A0A1-287C0AED3BE7}" type="presParOf" srcId="{7242D298-3EDB-4781-A7F3-CACAAEE20DD6}" destId="{2AE6492C-263C-4056-B18A-AB70AC151D6D}" srcOrd="9" destOrd="0" presId="urn:microsoft.com/office/officeart/2005/8/layout/cycle1"/>
    <dgm:cxn modelId="{A4A4DDD0-B134-4231-9A57-AF85A633CCC2}" type="presParOf" srcId="{7242D298-3EDB-4781-A7F3-CACAAEE20DD6}" destId="{4E628E81-99DA-4881-A3E4-D76362E59260}" srcOrd="10" destOrd="0" presId="urn:microsoft.com/office/officeart/2005/8/layout/cycle1"/>
    <dgm:cxn modelId="{2AA1FDD7-33B3-4D95-849A-48EDF3DDBAB4}" type="presParOf" srcId="{7242D298-3EDB-4781-A7F3-CACAAEE20DD6}" destId="{1D6A852A-4344-44E0-9AF6-1DB0DDEA6FA9}" srcOrd="11" destOrd="0" presId="urn:microsoft.com/office/officeart/2005/8/layout/cycle1"/>
    <dgm:cxn modelId="{0D5846DC-931E-4206-9C84-F10FBE8410EB}" type="presParOf" srcId="{7242D298-3EDB-4781-A7F3-CACAAEE20DD6}" destId="{17C43DDB-6E14-4248-9128-B40407A4BC77}" srcOrd="12" destOrd="0" presId="urn:microsoft.com/office/officeart/2005/8/layout/cycle1"/>
    <dgm:cxn modelId="{1A76F402-3E32-4BAD-8C8A-F7E80D31D00A}" type="presParOf" srcId="{7242D298-3EDB-4781-A7F3-CACAAEE20DD6}" destId="{B0F8FB4C-5292-4FBD-901D-8246A24446FF}" srcOrd="13" destOrd="0" presId="urn:microsoft.com/office/officeart/2005/8/layout/cycle1"/>
    <dgm:cxn modelId="{ABDD5420-B9E7-4428-9925-677BCC8FFFB2}" type="presParOf" srcId="{7242D298-3EDB-4781-A7F3-CACAAEE20DD6}" destId="{C3A583B5-78C6-409D-8057-874AE99899C1}" srcOrd="14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19496B7-E076-4451-B5EE-3C34035417D0}">
      <dsp:nvSpPr>
        <dsp:cNvPr id="0" name=""/>
        <dsp:cNvSpPr/>
      </dsp:nvSpPr>
      <dsp:spPr>
        <a:xfrm>
          <a:off x="5971351" y="203238"/>
          <a:ext cx="1440765" cy="928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Liderazgo Estratégico</a:t>
          </a:r>
          <a:endParaRPr lang="es-CO" sz="1600" b="1" kern="1200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5971351" y="203238"/>
        <a:ext cx="1440765" cy="928440"/>
      </dsp:txXfrm>
    </dsp:sp>
    <dsp:sp modelId="{7AA8265A-E045-47B2-97B7-4916FCDC566E}">
      <dsp:nvSpPr>
        <dsp:cNvPr id="0" name=""/>
        <dsp:cNvSpPr/>
      </dsp:nvSpPr>
      <dsp:spPr>
        <a:xfrm>
          <a:off x="3095079" y="542"/>
          <a:ext cx="4727595" cy="4727595"/>
        </a:xfrm>
        <a:prstGeom prst="circularArrow">
          <a:avLst>
            <a:gd name="adj1" fmla="val 5200"/>
            <a:gd name="adj2" fmla="val 335924"/>
            <a:gd name="adj3" fmla="val 21293198"/>
            <a:gd name="adj4" fmla="val 19440396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E8B19B-0C75-4C4D-A292-28D1619BEF15}">
      <dsp:nvSpPr>
        <dsp:cNvPr id="0" name=""/>
        <dsp:cNvSpPr/>
      </dsp:nvSpPr>
      <dsp:spPr>
        <a:xfrm>
          <a:off x="6823298" y="2382108"/>
          <a:ext cx="1260766" cy="126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y Seguimiento </a:t>
          </a:r>
          <a:endParaRPr lang="es-CO" sz="1600" b="1" kern="1200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6823298" y="2382108"/>
        <a:ext cx="1260766" cy="1260766"/>
      </dsp:txXfrm>
    </dsp:sp>
    <dsp:sp modelId="{D2F09E38-34CB-488A-89F5-7D01415A1A1B}">
      <dsp:nvSpPr>
        <dsp:cNvPr id="0" name=""/>
        <dsp:cNvSpPr/>
      </dsp:nvSpPr>
      <dsp:spPr>
        <a:xfrm>
          <a:off x="3047000" y="-591"/>
          <a:ext cx="4727595" cy="4727595"/>
        </a:xfrm>
        <a:prstGeom prst="circularArrow">
          <a:avLst>
            <a:gd name="adj1" fmla="val 5200"/>
            <a:gd name="adj2" fmla="val 335924"/>
            <a:gd name="adj3" fmla="val 4014653"/>
            <a:gd name="adj4" fmla="val 2253474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8C68DA-4505-40E1-AB18-56026EA1E760}">
      <dsp:nvSpPr>
        <dsp:cNvPr id="0" name=""/>
        <dsp:cNvSpPr/>
      </dsp:nvSpPr>
      <dsp:spPr>
        <a:xfrm>
          <a:off x="4828494" y="3831418"/>
          <a:ext cx="1260766" cy="126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Evaluación de la Gestión del Riesgo</a:t>
          </a:r>
          <a:endParaRPr lang="es-CO" sz="1600" b="1" kern="1200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4828494" y="3831418"/>
        <a:ext cx="1260766" cy="1260766"/>
      </dsp:txXfrm>
    </dsp:sp>
    <dsp:sp modelId="{E00FA56B-A547-4327-B42A-54CEAF40228C}">
      <dsp:nvSpPr>
        <dsp:cNvPr id="0" name=""/>
        <dsp:cNvSpPr/>
      </dsp:nvSpPr>
      <dsp:spPr>
        <a:xfrm>
          <a:off x="3095079" y="542"/>
          <a:ext cx="4727595" cy="4727595"/>
        </a:xfrm>
        <a:prstGeom prst="circularArrow">
          <a:avLst>
            <a:gd name="adj1" fmla="val 5200"/>
            <a:gd name="adj2" fmla="val 335924"/>
            <a:gd name="adj3" fmla="val 8210602"/>
            <a:gd name="adj4" fmla="val 6449423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E628E81-99DA-4881-A3E4-D76362E59260}">
      <dsp:nvSpPr>
        <dsp:cNvPr id="0" name=""/>
        <dsp:cNvSpPr/>
      </dsp:nvSpPr>
      <dsp:spPr>
        <a:xfrm>
          <a:off x="2833690" y="2382108"/>
          <a:ext cx="1260766" cy="126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Enfoque hacía la prevención</a:t>
          </a:r>
          <a:endParaRPr lang="es-CO" sz="1600" b="1" kern="1200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2833690" y="2382108"/>
        <a:ext cx="1260766" cy="1260766"/>
      </dsp:txXfrm>
    </dsp:sp>
    <dsp:sp modelId="{1D6A852A-4344-44E0-9AF6-1DB0DDEA6FA9}">
      <dsp:nvSpPr>
        <dsp:cNvPr id="0" name=""/>
        <dsp:cNvSpPr/>
      </dsp:nvSpPr>
      <dsp:spPr>
        <a:xfrm>
          <a:off x="3095079" y="542"/>
          <a:ext cx="4727595" cy="4727595"/>
        </a:xfrm>
        <a:prstGeom prst="circularArrow">
          <a:avLst>
            <a:gd name="adj1" fmla="val 5200"/>
            <a:gd name="adj2" fmla="val 335924"/>
            <a:gd name="adj3" fmla="val 12297799"/>
            <a:gd name="adj4" fmla="val 10770878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F8FB4C-5292-4FBD-901D-8246A24446FF}">
      <dsp:nvSpPr>
        <dsp:cNvPr id="0" name=""/>
        <dsp:cNvSpPr/>
      </dsp:nvSpPr>
      <dsp:spPr>
        <a:xfrm>
          <a:off x="3595637" y="37075"/>
          <a:ext cx="1260766" cy="1260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600" b="1" kern="1200" dirty="0" smtClean="0">
              <a:solidFill>
                <a:srgbClr val="002060"/>
              </a:solidFill>
              <a:latin typeface="Agency FB" panose="020B0503020202020204" pitchFamily="34" charset="0"/>
              <a:cs typeface="Arial" panose="020B0604020202020204" pitchFamily="34" charset="0"/>
            </a:rPr>
            <a:t>Relación con entes externo</a:t>
          </a:r>
          <a:endParaRPr lang="es-CO" sz="1600" b="1" kern="1200" dirty="0">
            <a:solidFill>
              <a:srgbClr val="002060"/>
            </a:solidFill>
            <a:latin typeface="Agency FB" panose="020B0503020202020204" pitchFamily="34" charset="0"/>
            <a:cs typeface="Arial" panose="020B0604020202020204" pitchFamily="34" charset="0"/>
          </a:endParaRPr>
        </a:p>
      </dsp:txBody>
      <dsp:txXfrm>
        <a:off x="3595637" y="37075"/>
        <a:ext cx="1260766" cy="1260766"/>
      </dsp:txXfrm>
    </dsp:sp>
    <dsp:sp modelId="{C3A583B5-78C6-409D-8057-874AE99899C1}">
      <dsp:nvSpPr>
        <dsp:cNvPr id="0" name=""/>
        <dsp:cNvSpPr/>
      </dsp:nvSpPr>
      <dsp:spPr>
        <a:xfrm>
          <a:off x="3095079" y="542"/>
          <a:ext cx="4727595" cy="4727595"/>
        </a:xfrm>
        <a:prstGeom prst="circularArrow">
          <a:avLst>
            <a:gd name="adj1" fmla="val 5200"/>
            <a:gd name="adj2" fmla="val 335924"/>
            <a:gd name="adj3" fmla="val 16712613"/>
            <a:gd name="adj4" fmla="val 15198435"/>
            <a:gd name="adj5" fmla="val 6067"/>
          </a:avLst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C02A1-DE90-493E-9DFA-AEECAAD0D983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884E70-917A-48DF-B428-D89345D42C19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1542178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3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8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EFEF8A-1974-4733-BB02-C59E342C9F74}" type="slidenum">
              <a:rPr lang="es-CO" smtClean="0"/>
              <a:t>14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31132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43" indent="0" algn="ctr">
              <a:buNone/>
              <a:defRPr sz="2000"/>
            </a:lvl2pPr>
            <a:lvl3pPr marL="914286" indent="0" algn="ctr">
              <a:buNone/>
              <a:defRPr sz="1900"/>
            </a:lvl3pPr>
            <a:lvl4pPr marL="1371430" indent="0" algn="ctr">
              <a:buNone/>
              <a:defRPr sz="1600"/>
            </a:lvl4pPr>
            <a:lvl5pPr marL="1828573" indent="0" algn="ctr">
              <a:buNone/>
              <a:defRPr sz="1600"/>
            </a:lvl5pPr>
            <a:lvl6pPr marL="2285718" indent="0" algn="ctr">
              <a:buNone/>
              <a:defRPr sz="1600"/>
            </a:lvl6pPr>
            <a:lvl7pPr marL="2742858" indent="0" algn="ctr">
              <a:buNone/>
              <a:defRPr sz="1600"/>
            </a:lvl7pPr>
            <a:lvl8pPr marL="3200000" indent="0" algn="ctr">
              <a:buNone/>
              <a:defRPr sz="1600"/>
            </a:lvl8pPr>
            <a:lvl9pPr marL="3657143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301330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100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31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31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5428856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 smtClean="0"/>
              <a:pPr>
                <a:defRPr/>
              </a:pPr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 smtClean="0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1011" y="906463"/>
            <a:ext cx="914639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699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/>
              <a:pPr>
                <a:defRPr/>
              </a:pPr>
              <a:t>13/10/2022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1011" y="906463"/>
            <a:ext cx="914639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606999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31" indent="0" algn="ctr">
              <a:buNone/>
              <a:defRPr sz="2000"/>
            </a:lvl2pPr>
            <a:lvl3pPr marL="914264" indent="0" algn="ctr">
              <a:buNone/>
              <a:defRPr sz="1900"/>
            </a:lvl3pPr>
            <a:lvl4pPr marL="1371396" indent="0" algn="ctr">
              <a:buNone/>
              <a:defRPr sz="1600"/>
            </a:lvl4pPr>
            <a:lvl5pPr marL="1828528" indent="0" algn="ctr">
              <a:buNone/>
              <a:defRPr sz="1600"/>
            </a:lvl5pPr>
            <a:lvl6pPr marL="2285662" indent="0" algn="ctr">
              <a:buNone/>
              <a:defRPr sz="1600"/>
            </a:lvl6pPr>
            <a:lvl7pPr marL="2742790" indent="0" algn="ctr">
              <a:buNone/>
              <a:defRPr sz="1600"/>
            </a:lvl7pPr>
            <a:lvl8pPr marL="3199920" indent="0" algn="ctr">
              <a:buNone/>
              <a:defRPr sz="1600"/>
            </a:lvl8pPr>
            <a:lvl9pPr marL="3657051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91096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101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6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2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9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9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0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1058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74898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31" indent="0">
              <a:buNone/>
              <a:defRPr sz="2000" b="1"/>
            </a:lvl2pPr>
            <a:lvl3pPr marL="914264" indent="0">
              <a:buNone/>
              <a:defRPr sz="1900" b="1"/>
            </a:lvl3pPr>
            <a:lvl4pPr marL="1371396" indent="0">
              <a:buNone/>
              <a:defRPr sz="1600" b="1"/>
            </a:lvl4pPr>
            <a:lvl5pPr marL="1828528" indent="0">
              <a:buNone/>
              <a:defRPr sz="1600" b="1"/>
            </a:lvl5pPr>
            <a:lvl6pPr marL="2285662" indent="0">
              <a:buNone/>
              <a:defRPr sz="1600" b="1"/>
            </a:lvl6pPr>
            <a:lvl7pPr marL="2742790" indent="0">
              <a:buNone/>
              <a:defRPr sz="1600" b="1"/>
            </a:lvl7pPr>
            <a:lvl8pPr marL="3199920" indent="0">
              <a:buNone/>
              <a:defRPr sz="1600" b="1"/>
            </a:lvl8pPr>
            <a:lvl9pPr marL="3657051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122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008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12683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042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93054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3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31" indent="0">
              <a:buNone/>
              <a:defRPr sz="2800"/>
            </a:lvl2pPr>
            <a:lvl3pPr marL="914264" indent="0">
              <a:buNone/>
              <a:defRPr sz="2400"/>
            </a:lvl3pPr>
            <a:lvl4pPr marL="1371396" indent="0">
              <a:buNone/>
              <a:defRPr sz="2000"/>
            </a:lvl4pPr>
            <a:lvl5pPr marL="1828528" indent="0">
              <a:buNone/>
              <a:defRPr sz="2000"/>
            </a:lvl5pPr>
            <a:lvl6pPr marL="2285662" indent="0">
              <a:buNone/>
              <a:defRPr sz="2000"/>
            </a:lvl6pPr>
            <a:lvl7pPr marL="2742790" indent="0">
              <a:buNone/>
              <a:defRPr sz="2000"/>
            </a:lvl7pPr>
            <a:lvl8pPr marL="3199920" indent="0">
              <a:buNone/>
              <a:defRPr sz="2000"/>
            </a:lvl8pPr>
            <a:lvl9pPr marL="3657051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31" indent="0">
              <a:buNone/>
              <a:defRPr sz="1500"/>
            </a:lvl2pPr>
            <a:lvl3pPr marL="914264" indent="0">
              <a:buNone/>
              <a:defRPr sz="1200"/>
            </a:lvl3pPr>
            <a:lvl4pPr marL="1371396" indent="0">
              <a:buNone/>
              <a:defRPr sz="1100"/>
            </a:lvl4pPr>
            <a:lvl5pPr marL="1828528" indent="0">
              <a:buNone/>
              <a:defRPr sz="1100"/>
            </a:lvl5pPr>
            <a:lvl6pPr marL="2285662" indent="0">
              <a:buNone/>
              <a:defRPr sz="1100"/>
            </a:lvl6pPr>
            <a:lvl7pPr marL="2742790" indent="0">
              <a:buNone/>
              <a:defRPr sz="1100"/>
            </a:lvl7pPr>
            <a:lvl8pPr marL="3199920" indent="0">
              <a:buNone/>
              <a:defRPr sz="1100"/>
            </a:lvl8pPr>
            <a:lvl9pPr marL="3657051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4364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93824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33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33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3081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1012" y="906463"/>
            <a:ext cx="914639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099065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1012" y="906463"/>
            <a:ext cx="914639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3712936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67" indent="0" algn="ctr">
              <a:buNone/>
              <a:defRPr sz="2000"/>
            </a:lvl2pPr>
            <a:lvl3pPr marL="914332" indent="0" algn="ctr">
              <a:buNone/>
              <a:defRPr sz="1900"/>
            </a:lvl3pPr>
            <a:lvl4pPr marL="1371498" indent="0" algn="ctr">
              <a:buNone/>
              <a:defRPr sz="1600"/>
            </a:lvl4pPr>
            <a:lvl5pPr marL="1828664" indent="0" algn="ctr">
              <a:buNone/>
              <a:defRPr sz="1600"/>
            </a:lvl5pPr>
            <a:lvl6pPr marL="2285830" indent="0" algn="ctr">
              <a:buNone/>
              <a:defRPr sz="1600"/>
            </a:lvl6pPr>
            <a:lvl7pPr marL="2742994" indent="0" algn="ctr">
              <a:buNone/>
              <a:defRPr sz="1600"/>
            </a:lvl7pPr>
            <a:lvl8pPr marL="3200160" indent="0" algn="ctr">
              <a:buNone/>
              <a:defRPr sz="1600"/>
            </a:lvl8pPr>
            <a:lvl9pPr marL="3657327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870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45195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6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3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9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6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99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1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32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9129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45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43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8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43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5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7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85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1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8994780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722704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67" indent="0">
              <a:buNone/>
              <a:defRPr sz="2000" b="1"/>
            </a:lvl2pPr>
            <a:lvl3pPr marL="914332" indent="0">
              <a:buNone/>
              <a:defRPr sz="1900" b="1"/>
            </a:lvl3pPr>
            <a:lvl4pPr marL="1371498" indent="0">
              <a:buNone/>
              <a:defRPr sz="1600" b="1"/>
            </a:lvl4pPr>
            <a:lvl5pPr marL="1828664" indent="0">
              <a:buNone/>
              <a:defRPr sz="1600" b="1"/>
            </a:lvl5pPr>
            <a:lvl6pPr marL="2285830" indent="0">
              <a:buNone/>
              <a:defRPr sz="1600" b="1"/>
            </a:lvl6pPr>
            <a:lvl7pPr marL="2742994" indent="0">
              <a:buNone/>
              <a:defRPr sz="1600" b="1"/>
            </a:lvl7pPr>
            <a:lvl8pPr marL="3200160" indent="0">
              <a:buNone/>
              <a:defRPr sz="1600" b="1"/>
            </a:lvl8pPr>
            <a:lvl9pPr marL="3657327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888572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56104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3237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10692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67" indent="0">
              <a:buNone/>
              <a:defRPr sz="2800"/>
            </a:lvl2pPr>
            <a:lvl3pPr marL="914332" indent="0">
              <a:buNone/>
              <a:defRPr sz="2400"/>
            </a:lvl3pPr>
            <a:lvl4pPr marL="1371498" indent="0">
              <a:buNone/>
              <a:defRPr sz="2000"/>
            </a:lvl4pPr>
            <a:lvl5pPr marL="1828664" indent="0">
              <a:buNone/>
              <a:defRPr sz="2000"/>
            </a:lvl5pPr>
            <a:lvl6pPr marL="2285830" indent="0">
              <a:buNone/>
              <a:defRPr sz="2000"/>
            </a:lvl6pPr>
            <a:lvl7pPr marL="2742994" indent="0">
              <a:buNone/>
              <a:defRPr sz="2000"/>
            </a:lvl7pPr>
            <a:lvl8pPr marL="3200160" indent="0">
              <a:buNone/>
              <a:defRPr sz="2000"/>
            </a:lvl8pPr>
            <a:lvl9pPr marL="3657327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67" indent="0">
              <a:buNone/>
              <a:defRPr sz="1500"/>
            </a:lvl2pPr>
            <a:lvl3pPr marL="914332" indent="0">
              <a:buNone/>
              <a:defRPr sz="1200"/>
            </a:lvl3pPr>
            <a:lvl4pPr marL="1371498" indent="0">
              <a:buNone/>
              <a:defRPr sz="1100"/>
            </a:lvl4pPr>
            <a:lvl5pPr marL="1828664" indent="0">
              <a:buNone/>
              <a:defRPr sz="1100"/>
            </a:lvl5pPr>
            <a:lvl6pPr marL="2285830" indent="0">
              <a:buNone/>
              <a:defRPr sz="1100"/>
            </a:lvl6pPr>
            <a:lvl7pPr marL="2742994" indent="0">
              <a:buNone/>
              <a:defRPr sz="1100"/>
            </a:lvl7pPr>
            <a:lvl8pPr marL="3200160" indent="0">
              <a:buNone/>
              <a:defRPr sz="1100"/>
            </a:lvl8pPr>
            <a:lvl9pPr marL="3657327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6304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793672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2" y="365129"/>
            <a:ext cx="2628900" cy="5811839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3" y="365129"/>
            <a:ext cx="7734300" cy="5811839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83239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1009" y="906463"/>
            <a:ext cx="914639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5678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821A4B-3E31-4733-8105-81898195E6F9}" type="datetimeFigureOut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13/10/2022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7DE42E-0A54-479A-ADE7-6AADD6268C59}" type="slidenum">
              <a:rPr lang="es-E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quarter" idx="13"/>
          </p:nvPr>
        </p:nvSpPr>
        <p:spPr>
          <a:xfrm>
            <a:off x="551009" y="906463"/>
            <a:ext cx="914639" cy="914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967337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987855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3" indent="0">
              <a:buNone/>
              <a:defRPr sz="2000" b="1"/>
            </a:lvl2pPr>
            <a:lvl3pPr marL="914286" indent="0">
              <a:buNone/>
              <a:defRPr sz="1900" b="1"/>
            </a:lvl3pPr>
            <a:lvl4pPr marL="1371430" indent="0">
              <a:buNone/>
              <a:defRPr sz="1600" b="1"/>
            </a:lvl4pPr>
            <a:lvl5pPr marL="1828573" indent="0">
              <a:buNone/>
              <a:defRPr sz="1600" b="1"/>
            </a:lvl5pPr>
            <a:lvl6pPr marL="2285718" indent="0">
              <a:buNone/>
              <a:defRPr sz="1600" b="1"/>
            </a:lvl6pPr>
            <a:lvl7pPr marL="2742858" indent="0">
              <a:buNone/>
              <a:defRPr sz="1600" b="1"/>
            </a:lvl7pPr>
            <a:lvl8pPr marL="3200000" indent="0">
              <a:buNone/>
              <a:defRPr sz="1600" b="1"/>
            </a:lvl8pPr>
            <a:lvl9pPr marL="3657143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10128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211440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100797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28009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43" indent="0">
              <a:buNone/>
              <a:defRPr sz="2800"/>
            </a:lvl2pPr>
            <a:lvl3pPr marL="914286" indent="0">
              <a:buNone/>
              <a:defRPr sz="2400"/>
            </a:lvl3pPr>
            <a:lvl4pPr marL="1371430" indent="0">
              <a:buNone/>
              <a:defRPr sz="2000"/>
            </a:lvl4pPr>
            <a:lvl5pPr marL="1828573" indent="0">
              <a:buNone/>
              <a:defRPr sz="2000"/>
            </a:lvl5pPr>
            <a:lvl6pPr marL="2285718" indent="0">
              <a:buNone/>
              <a:defRPr sz="2000"/>
            </a:lvl6pPr>
            <a:lvl7pPr marL="2742858" indent="0">
              <a:buNone/>
              <a:defRPr sz="2000"/>
            </a:lvl7pPr>
            <a:lvl8pPr marL="3200000" indent="0">
              <a:buNone/>
              <a:defRPr sz="2000"/>
            </a:lvl8pPr>
            <a:lvl9pPr marL="3657143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CO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43" indent="0">
              <a:buNone/>
              <a:defRPr sz="1500"/>
            </a:lvl2pPr>
            <a:lvl3pPr marL="914286" indent="0">
              <a:buNone/>
              <a:defRPr sz="1200"/>
            </a:lvl3pPr>
            <a:lvl4pPr marL="1371430" indent="0">
              <a:buNone/>
              <a:defRPr sz="1100"/>
            </a:lvl4pPr>
            <a:lvl5pPr marL="1828573" indent="0">
              <a:buNone/>
              <a:defRPr sz="1100"/>
            </a:lvl5pPr>
            <a:lvl6pPr marL="2285718" indent="0">
              <a:buNone/>
              <a:defRPr sz="1100"/>
            </a:lvl6pPr>
            <a:lvl7pPr marL="2742858" indent="0">
              <a:buNone/>
              <a:defRPr sz="1100"/>
            </a:lvl7pPr>
            <a:lvl8pPr marL="3200000" indent="0">
              <a:buNone/>
              <a:defRPr sz="1100"/>
            </a:lvl8pPr>
            <a:lvl9pPr marL="3657143" indent="0">
              <a:buNone/>
              <a:defRPr sz="11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9799299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0" tIns="45718" rIns="91430" bIns="457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0" tIns="45718" rIns="91430" bIns="45718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B98674-4A7C-4D21-988F-98DC13B60872}" type="datetimeFigureOut">
              <a:rPr lang="es-CO" smtClean="0"/>
              <a:t>13/10/2022</a:t>
            </a:fld>
            <a:endParaRPr lang="es-CO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0" tIns="45718" rIns="91430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BBDE1D-534B-4A12-9EDB-0514CF966D94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78615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  <p:sldLayoutId id="2147483789" r:id="rId12"/>
    <p:sldLayoutId id="2147483711" r:id="rId13"/>
  </p:sldLayoutIdLst>
  <p:txStyles>
    <p:titleStyle>
      <a:lvl1pPr algn="l" defTabSz="914286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3" indent="-228573" algn="l" defTabSz="91428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5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30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3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8" indent="-228573" algn="l" defTabSz="91428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3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8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0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8" tIns="45718" rIns="91428" bIns="457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8" tIns="45718" rIns="91428" bIns="45718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264"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8" tIns="45718" rIns="91428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264"/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264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870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</p:sldLayoutIdLst>
  <p:txStyles>
    <p:titleStyle>
      <a:lvl1pPr algn="l" defTabSz="914264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8" indent="-228568" algn="l" defTabSz="91426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0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3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60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91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24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356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88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622" indent="-228568" algn="l" defTabSz="91426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3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64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96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28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62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9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920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051" algn="l" defTabSz="914264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34" tIns="45718" rIns="91434" bIns="45718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34" tIns="45718" rIns="91434" bIns="45718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82B98674-4A7C-4D21-988F-98DC13B60872}" type="datetimeFigureOut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32"/>
              <a:t>13/10/2022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34" tIns="45718" rIns="91434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32"/>
            <a:fld id="{DABBDE1D-534B-4A12-9EDB-0514CF966D94}" type="slidenum">
              <a:rPr lang="es-CO" smtClean="0">
                <a:solidFill>
                  <a:prstClr val="black">
                    <a:tint val="75000"/>
                  </a:prstClr>
                </a:solidFill>
              </a:rPr>
              <a:pPr defTabSz="914332"/>
              <a:t>‹Nº›</a:t>
            </a:fld>
            <a:endParaRPr lang="es-CO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70032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</p:sldLayoutIdLst>
  <p:txStyles>
    <p:titleStyle>
      <a:lvl1pPr algn="l" defTabSz="914332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4" indent="-228584" algn="l" defTabSz="914332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5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1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8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47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12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78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744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10" indent="-228584" algn="l" defTabSz="914332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2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3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4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7" algn="l" defTabSz="914332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5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4" Type="http://schemas.microsoft.com/office/2007/relationships/hdphoto" Target="../media/hdphoto4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image" Target="../media/image2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6.jpg"/><Relationship Id="rId5" Type="http://schemas.openxmlformats.org/officeDocument/2006/relationships/image" Target="../media/image35.png"/><Relationship Id="rId4" Type="http://schemas.openxmlformats.org/officeDocument/2006/relationships/image" Target="../media/image3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microsoft.com/office/2007/relationships/hdphoto" Target="../media/hdphoto1.wdp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83532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945"/>
          <a:stretch/>
        </p:blipFill>
        <p:spPr>
          <a:xfrm>
            <a:off x="8915620" y="300032"/>
            <a:ext cx="2398140" cy="867157"/>
          </a:xfrm>
          <a:prstGeom prst="rect">
            <a:avLst/>
          </a:prstGeom>
        </p:spPr>
      </p:pic>
      <p:graphicFrame>
        <p:nvGraphicFramePr>
          <p:cNvPr id="6" name="objec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9805022"/>
              </p:ext>
            </p:extLst>
          </p:nvPr>
        </p:nvGraphicFramePr>
        <p:xfrm>
          <a:off x="657941" y="3934489"/>
          <a:ext cx="3729083" cy="1333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90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94547">
                <a:tc>
                  <a:txBody>
                    <a:bodyPr/>
                    <a:lstStyle/>
                    <a:p>
                      <a:pPr marL="784225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000" spc="-9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Proyecto </a:t>
                      </a:r>
                      <a:r>
                        <a:rPr sz="2000" spc="-4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sz="2000" spc="-17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spc="-17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spc="-8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2000" spc="-85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cción</a:t>
                      </a:r>
                      <a:endParaRPr lang="es-CO" sz="2000" noProof="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74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</a:t>
                      </a:r>
                      <a:endParaRPr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</a:t>
                      </a:r>
                      <a:endParaRPr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98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</a:t>
                      </a:r>
                      <a:endParaRPr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8"/>
          <p:cNvSpPr/>
          <p:nvPr/>
        </p:nvSpPr>
        <p:spPr>
          <a:xfrm>
            <a:off x="5234668" y="4032055"/>
            <a:ext cx="1128437" cy="1138831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8"/>
                </a:lnTo>
                <a:lnTo>
                  <a:pt x="1231391" y="550164"/>
                </a:lnTo>
                <a:lnTo>
                  <a:pt x="6812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1"/>
          <p:cNvSpPr txBox="1"/>
          <p:nvPr/>
        </p:nvSpPr>
        <p:spPr>
          <a:xfrm>
            <a:off x="6620904" y="2858586"/>
            <a:ext cx="4798060" cy="67368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11853" indent="68574" algn="ctr">
              <a:spcBef>
                <a:spcPts val="133"/>
              </a:spcBef>
            </a:pPr>
            <a:r>
              <a:rPr lang="es-CO" sz="21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¿Qué </a:t>
            </a:r>
            <a:r>
              <a:rPr lang="es-CO" sz="2100" b="1" i="1" spc="-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 a</a:t>
            </a:r>
            <a:r>
              <a:rPr lang="es-CO" sz="2100" b="1" i="1" spc="13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100" b="1" i="1" spc="-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hacer para eliminar la </a:t>
            </a:r>
            <a:r>
              <a:rPr lang="es-CO" sz="2100" b="1" i="1" spc="-7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causa raíz?</a:t>
            </a:r>
            <a:endParaRPr lang="es-CO" sz="2100" spc="-7" dirty="0">
              <a:latin typeface="Liberation Sans Narrow"/>
              <a:cs typeface="Liberation Sans Narrow"/>
            </a:endParaRPr>
          </a:p>
        </p:txBody>
      </p:sp>
      <p:sp>
        <p:nvSpPr>
          <p:cNvPr id="9" name="14 Título"/>
          <p:cNvSpPr>
            <a:spLocks noGrp="1"/>
          </p:cNvSpPr>
          <p:nvPr>
            <p:ph type="title"/>
          </p:nvPr>
        </p:nvSpPr>
        <p:spPr>
          <a:xfrm>
            <a:off x="992614" y="1810501"/>
            <a:ext cx="10972800" cy="1527141"/>
          </a:xfrm>
        </p:spPr>
        <p:txBody>
          <a:bodyPr>
            <a:no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Determine las acciones generales de mejoramiento que se va a gestionar para eliminar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causa raíz generadora </a:t>
            </a: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de las observaciones y/o hallazgos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CO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Su redacción inicia con verbo en infinitivo.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9" b="8349"/>
          <a:stretch/>
        </p:blipFill>
        <p:spPr>
          <a:xfrm>
            <a:off x="7560279" y="3532275"/>
            <a:ext cx="2710683" cy="2270235"/>
          </a:xfrm>
          <a:prstGeom prst="round2Diag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4976864" y="5042744"/>
            <a:ext cx="1644040" cy="451405"/>
          </a:xfrm>
          <a:prstGeom prst="rect">
            <a:avLst/>
          </a:prstGeom>
        </p:spPr>
        <p:txBody>
          <a:bodyPr wrap="none" lIns="121909" tIns="60954" rIns="121909" bIns="60954">
            <a:spAutoFit/>
          </a:bodyPr>
          <a:lstStyle/>
          <a:p>
            <a:r>
              <a:rPr lang="es-CO" sz="2100" dirty="0">
                <a:latin typeface="Arial" panose="020B0604020202020204" pitchFamily="34" charset="0"/>
                <a:cs typeface="Arial" panose="020B0604020202020204" pitchFamily="34" charset="0"/>
              </a:rPr>
              <a:t>Pregúntese</a:t>
            </a:r>
            <a:endParaRPr lang="es-CO" sz="2100" dirty="0"/>
          </a:p>
        </p:txBody>
      </p:sp>
      <p:sp>
        <p:nvSpPr>
          <p:cNvPr id="2" name="CuadroTexto 1"/>
          <p:cNvSpPr txBox="1"/>
          <p:nvPr/>
        </p:nvSpPr>
        <p:spPr>
          <a:xfrm>
            <a:off x="652332" y="5672933"/>
            <a:ext cx="4206240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Para una corrección digite “Corrección”.</a:t>
            </a:r>
          </a:p>
        </p:txBody>
      </p:sp>
    </p:spTree>
    <p:extLst>
      <p:ext uri="{BB962C8B-B14F-4D97-AF65-F5344CB8AC3E}">
        <p14:creationId xmlns:p14="http://schemas.microsoft.com/office/powerpoint/2010/main" val="1915932515"/>
      </p:ext>
    </p:extLst>
  </p:cSld>
  <p:clrMapOvr>
    <a:masterClrMapping/>
  </p:clrMapOvr>
  <p:transition spd="slow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/>
          <p:cNvPicPr>
            <a:picLocks noChangeAspect="1"/>
          </p:cNvPicPr>
          <p:nvPr/>
        </p:nvPicPr>
        <p:blipFill rotWithShape="1"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776444" y="152323"/>
            <a:ext cx="2596232" cy="854593"/>
          </a:xfrm>
          <a:prstGeom prst="rect">
            <a:avLst/>
          </a:prstGeom>
        </p:spPr>
      </p:pic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978212"/>
              </p:ext>
            </p:extLst>
          </p:nvPr>
        </p:nvGraphicFramePr>
        <p:xfrm>
          <a:off x="811570" y="3062735"/>
          <a:ext cx="3728160" cy="13888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28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67419">
                <a:tc>
                  <a:txBody>
                    <a:bodyPr/>
                    <a:lstStyle/>
                    <a:p>
                      <a:pPr marL="176213" indent="0" algn="l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lang="es-CO" sz="2000" spc="-8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r>
                        <a:rPr lang="es-CO" sz="2000" spc="-8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sz="2000" spc="-8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</a:t>
                      </a:r>
                      <a:r>
                        <a:rPr sz="2000" spc="-65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</a:t>
                      </a:r>
                      <a:r>
                        <a:rPr sz="2000" spc="-22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spc="-22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spc="-7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r>
                        <a:rPr lang="es-CO" sz="2000" spc="-75" noProof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ctividad</a:t>
                      </a:r>
                      <a:endParaRPr lang="es-CO" sz="20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74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1.</a:t>
                      </a:r>
                      <a:endParaRPr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2.</a:t>
                      </a:r>
                      <a:endParaRPr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17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3. </a:t>
                      </a:r>
                      <a:endParaRPr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7" name="object 9"/>
          <p:cNvSpPr/>
          <p:nvPr/>
        </p:nvSpPr>
        <p:spPr>
          <a:xfrm>
            <a:off x="5528473" y="3206191"/>
            <a:ext cx="1324125" cy="1062907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7"/>
                </a:lnTo>
                <a:lnTo>
                  <a:pt x="1231391" y="550163"/>
                </a:lnTo>
                <a:lnTo>
                  <a:pt x="681227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15 Título"/>
          <p:cNvSpPr>
            <a:spLocks noGrp="1"/>
          </p:cNvSpPr>
          <p:nvPr>
            <p:ph type="title"/>
          </p:nvPr>
        </p:nvSpPr>
        <p:spPr>
          <a:xfrm>
            <a:off x="1927627" y="1475335"/>
            <a:ext cx="10972800" cy="442384"/>
          </a:xfrm>
        </p:spPr>
        <p:txBody>
          <a:bodyPr>
            <a:noAutofit/>
          </a:bodyPr>
          <a:lstStyle/>
          <a:p>
            <a:r>
              <a:rPr lang="es-CO" sz="2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Describa </a:t>
            </a:r>
            <a:r>
              <a:rPr lang="es-CO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la(s) actividad(es) </a:t>
            </a:r>
            <a:r>
              <a:rPr lang="es-CO" sz="2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 </a:t>
            </a:r>
            <a:r>
              <a:rPr lang="es-CO" sz="2500" b="1" dirty="0" smtClean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 el Proyecto o Acción</a:t>
            </a:r>
            <a:endParaRPr lang="es-CO" sz="2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9 Imagen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3" b="5826"/>
          <a:stretch/>
        </p:blipFill>
        <p:spPr>
          <a:xfrm>
            <a:off x="7956690" y="2673653"/>
            <a:ext cx="2426136" cy="2127983"/>
          </a:xfrm>
          <a:prstGeom prst="roundRect">
            <a:avLst/>
          </a:prstGeom>
        </p:spPr>
      </p:pic>
      <p:sp>
        <p:nvSpPr>
          <p:cNvPr id="10" name="object 4"/>
          <p:cNvSpPr txBox="1"/>
          <p:nvPr/>
        </p:nvSpPr>
        <p:spPr>
          <a:xfrm>
            <a:off x="6724387" y="1999964"/>
            <a:ext cx="5068223" cy="673689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ctr">
              <a:spcBef>
                <a:spcPts val="133"/>
              </a:spcBef>
            </a:pPr>
            <a:r>
              <a:rPr lang="es-CO" b="1" i="1" spc="-7" dirty="0">
                <a:solidFill>
                  <a:srgbClr val="C00000"/>
                </a:solidFill>
                <a:latin typeface="Liberation Sans Narrow"/>
                <a:cs typeface="Arial" panose="020B0604020202020204" pitchFamily="34" charset="0"/>
              </a:rPr>
              <a:t>¿</a:t>
            </a:r>
            <a:r>
              <a:rPr lang="es-CO" sz="2100" b="1" i="1" spc="-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Cómo</a:t>
            </a:r>
            <a:r>
              <a:rPr sz="2100" b="1" i="1" spc="-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100" b="1" i="1" spc="-7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voy</a:t>
            </a:r>
            <a:r>
              <a:rPr sz="2100" b="1" i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100" b="1" i="1" spc="2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desarrollar la acción estratégica?</a:t>
            </a:r>
            <a:endParaRPr sz="2400" dirty="0">
              <a:latin typeface="Liberation Sans Narrow"/>
              <a:cs typeface="Liberation Sans Narrow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304889" y="5148237"/>
            <a:ext cx="8864869" cy="707883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La estructura de la actividad debe iniciar con un verbo en infinitivo. Ejemplo: </a:t>
            </a:r>
            <a:r>
              <a:rPr lang="es-CO" b="1" i="1" dirty="0">
                <a:latin typeface="Arial" panose="020B0604020202020204" pitchFamily="34" charset="0"/>
                <a:cs typeface="Arial" panose="020B0604020202020204" pitchFamily="34" charset="0"/>
              </a:rPr>
              <a:t>Desarrollar, construir, generar, </a:t>
            </a:r>
            <a:r>
              <a:rPr lang="es-C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vincular.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04313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12 Imagen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164" y="400333"/>
            <a:ext cx="2797217" cy="920751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1718274" y="1653604"/>
            <a:ext cx="10079173" cy="1125094"/>
          </a:xfrm>
          <a:prstGeom prst="rect">
            <a:avLst/>
          </a:prstGeom>
        </p:spPr>
        <p:txBody>
          <a:bodyPr vert="horz" wrap="square" lIns="0" tIns="16933" rIns="0" bIns="0" rtlCol="0" anchor="ctr">
            <a:sp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6933" algn="just">
              <a:spcBef>
                <a:spcPts val="133"/>
              </a:spcBef>
            </a:pP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Defina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los indicadores con los que se realizará el seguimiento a las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actividades de mejora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implementar,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los cuales deben ser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específicos,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medibles y </a:t>
            </a:r>
            <a:r>
              <a:rPr lang="es-CO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cuantificables y defina la evidencia a presentar.</a:t>
            </a:r>
            <a:endParaRPr lang="es-CO" sz="24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2444197"/>
              </p:ext>
            </p:extLst>
          </p:nvPr>
        </p:nvGraphicFramePr>
        <p:xfrm>
          <a:off x="6757860" y="3574914"/>
          <a:ext cx="3953322" cy="166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66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76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212725" marR="193040" indent="698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1400" spc="-7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Nombre</a:t>
                      </a:r>
                      <a:r>
                        <a:rPr lang="en-US" sz="1400" spc="-7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del </a:t>
                      </a:r>
                      <a:r>
                        <a:rPr lang="es-CO" sz="1400" spc="-7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Indicador</a:t>
                      </a:r>
                      <a:endParaRPr lang="es-CO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212725" marR="193040" indent="698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140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 del Cumplimiento del</a:t>
                      </a:r>
                      <a:r>
                        <a:rPr lang="es-CO" sz="1400" baseline="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indicador</a:t>
                      </a:r>
                      <a:endParaRPr lang="es-CO" sz="14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9" name="Rectángulo 18"/>
          <p:cNvSpPr/>
          <p:nvPr/>
        </p:nvSpPr>
        <p:spPr>
          <a:xfrm>
            <a:off x="125134" y="3532846"/>
            <a:ext cx="5903809" cy="1585045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Ejemplos: 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Sí su actividad es: </a:t>
            </a:r>
            <a:r>
              <a:rPr lang="es-CO" b="1" u="sng" dirty="0">
                <a:latin typeface="Arial" panose="020B0604020202020204" pitchFamily="34" charset="0"/>
                <a:cs typeface="Arial" panose="020B0604020202020204" pitchFamily="34" charset="0"/>
              </a:rPr>
              <a:t>Desarrollar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30 jornadas de capacitación sobre el Código General Disciplinario. </a:t>
            </a:r>
          </a:p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	E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 </a:t>
            </a:r>
            <a:r>
              <a:rPr lang="es-C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nombre </a:t>
            </a:r>
            <a:r>
              <a:rPr lang="es-CO" b="1" u="sng" dirty="0">
                <a:latin typeface="Arial" panose="020B0604020202020204" pitchFamily="34" charset="0"/>
                <a:cs typeface="Arial" panose="020B0604020202020204" pitchFamily="34" charset="0"/>
              </a:rPr>
              <a:t>del </a:t>
            </a:r>
            <a:r>
              <a:rPr lang="es-CO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Jornadas de capacitación </a:t>
            </a:r>
            <a:r>
              <a:rPr lang="es-CO" b="1" u="sng" dirty="0">
                <a:latin typeface="Arial" panose="020B0604020202020204" pitchFamily="34" charset="0"/>
                <a:cs typeface="Arial" panose="020B0604020202020204" pitchFamily="34" charset="0"/>
              </a:rPr>
              <a:t>desarrolladas. 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180148" y="3084950"/>
            <a:ext cx="7472856" cy="415495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Estructura del indicador: Sujeto + verbo en </a:t>
            </a:r>
            <a:r>
              <a:rPr lang="es-CO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participio </a:t>
            </a:r>
            <a:endParaRPr lang="es-CO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ángulo 20"/>
          <p:cNvSpPr/>
          <p:nvPr/>
        </p:nvSpPr>
        <p:spPr>
          <a:xfrm>
            <a:off x="-137205" y="5354256"/>
            <a:ext cx="9790209" cy="707883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Si su Actividad es: </a:t>
            </a:r>
            <a:r>
              <a:rPr lang="es-CO" b="1" u="sng" dirty="0">
                <a:latin typeface="Arial" panose="020B0604020202020204" pitchFamily="34" charset="0"/>
                <a:cs typeface="Arial" panose="020B0604020202020204" pitchFamily="34" charset="0"/>
              </a:rPr>
              <a:t>Ajustar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procedimientos del proceso. </a:t>
            </a:r>
            <a:endParaRPr lang="es-CO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 El </a:t>
            </a:r>
            <a:r>
              <a:rPr lang="es-CO" b="1" u="sng" dirty="0">
                <a:latin typeface="Arial" panose="020B0604020202020204" pitchFamily="34" charset="0"/>
                <a:cs typeface="Arial" panose="020B0604020202020204" pitchFamily="34" charset="0"/>
              </a:rPr>
              <a:t>nombre del Indicador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será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Procedimientos </a:t>
            </a:r>
            <a:r>
              <a:rPr lang="es-CO" b="1" u="sng" dirty="0">
                <a:latin typeface="Arial" panose="020B0604020202020204" pitchFamily="34" charset="0"/>
                <a:cs typeface="Arial" panose="020B0604020202020204" pitchFamily="34" charset="0"/>
              </a:rPr>
              <a:t>ajustados. </a:t>
            </a:r>
          </a:p>
        </p:txBody>
      </p:sp>
    </p:spTree>
    <p:extLst>
      <p:ext uri="{BB962C8B-B14F-4D97-AF65-F5344CB8AC3E}">
        <p14:creationId xmlns:p14="http://schemas.microsoft.com/office/powerpoint/2010/main" val="2108150375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2"/>
          <p:cNvSpPr txBox="1">
            <a:spLocks noGrp="1"/>
          </p:cNvSpPr>
          <p:nvPr>
            <p:ph type="title"/>
          </p:nvPr>
        </p:nvSpPr>
        <p:spPr>
          <a:xfrm>
            <a:off x="1624592" y="1488808"/>
            <a:ext cx="9847074" cy="848095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just">
              <a:lnSpc>
                <a:spcPct val="100000"/>
              </a:lnSpc>
              <a:spcBef>
                <a:spcPts val="133"/>
              </a:spcBef>
            </a:pPr>
            <a:r>
              <a:rPr lang="es-CO" sz="2700" dirty="0">
                <a:latin typeface="Arial" panose="020B0604020202020204" pitchFamily="34" charset="0"/>
                <a:cs typeface="Arial" panose="020B0604020202020204" pitchFamily="34" charset="0"/>
              </a:rPr>
              <a:t>Defina los valores cuantitativos que complementan el nombre del indicador</a:t>
            </a:r>
            <a:endParaRPr sz="2500" b="1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3"/>
          <p:cNvSpPr/>
          <p:nvPr/>
        </p:nvSpPr>
        <p:spPr>
          <a:xfrm>
            <a:off x="6196375" y="2187708"/>
            <a:ext cx="5727060" cy="813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073820"/>
              </p:ext>
            </p:extLst>
          </p:nvPr>
        </p:nvGraphicFramePr>
        <p:xfrm>
          <a:off x="625900" y="2569445"/>
          <a:ext cx="3651336" cy="16378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13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55320">
                <a:tc>
                  <a:txBody>
                    <a:bodyPr/>
                    <a:lstStyle/>
                    <a:p>
                      <a:pPr marL="212725" marR="193040" indent="69850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2000" spc="-6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Cantidad de Medida del indicador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1. 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CO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r>
                        <a:rPr lang="es-CO" sz="2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29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es-CO" sz="2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3. </a:t>
                      </a:r>
                      <a:endParaRPr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object 9"/>
          <p:cNvSpPr/>
          <p:nvPr/>
        </p:nvSpPr>
        <p:spPr>
          <a:xfrm>
            <a:off x="4452333" y="3001309"/>
            <a:ext cx="1317955" cy="757979"/>
          </a:xfrm>
          <a:custGeom>
            <a:avLst/>
            <a:gdLst/>
            <a:ahLst/>
            <a:cxnLst/>
            <a:rect l="l" t="t" r="r" b="b"/>
            <a:pathLst>
              <a:path w="1231900" h="1100454">
                <a:moveTo>
                  <a:pt x="681228" y="0"/>
                </a:moveTo>
                <a:lnTo>
                  <a:pt x="681228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8" y="825246"/>
                </a:lnTo>
                <a:lnTo>
                  <a:pt x="681228" y="1100327"/>
                </a:lnTo>
                <a:lnTo>
                  <a:pt x="1231392" y="550163"/>
                </a:lnTo>
                <a:lnTo>
                  <a:pt x="681228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8 CuadroTexto"/>
          <p:cNvSpPr txBox="1"/>
          <p:nvPr/>
        </p:nvSpPr>
        <p:spPr>
          <a:xfrm>
            <a:off x="6383321" y="2211555"/>
            <a:ext cx="5540119" cy="1107996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just"/>
            <a:r>
              <a:rPr lang="es-CO" sz="2100" dirty="0">
                <a:latin typeface="Arial" panose="020B0604020202020204" pitchFamily="34" charset="0"/>
                <a:cs typeface="Arial" panose="020B0604020202020204" pitchFamily="34" charset="0"/>
              </a:rPr>
              <a:t>Volumen o tamaño de la actividad, establecido en Unidad o porcentaje. </a:t>
            </a:r>
          </a:p>
          <a:p>
            <a:pPr algn="just"/>
            <a:endParaRPr lang="es-CO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186411" y="3266847"/>
            <a:ext cx="5093137" cy="415486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¿En </a:t>
            </a:r>
            <a:r>
              <a:rPr 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qué o en cuánto </a:t>
            </a:r>
            <a:r>
              <a:rPr lang="es-CO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 comprometo</a:t>
            </a:r>
            <a:r>
              <a:rPr lang="es-CO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es-CO" dirty="0"/>
          </a:p>
        </p:txBody>
      </p:sp>
      <p:pic>
        <p:nvPicPr>
          <p:cNvPr id="11" name="10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345" b="98276" l="1552" r="9982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3262" t="5816" r="4478" b="10577"/>
          <a:stretch/>
        </p:blipFill>
        <p:spPr>
          <a:xfrm rot="20978756">
            <a:off x="8810332" y="3882736"/>
            <a:ext cx="1534589" cy="1775592"/>
          </a:xfrm>
          <a:prstGeom prst="rect">
            <a:avLst/>
          </a:prstGeom>
        </p:spPr>
      </p:pic>
      <p:pic>
        <p:nvPicPr>
          <p:cNvPr id="12" name="11 Imagen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176" b="89844" l="31250" r="6738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9835" t="4791" r="29329" b="7968"/>
          <a:stretch/>
        </p:blipFill>
        <p:spPr>
          <a:xfrm>
            <a:off x="10347568" y="3840917"/>
            <a:ext cx="800669" cy="1710519"/>
          </a:xfrm>
          <a:prstGeom prst="rect">
            <a:avLst/>
          </a:prstGeom>
        </p:spPr>
      </p:pic>
      <p:pic>
        <p:nvPicPr>
          <p:cNvPr id="13" name="24 Imagen"/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1306" y="99890"/>
            <a:ext cx="3050360" cy="1004077"/>
          </a:xfrm>
          <a:prstGeom prst="rect">
            <a:avLst/>
          </a:prstGeom>
        </p:spPr>
      </p:pic>
      <p:sp>
        <p:nvSpPr>
          <p:cNvPr id="14" name="Rectángulo 13"/>
          <p:cNvSpPr/>
          <p:nvPr/>
        </p:nvSpPr>
        <p:spPr>
          <a:xfrm>
            <a:off x="164003" y="4374843"/>
            <a:ext cx="8576659" cy="1661993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sz="2000" b="1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pPr marL="228578" indent="-22857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 la actividad es: Desarrollar jornadas de capacitación sobre el Código General Disciplinario, la cantidad debe precisar cuántas jornadas.</a:t>
            </a:r>
          </a:p>
          <a:p>
            <a:pPr marL="228578" indent="-228578" algn="just">
              <a:buFont typeface="Arial" panose="020B0604020202020204" pitchFamily="34" charset="0"/>
              <a:buChar char="•"/>
            </a:pPr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Sí la actividad es: Revisar y actualizar los procedimientos del Proceso, la cantidad debe precisar el número o porcentaje de procedimientos.</a:t>
            </a:r>
          </a:p>
        </p:txBody>
      </p:sp>
    </p:spTree>
    <p:extLst>
      <p:ext uri="{BB962C8B-B14F-4D97-AF65-F5344CB8AC3E}">
        <p14:creationId xmlns:p14="http://schemas.microsoft.com/office/powerpoint/2010/main" val="38867761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18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24" r="6947" b="9043"/>
          <a:stretch/>
        </p:blipFill>
        <p:spPr>
          <a:xfrm>
            <a:off x="4400694" y="3847060"/>
            <a:ext cx="2257496" cy="1852518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1717992" y="1474906"/>
            <a:ext cx="9506113" cy="786540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just">
              <a:lnSpc>
                <a:spcPct val="100000"/>
              </a:lnSpc>
              <a:spcBef>
                <a:spcPts val="133"/>
              </a:spcBef>
            </a:pPr>
            <a:r>
              <a:rPr lang="es-CO" sz="2500" dirty="0">
                <a:latin typeface="Arial" panose="020B0604020202020204" pitchFamily="34" charset="0"/>
                <a:cs typeface="Arial" panose="020B0604020202020204" pitchFamily="34" charset="0"/>
              </a:rPr>
              <a:t>Determine </a:t>
            </a:r>
            <a:r>
              <a:rPr lang="es-CO" sz="2500" dirty="0" smtClean="0">
                <a:latin typeface="Arial" panose="020B0604020202020204" pitchFamily="34" charset="0"/>
                <a:cs typeface="Arial" panose="020B0604020202020204" pitchFamily="34" charset="0"/>
              </a:rPr>
              <a:t>el cargo dentro de la planta encargado de la ejecución de la actividad</a:t>
            </a:r>
            <a:endParaRPr sz="2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1511037"/>
              </p:ext>
            </p:extLst>
          </p:nvPr>
        </p:nvGraphicFramePr>
        <p:xfrm>
          <a:off x="518639" y="2541764"/>
          <a:ext cx="4034923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49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09650" marR="492759" indent="-4972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2100" spc="-7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Responsable</a:t>
                      </a:r>
                      <a:r>
                        <a:rPr sz="2100" spc="-70" dirty="0" smtClean="0"/>
                        <a:t> </a:t>
                      </a:r>
                      <a:endParaRPr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" name="object 9"/>
          <p:cNvSpPr/>
          <p:nvPr/>
        </p:nvSpPr>
        <p:spPr>
          <a:xfrm>
            <a:off x="4962883" y="2622547"/>
            <a:ext cx="1133119" cy="828288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1"/>
                </a:lnTo>
                <a:lnTo>
                  <a:pt x="0" y="275081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7"/>
                </a:lnTo>
                <a:lnTo>
                  <a:pt x="1231391" y="550163"/>
                </a:lnTo>
                <a:lnTo>
                  <a:pt x="681227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2" name="7 Imagen"/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4718" y="212003"/>
            <a:ext cx="3065645" cy="1009108"/>
          </a:xfrm>
          <a:prstGeom prst="rect">
            <a:avLst/>
          </a:prstGeom>
        </p:spPr>
      </p:pic>
      <p:grpSp>
        <p:nvGrpSpPr>
          <p:cNvPr id="2" name="Grupo 1"/>
          <p:cNvGrpSpPr/>
          <p:nvPr/>
        </p:nvGrpSpPr>
        <p:grpSpPr>
          <a:xfrm>
            <a:off x="6363646" y="2281018"/>
            <a:ext cx="5102352" cy="1854099"/>
            <a:chOff x="4753416" y="1548134"/>
            <a:chExt cx="3826764" cy="1390574"/>
          </a:xfrm>
        </p:grpSpPr>
        <p:sp>
          <p:nvSpPr>
            <p:cNvPr id="7" name="object 3"/>
            <p:cNvSpPr/>
            <p:nvPr/>
          </p:nvSpPr>
          <p:spPr>
            <a:xfrm>
              <a:off x="4753416" y="1548134"/>
              <a:ext cx="3826764" cy="1390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4"/>
            <p:cNvSpPr txBox="1"/>
            <p:nvPr/>
          </p:nvSpPr>
          <p:spPr>
            <a:xfrm>
              <a:off x="4934835" y="1638015"/>
              <a:ext cx="3463925" cy="1221007"/>
            </a:xfrm>
            <a:prstGeom prst="rect">
              <a:avLst/>
            </a:prstGeom>
          </p:spPr>
          <p:txBody>
            <a:bodyPr vert="horz" wrap="square" lIns="0" tIns="12065" rIns="0" bIns="0" rtlCol="0">
              <a:spAutoFit/>
            </a:bodyPr>
            <a:lstStyle/>
            <a:p>
              <a:pPr marL="16933" algn="just">
                <a:spcBef>
                  <a:spcPts val="127"/>
                </a:spcBef>
              </a:pPr>
              <a:r>
                <a:rPr lang="es-CO" sz="2100" dirty="0" smtClean="0">
                  <a:latin typeface="Arial"/>
                  <a:cs typeface="Arial"/>
                </a:rPr>
                <a:t>Se enunciará el </a:t>
              </a:r>
              <a:r>
                <a:rPr lang="es-CO" sz="2100" dirty="0">
                  <a:latin typeface="Arial"/>
                  <a:cs typeface="Arial"/>
                </a:rPr>
                <a:t>Líder del Proceso además de los operadores del mismo u otro Proceso que tenga incidencia en la ejecución de la actividad de mejoramiento.  </a:t>
              </a:r>
              <a:endParaRPr sz="2100" dirty="0">
                <a:latin typeface="Arial"/>
                <a:cs typeface="Arial"/>
              </a:endParaRPr>
            </a:p>
          </p:txBody>
        </p:sp>
      </p:grpSp>
      <p:sp>
        <p:nvSpPr>
          <p:cNvPr id="3" name="Rectángulo 2"/>
          <p:cNvSpPr/>
          <p:nvPr/>
        </p:nvSpPr>
        <p:spPr>
          <a:xfrm>
            <a:off x="573849" y="5538913"/>
            <a:ext cx="5789797" cy="1046428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efectos del seguimiento, estímulos y </a:t>
            </a:r>
            <a:r>
              <a:rPr lang="es-CO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sanciones, </a:t>
            </a:r>
            <a:r>
              <a:rPr lang="es-CO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responsabilidad se determinará individualmente. </a:t>
            </a:r>
          </a:p>
        </p:txBody>
      </p:sp>
    </p:spTree>
    <p:extLst>
      <p:ext uri="{BB962C8B-B14F-4D97-AF65-F5344CB8AC3E}">
        <p14:creationId xmlns:p14="http://schemas.microsoft.com/office/powerpoint/2010/main" val="765445681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ject 3"/>
          <p:cNvSpPr/>
          <p:nvPr/>
        </p:nvSpPr>
        <p:spPr>
          <a:xfrm>
            <a:off x="8169396" y="2170996"/>
            <a:ext cx="2742519" cy="24186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3" name="object 4"/>
          <p:cNvSpPr txBox="1"/>
          <p:nvPr/>
        </p:nvSpPr>
        <p:spPr>
          <a:xfrm>
            <a:off x="8559801" y="2296930"/>
            <a:ext cx="2514601" cy="231516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397893" indent="-380962" algn="just">
              <a:buFont typeface="Arial" panose="020B0604020202020204" pitchFamily="34" charset="0"/>
              <a:buChar char="•"/>
              <a:tabLst>
                <a:tab pos="399587" algn="l"/>
              </a:tabLst>
            </a:pPr>
            <a:r>
              <a:rPr sz="21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s-CO" sz="21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emana</a:t>
            </a:r>
            <a:r>
              <a:rPr sz="21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893" indent="-380962" algn="just">
              <a:buFont typeface="Arial" panose="020B0604020202020204" pitchFamily="34" charset="0"/>
              <a:buChar char="•"/>
              <a:tabLst>
                <a:tab pos="399587" algn="l"/>
              </a:tabLst>
            </a:pPr>
            <a:r>
              <a:rPr sz="2100" spc="-13" dirty="0">
                <a:latin typeface="Arial" panose="020B0604020202020204" pitchFamily="34" charset="0"/>
                <a:cs typeface="Arial" panose="020B0604020202020204" pitchFamily="34" charset="0"/>
              </a:rPr>
              <a:t>Mensual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893" indent="-380962" algn="just">
              <a:buFont typeface="Arial" panose="020B0604020202020204" pitchFamily="34" charset="0"/>
              <a:buChar char="•"/>
              <a:tabLst>
                <a:tab pos="399587" algn="l"/>
              </a:tabLst>
            </a:pPr>
            <a:r>
              <a:rPr sz="2100" spc="-13" dirty="0">
                <a:latin typeface="Arial" panose="020B0604020202020204" pitchFamily="34" charset="0"/>
                <a:cs typeface="Arial" panose="020B0604020202020204" pitchFamily="34" charset="0"/>
              </a:rPr>
              <a:t>Trimestral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893" indent="-380962" algn="just">
              <a:buFont typeface="Arial" panose="020B0604020202020204" pitchFamily="34" charset="0"/>
              <a:buChar char="•"/>
              <a:tabLst>
                <a:tab pos="399587" algn="l"/>
              </a:tabLst>
            </a:pPr>
            <a:r>
              <a:rPr sz="2100" spc="-13" dirty="0">
                <a:latin typeface="Arial" panose="020B0604020202020204" pitchFamily="34" charset="0"/>
                <a:cs typeface="Arial" panose="020B0604020202020204" pitchFamily="34" charset="0"/>
              </a:rPr>
              <a:t>Semestral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893" indent="-380962" algn="just">
              <a:buFont typeface="Arial" panose="020B0604020202020204" pitchFamily="34" charset="0"/>
              <a:buChar char="•"/>
              <a:tabLst>
                <a:tab pos="456307" algn="l"/>
              </a:tabLst>
            </a:pPr>
            <a:r>
              <a:rPr sz="2100" spc="-13" dirty="0">
                <a:latin typeface="Arial" panose="020B0604020202020204" pitchFamily="34" charset="0"/>
                <a:cs typeface="Arial" panose="020B0604020202020204" pitchFamily="34" charset="0"/>
              </a:rPr>
              <a:t>Anualmente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97893" indent="-380962" algn="just">
              <a:buFont typeface="Arial" panose="020B0604020202020204" pitchFamily="34" charset="0"/>
              <a:buChar char="•"/>
              <a:tabLst>
                <a:tab pos="399587" algn="l"/>
              </a:tabLst>
            </a:pPr>
            <a:r>
              <a:rPr lang="es-CO" sz="21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Bianual</a:t>
            </a:r>
          </a:p>
          <a:p>
            <a:pPr marL="397893" indent="-380962" algn="just">
              <a:buFont typeface="Arial" panose="020B0604020202020204" pitchFamily="34" charset="0"/>
              <a:buChar char="•"/>
              <a:tabLst>
                <a:tab pos="399587" algn="l"/>
              </a:tabLst>
            </a:pPr>
            <a:r>
              <a:rPr lang="es-CO" sz="21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Permanente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bject 20"/>
          <p:cNvSpPr/>
          <p:nvPr/>
        </p:nvSpPr>
        <p:spPr>
          <a:xfrm>
            <a:off x="5705595" y="3162084"/>
            <a:ext cx="1309412" cy="929205"/>
          </a:xfrm>
          <a:custGeom>
            <a:avLst/>
            <a:gdLst/>
            <a:ahLst/>
            <a:cxnLst/>
            <a:rect l="l" t="t" r="r" b="b"/>
            <a:pathLst>
              <a:path w="1231900" h="1100455">
                <a:moveTo>
                  <a:pt x="681227" y="0"/>
                </a:moveTo>
                <a:lnTo>
                  <a:pt x="681227" y="275082"/>
                </a:lnTo>
                <a:lnTo>
                  <a:pt x="0" y="275082"/>
                </a:lnTo>
                <a:lnTo>
                  <a:pt x="0" y="825246"/>
                </a:lnTo>
                <a:lnTo>
                  <a:pt x="681227" y="825246"/>
                </a:lnTo>
                <a:lnTo>
                  <a:pt x="681227" y="1100327"/>
                </a:lnTo>
                <a:lnTo>
                  <a:pt x="1231391" y="550163"/>
                </a:lnTo>
                <a:lnTo>
                  <a:pt x="681227" y="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26 Título"/>
          <p:cNvSpPr>
            <a:spLocks noGrp="1"/>
          </p:cNvSpPr>
          <p:nvPr>
            <p:ph type="title"/>
          </p:nvPr>
        </p:nvSpPr>
        <p:spPr>
          <a:xfrm>
            <a:off x="1781723" y="1515699"/>
            <a:ext cx="9728200" cy="632887"/>
          </a:xfrm>
        </p:spPr>
        <p:txBody>
          <a:bodyPr>
            <a:noAutofit/>
          </a:bodyPr>
          <a:lstStyle/>
          <a:p>
            <a:pPr algn="just"/>
            <a:r>
              <a:rPr lang="es-CO" sz="2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Defina la Periodicidad de ejecución de la Actividad</a:t>
            </a:r>
          </a:p>
        </p:txBody>
      </p:sp>
      <p:pic>
        <p:nvPicPr>
          <p:cNvPr id="16" name="1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91573">
            <a:off x="5442263" y="4517700"/>
            <a:ext cx="1836072" cy="1860773"/>
          </a:xfrm>
          <a:prstGeom prst="rect">
            <a:avLst/>
          </a:prstGeom>
        </p:spPr>
      </p:pic>
      <p:pic>
        <p:nvPicPr>
          <p:cNvPr id="17" name="15 Imagen"/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92D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0750" y="212225"/>
            <a:ext cx="2809173" cy="924447"/>
          </a:xfrm>
          <a:prstGeom prst="rect">
            <a:avLst/>
          </a:prstGeom>
        </p:spPr>
      </p:pic>
      <p:graphicFrame>
        <p:nvGraphicFramePr>
          <p:cNvPr id="18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493226"/>
              </p:ext>
            </p:extLst>
          </p:nvPr>
        </p:nvGraphicFramePr>
        <p:xfrm>
          <a:off x="1245283" y="2671645"/>
          <a:ext cx="3902487" cy="1971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024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47040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Periodicidad  actividad</a:t>
                      </a:r>
                      <a:endParaRPr lang="es-CO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s-CO" sz="2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s-CO" sz="2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endParaRPr lang="es-CO" sz="25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9945180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31"/>
          <p:cNvSpPr/>
          <p:nvPr/>
        </p:nvSpPr>
        <p:spPr>
          <a:xfrm>
            <a:off x="9556905" y="4628902"/>
            <a:ext cx="1795911" cy="15621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32"/>
          <p:cNvSpPr/>
          <p:nvPr/>
        </p:nvSpPr>
        <p:spPr>
          <a:xfrm>
            <a:off x="6507639" y="4628904"/>
            <a:ext cx="1982396" cy="1770521"/>
          </a:xfrm>
          <a:prstGeom prst="rect">
            <a:avLst/>
          </a:prstGeom>
          <a:blipFill>
            <a:blip r:embed="rId3" cstate="print"/>
            <a:srcRect/>
            <a:stretch>
              <a:fillRect l="-13319" t="-10291" r="-8293" b="-10291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33"/>
          <p:cNvSpPr/>
          <p:nvPr/>
        </p:nvSpPr>
        <p:spPr>
          <a:xfrm>
            <a:off x="514504" y="4801621"/>
            <a:ext cx="2383079" cy="1505713"/>
          </a:xfrm>
          <a:prstGeom prst="rect">
            <a:avLst/>
          </a:prstGeom>
          <a:blipFill>
            <a:blip r:embed="rId4" cstate="print"/>
            <a:srcRect/>
            <a:stretch>
              <a:fillRect l="-12828" r="-9302"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" name="34 Imagen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48" t="12529" r="30673" b="15320"/>
          <a:stretch/>
        </p:blipFill>
        <p:spPr>
          <a:xfrm>
            <a:off x="3619273" y="4628897"/>
            <a:ext cx="1716711" cy="1770523"/>
          </a:xfrm>
          <a:prstGeom prst="rect">
            <a:avLst/>
          </a:prstGeom>
        </p:spPr>
      </p:pic>
      <p:graphicFrame>
        <p:nvGraphicFramePr>
          <p:cNvPr id="9" name="3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1347276"/>
              </p:ext>
            </p:extLst>
          </p:nvPr>
        </p:nvGraphicFramePr>
        <p:xfrm>
          <a:off x="4252137" y="2490229"/>
          <a:ext cx="3276600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6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Recursos</a:t>
                      </a:r>
                      <a:r>
                        <a:rPr lang="es-CO" sz="2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50 Imagen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83" t="13988" r="53959" b="76930"/>
          <a:stretch/>
        </p:blipFill>
        <p:spPr>
          <a:xfrm>
            <a:off x="8648215" y="274368"/>
            <a:ext cx="2704601" cy="709684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1569061" y="1557277"/>
            <a:ext cx="9389731" cy="707883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Enuncie los recursos que requiere para desarrollar las actividades de mejoramiento. Físicos, humanos, financieros, tecnológicos etc. </a:t>
            </a:r>
          </a:p>
        </p:txBody>
      </p:sp>
    </p:spTree>
    <p:extLst>
      <p:ext uri="{BB962C8B-B14F-4D97-AF65-F5344CB8AC3E}">
        <p14:creationId xmlns:p14="http://schemas.microsoft.com/office/powerpoint/2010/main" val="1413099879"/>
      </p:ext>
    </p:extLst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6134123"/>
              </p:ext>
            </p:extLst>
          </p:nvPr>
        </p:nvGraphicFramePr>
        <p:xfrm>
          <a:off x="1038644" y="2603339"/>
          <a:ext cx="3810000" cy="173568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50389">
                <a:tc>
                  <a:txBody>
                    <a:bodyPr/>
                    <a:lstStyle/>
                    <a:p>
                      <a:pPr marL="439420">
                        <a:lnSpc>
                          <a:spcPct val="100000"/>
                        </a:lnSpc>
                        <a:spcBef>
                          <a:spcPts val="530"/>
                        </a:spcBef>
                      </a:pPr>
                      <a:r>
                        <a:rPr sz="2100" b="1" spc="-9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Evidencia </a:t>
                      </a:r>
                      <a:r>
                        <a:rPr sz="2100" b="1" spc="-8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sz="2100" b="1" spc="-170" dirty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100" b="1" spc="-80" dirty="0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r>
                        <a:rPr lang="es-CO" sz="2100" b="1" spc="-80" noProof="0" dirty="0" err="1" smtClean="0">
                          <a:solidFill>
                            <a:srgbClr val="FFFFFF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umplimiento</a:t>
                      </a:r>
                      <a:endParaRPr lang="es-CO" sz="2100" noProof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89747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001F5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00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167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E9EC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360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D0D7E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7" name="3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970" y="4555463"/>
            <a:ext cx="2006769" cy="14334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3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9332" y="4886252"/>
            <a:ext cx="1977037" cy="15974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36 Imagen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57" t="6662" r="61625" b="83896"/>
          <a:stretch/>
        </p:blipFill>
        <p:spPr>
          <a:xfrm>
            <a:off x="8923735" y="218704"/>
            <a:ext cx="2335492" cy="6480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Rectángulo 9"/>
          <p:cNvSpPr/>
          <p:nvPr/>
        </p:nvSpPr>
        <p:spPr>
          <a:xfrm>
            <a:off x="1933132" y="1664618"/>
            <a:ext cx="9162901" cy="415495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Precise el tipo de documento que permitirá verificar el desarrollo de la actividad. 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5755957" y="2877933"/>
            <a:ext cx="5862899" cy="1107993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r>
              <a:rPr lang="es-CO" sz="2100" b="1" dirty="0">
                <a:latin typeface="Arial" panose="020B0604020202020204" pitchFamily="34" charset="0"/>
                <a:cs typeface="Arial" panose="020B0604020202020204" pitchFamily="34" charset="0"/>
              </a:rPr>
              <a:t>Ejemplo: </a:t>
            </a:r>
          </a:p>
          <a:p>
            <a:r>
              <a:rPr lang="es-CO" sz="2100" dirty="0">
                <a:latin typeface="Arial" panose="020B0604020202020204" pitchFamily="34" charset="0"/>
                <a:cs typeface="Arial" panose="020B0604020202020204" pitchFamily="34" charset="0"/>
              </a:rPr>
              <a:t>Actas de reunión, informes, registros de asistencia, entre otros.</a:t>
            </a:r>
          </a:p>
        </p:txBody>
      </p:sp>
    </p:spTree>
    <p:extLst>
      <p:ext uri="{BB962C8B-B14F-4D97-AF65-F5344CB8AC3E}">
        <p14:creationId xmlns:p14="http://schemas.microsoft.com/office/powerpoint/2010/main" val="645246759"/>
      </p:ext>
    </p:extLst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11"/>
          <p:cNvSpPr/>
          <p:nvPr/>
        </p:nvSpPr>
        <p:spPr>
          <a:xfrm>
            <a:off x="687560" y="2814319"/>
            <a:ext cx="3826933" cy="508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2"/>
          <p:cNvSpPr/>
          <p:nvPr/>
        </p:nvSpPr>
        <p:spPr>
          <a:xfrm>
            <a:off x="687560" y="3325708"/>
            <a:ext cx="3826933" cy="16933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3"/>
          <p:cNvSpPr/>
          <p:nvPr/>
        </p:nvSpPr>
        <p:spPr>
          <a:xfrm>
            <a:off x="687560" y="3820160"/>
            <a:ext cx="3826933" cy="16933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14"/>
          <p:cNvSpPr/>
          <p:nvPr/>
        </p:nvSpPr>
        <p:spPr>
          <a:xfrm>
            <a:off x="696027" y="2140376"/>
            <a:ext cx="0" cy="2191173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15"/>
          <p:cNvSpPr/>
          <p:nvPr/>
        </p:nvSpPr>
        <p:spPr>
          <a:xfrm>
            <a:off x="4505960" y="2140376"/>
            <a:ext cx="0" cy="2191173"/>
          </a:xfrm>
          <a:custGeom>
            <a:avLst/>
            <a:gdLst/>
            <a:ahLst/>
            <a:cxnLst/>
            <a:rect l="l" t="t" r="r" b="b"/>
            <a:pathLst>
              <a:path h="1643380">
                <a:moveTo>
                  <a:pt x="0" y="0"/>
                </a:moveTo>
                <a:lnTo>
                  <a:pt x="0" y="164338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6"/>
          <p:cNvSpPr/>
          <p:nvPr/>
        </p:nvSpPr>
        <p:spPr>
          <a:xfrm>
            <a:off x="687560" y="2148840"/>
            <a:ext cx="3826933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7"/>
          <p:cNvSpPr/>
          <p:nvPr/>
        </p:nvSpPr>
        <p:spPr>
          <a:xfrm>
            <a:off x="687560" y="4323080"/>
            <a:ext cx="3826933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5"/>
          <p:cNvSpPr/>
          <p:nvPr/>
        </p:nvSpPr>
        <p:spPr>
          <a:xfrm>
            <a:off x="687560" y="2617893"/>
            <a:ext cx="3826933" cy="508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6"/>
          <p:cNvSpPr/>
          <p:nvPr/>
        </p:nvSpPr>
        <p:spPr>
          <a:xfrm>
            <a:off x="687560" y="3129280"/>
            <a:ext cx="3826933" cy="16933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7"/>
          <p:cNvSpPr/>
          <p:nvPr/>
        </p:nvSpPr>
        <p:spPr>
          <a:xfrm>
            <a:off x="853100" y="3609868"/>
            <a:ext cx="3826933" cy="16933"/>
          </a:xfrm>
          <a:custGeom>
            <a:avLst/>
            <a:gdLst/>
            <a:ahLst/>
            <a:cxnLst/>
            <a:rect l="l" t="t" r="r" b="b"/>
            <a:pathLst>
              <a:path w="2870200" h="12700">
                <a:moveTo>
                  <a:pt x="0" y="12700"/>
                </a:moveTo>
                <a:lnTo>
                  <a:pt x="2870149" y="12700"/>
                </a:lnTo>
                <a:lnTo>
                  <a:pt x="2870149" y="0"/>
                </a:lnTo>
                <a:lnTo>
                  <a:pt x="0" y="0"/>
                </a:lnTo>
                <a:lnTo>
                  <a:pt x="0" y="127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8"/>
          <p:cNvSpPr/>
          <p:nvPr/>
        </p:nvSpPr>
        <p:spPr>
          <a:xfrm>
            <a:off x="696027" y="2140373"/>
            <a:ext cx="0" cy="1994747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9"/>
          <p:cNvSpPr/>
          <p:nvPr/>
        </p:nvSpPr>
        <p:spPr>
          <a:xfrm>
            <a:off x="4505960" y="2140373"/>
            <a:ext cx="0" cy="1994747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20"/>
          <p:cNvSpPr/>
          <p:nvPr/>
        </p:nvSpPr>
        <p:spPr>
          <a:xfrm>
            <a:off x="687560" y="2148840"/>
            <a:ext cx="3826933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21"/>
          <p:cNvSpPr/>
          <p:nvPr/>
        </p:nvSpPr>
        <p:spPr>
          <a:xfrm>
            <a:off x="687560" y="4126652"/>
            <a:ext cx="3826933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9"/>
          <p:cNvSpPr/>
          <p:nvPr/>
        </p:nvSpPr>
        <p:spPr>
          <a:xfrm>
            <a:off x="687560" y="2617893"/>
            <a:ext cx="3826933" cy="50800"/>
          </a:xfrm>
          <a:custGeom>
            <a:avLst/>
            <a:gdLst/>
            <a:ahLst/>
            <a:cxnLst/>
            <a:rect l="l" t="t" r="r" b="b"/>
            <a:pathLst>
              <a:path w="2870200" h="38100">
                <a:moveTo>
                  <a:pt x="0" y="38100"/>
                </a:moveTo>
                <a:lnTo>
                  <a:pt x="2870149" y="38100"/>
                </a:lnTo>
                <a:lnTo>
                  <a:pt x="2870149" y="0"/>
                </a:lnTo>
                <a:lnTo>
                  <a:pt x="0" y="0"/>
                </a:lnTo>
                <a:lnTo>
                  <a:pt x="0" y="3810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10"/>
          <p:cNvSpPr/>
          <p:nvPr/>
        </p:nvSpPr>
        <p:spPr>
          <a:xfrm>
            <a:off x="696027" y="2140373"/>
            <a:ext cx="0" cy="1994747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11"/>
          <p:cNvSpPr/>
          <p:nvPr/>
        </p:nvSpPr>
        <p:spPr>
          <a:xfrm>
            <a:off x="4505960" y="2140373"/>
            <a:ext cx="0" cy="1994747"/>
          </a:xfrm>
          <a:custGeom>
            <a:avLst/>
            <a:gdLst/>
            <a:ahLst/>
            <a:cxnLst/>
            <a:rect l="l" t="t" r="r" b="b"/>
            <a:pathLst>
              <a:path h="1496060">
                <a:moveTo>
                  <a:pt x="0" y="0"/>
                </a:moveTo>
                <a:lnTo>
                  <a:pt x="0" y="149606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12"/>
          <p:cNvSpPr/>
          <p:nvPr/>
        </p:nvSpPr>
        <p:spPr>
          <a:xfrm>
            <a:off x="687560" y="2148840"/>
            <a:ext cx="3826933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13"/>
          <p:cNvSpPr/>
          <p:nvPr/>
        </p:nvSpPr>
        <p:spPr>
          <a:xfrm>
            <a:off x="687560" y="4126652"/>
            <a:ext cx="3826933" cy="0"/>
          </a:xfrm>
          <a:custGeom>
            <a:avLst/>
            <a:gdLst/>
            <a:ahLst/>
            <a:cxnLst/>
            <a:rect l="l" t="t" r="r" b="b"/>
            <a:pathLst>
              <a:path w="2870200">
                <a:moveTo>
                  <a:pt x="0" y="0"/>
                </a:moveTo>
                <a:lnTo>
                  <a:pt x="2870149" y="0"/>
                </a:lnTo>
              </a:path>
            </a:pathLst>
          </a:custGeom>
          <a:ln w="12700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14"/>
          <p:cNvSpPr txBox="1"/>
          <p:nvPr/>
        </p:nvSpPr>
        <p:spPr>
          <a:xfrm>
            <a:off x="704493" y="2221148"/>
            <a:ext cx="3793067" cy="31034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algn="ctr">
              <a:spcBef>
                <a:spcPts val="140"/>
              </a:spcBef>
            </a:pPr>
            <a:r>
              <a:rPr b="1" spc="-8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Riesgos</a:t>
            </a: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Imagen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392" y="4212872"/>
            <a:ext cx="1363517" cy="1387533"/>
          </a:xfrm>
          <a:prstGeom prst="rect">
            <a:avLst/>
          </a:prstGeom>
        </p:spPr>
      </p:pic>
      <p:sp>
        <p:nvSpPr>
          <p:cNvPr id="26" name="object 15"/>
          <p:cNvSpPr/>
          <p:nvPr/>
        </p:nvSpPr>
        <p:spPr>
          <a:xfrm>
            <a:off x="1643533" y="3577779"/>
            <a:ext cx="3350003" cy="103371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object 5"/>
          <p:cNvSpPr txBox="1"/>
          <p:nvPr/>
        </p:nvSpPr>
        <p:spPr>
          <a:xfrm>
            <a:off x="1643536" y="3772288"/>
            <a:ext cx="3235113" cy="672833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 algn="ctr">
              <a:spcBef>
                <a:spcPts val="127"/>
              </a:spcBef>
            </a:pPr>
            <a:r>
              <a:rPr lang="es-CO" sz="2100" spc="-7" dirty="0">
                <a:latin typeface="Arial" panose="020B0604020202020204" pitchFamily="34" charset="0"/>
                <a:cs typeface="Arial" panose="020B0604020202020204" pitchFamily="34" charset="0"/>
              </a:rPr>
              <a:t>Inicio del proyecto o actividad: DÍA-MES-AÑO</a:t>
            </a:r>
            <a:endParaRPr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object 15"/>
          <p:cNvSpPr/>
          <p:nvPr/>
        </p:nvSpPr>
        <p:spPr>
          <a:xfrm>
            <a:off x="6794693" y="3557034"/>
            <a:ext cx="3350003" cy="107661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16"/>
          <p:cNvSpPr txBox="1"/>
          <p:nvPr/>
        </p:nvSpPr>
        <p:spPr>
          <a:xfrm>
            <a:off x="6822388" y="3772288"/>
            <a:ext cx="3235113" cy="672833"/>
          </a:xfrm>
          <a:prstGeom prst="rect">
            <a:avLst/>
          </a:prstGeom>
        </p:spPr>
        <p:txBody>
          <a:bodyPr vert="horz" wrap="square" lIns="0" tIns="16086" rIns="0" bIns="0" rtlCol="0">
            <a:spAutoFit/>
          </a:bodyPr>
          <a:lstStyle/>
          <a:p>
            <a:pPr marL="16933" marR="6773" algn="ctr">
              <a:spcBef>
                <a:spcPts val="127"/>
              </a:spcBef>
            </a:pPr>
            <a:r>
              <a:rPr lang="es-CO" sz="2100" spc="-7" dirty="0">
                <a:latin typeface="Arial" panose="020B0604020202020204" pitchFamily="34" charset="0"/>
                <a:cs typeface="Arial" panose="020B0604020202020204" pitchFamily="34" charset="0"/>
              </a:rPr>
              <a:t>Final del proyecto o actividad: DÍA-MES-AÑO</a:t>
            </a:r>
            <a:endParaRPr lang="es-CO" sz="2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object 18"/>
          <p:cNvSpPr/>
          <p:nvPr/>
        </p:nvSpPr>
        <p:spPr>
          <a:xfrm>
            <a:off x="1342597" y="2345345"/>
            <a:ext cx="1427480" cy="2163835"/>
          </a:xfrm>
          <a:custGeom>
            <a:avLst/>
            <a:gdLst/>
            <a:ahLst/>
            <a:cxnLst/>
            <a:rect l="l" t="t" r="r" b="b"/>
            <a:pathLst>
              <a:path w="1070610" h="1830704">
                <a:moveTo>
                  <a:pt x="163830" y="1752727"/>
                </a:moveTo>
                <a:lnTo>
                  <a:pt x="163830" y="1830451"/>
                </a:lnTo>
                <a:lnTo>
                  <a:pt x="215646" y="1804542"/>
                </a:lnTo>
                <a:lnTo>
                  <a:pt x="176784" y="1804542"/>
                </a:lnTo>
                <a:lnTo>
                  <a:pt x="176784" y="1778634"/>
                </a:lnTo>
                <a:lnTo>
                  <a:pt x="215645" y="1778634"/>
                </a:lnTo>
                <a:lnTo>
                  <a:pt x="163830" y="1752727"/>
                </a:lnTo>
                <a:close/>
              </a:path>
              <a:path w="1070610" h="1830704">
                <a:moveTo>
                  <a:pt x="1070102" y="0"/>
                </a:moveTo>
                <a:lnTo>
                  <a:pt x="5803" y="0"/>
                </a:lnTo>
                <a:lnTo>
                  <a:pt x="0" y="5841"/>
                </a:lnTo>
                <a:lnTo>
                  <a:pt x="0" y="1798701"/>
                </a:lnTo>
                <a:lnTo>
                  <a:pt x="5803" y="1804542"/>
                </a:lnTo>
                <a:lnTo>
                  <a:pt x="163830" y="1804542"/>
                </a:lnTo>
                <a:lnTo>
                  <a:pt x="163830" y="1791589"/>
                </a:lnTo>
                <a:lnTo>
                  <a:pt x="25908" y="1791589"/>
                </a:lnTo>
                <a:lnTo>
                  <a:pt x="12954" y="1778634"/>
                </a:lnTo>
                <a:lnTo>
                  <a:pt x="25908" y="1778634"/>
                </a:lnTo>
                <a:lnTo>
                  <a:pt x="25908" y="25907"/>
                </a:lnTo>
                <a:lnTo>
                  <a:pt x="12954" y="25907"/>
                </a:lnTo>
                <a:lnTo>
                  <a:pt x="25908" y="12953"/>
                </a:lnTo>
                <a:lnTo>
                  <a:pt x="1070102" y="12953"/>
                </a:lnTo>
                <a:lnTo>
                  <a:pt x="1070102" y="0"/>
                </a:lnTo>
                <a:close/>
              </a:path>
              <a:path w="1070610" h="1830704">
                <a:moveTo>
                  <a:pt x="215645" y="1778634"/>
                </a:moveTo>
                <a:lnTo>
                  <a:pt x="176784" y="1778634"/>
                </a:lnTo>
                <a:lnTo>
                  <a:pt x="176784" y="1804542"/>
                </a:lnTo>
                <a:lnTo>
                  <a:pt x="215646" y="1804542"/>
                </a:lnTo>
                <a:lnTo>
                  <a:pt x="241554" y="1791589"/>
                </a:lnTo>
                <a:lnTo>
                  <a:pt x="215645" y="1778634"/>
                </a:lnTo>
                <a:close/>
              </a:path>
              <a:path w="1070610" h="1830704">
                <a:moveTo>
                  <a:pt x="25908" y="1778634"/>
                </a:moveTo>
                <a:lnTo>
                  <a:pt x="12954" y="1778634"/>
                </a:lnTo>
                <a:lnTo>
                  <a:pt x="25908" y="1791589"/>
                </a:lnTo>
                <a:lnTo>
                  <a:pt x="25908" y="1778634"/>
                </a:lnTo>
                <a:close/>
              </a:path>
              <a:path w="1070610" h="1830704">
                <a:moveTo>
                  <a:pt x="163830" y="1778634"/>
                </a:moveTo>
                <a:lnTo>
                  <a:pt x="25908" y="1778634"/>
                </a:lnTo>
                <a:lnTo>
                  <a:pt x="25908" y="1791589"/>
                </a:lnTo>
                <a:lnTo>
                  <a:pt x="163830" y="1791589"/>
                </a:lnTo>
                <a:lnTo>
                  <a:pt x="163830" y="1778634"/>
                </a:lnTo>
                <a:close/>
              </a:path>
              <a:path w="1070610" h="1830704">
                <a:moveTo>
                  <a:pt x="25908" y="12953"/>
                </a:moveTo>
                <a:lnTo>
                  <a:pt x="12954" y="25907"/>
                </a:lnTo>
                <a:lnTo>
                  <a:pt x="25908" y="25907"/>
                </a:lnTo>
                <a:lnTo>
                  <a:pt x="25908" y="12953"/>
                </a:lnTo>
                <a:close/>
              </a:path>
              <a:path w="1070610" h="1830704">
                <a:moveTo>
                  <a:pt x="1070102" y="12953"/>
                </a:moveTo>
                <a:lnTo>
                  <a:pt x="25908" y="12953"/>
                </a:lnTo>
                <a:lnTo>
                  <a:pt x="25908" y="25907"/>
                </a:lnTo>
                <a:lnTo>
                  <a:pt x="1070102" y="25907"/>
                </a:lnTo>
                <a:lnTo>
                  <a:pt x="1070102" y="1295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20"/>
          <p:cNvSpPr/>
          <p:nvPr/>
        </p:nvSpPr>
        <p:spPr>
          <a:xfrm>
            <a:off x="9102586" y="2194858"/>
            <a:ext cx="1426633" cy="2179087"/>
          </a:xfrm>
          <a:custGeom>
            <a:avLst/>
            <a:gdLst/>
            <a:ahLst/>
            <a:cxnLst/>
            <a:rect l="l" t="t" r="r" b="b"/>
            <a:pathLst>
              <a:path w="1069975" h="1830704">
                <a:moveTo>
                  <a:pt x="905764" y="1752727"/>
                </a:moveTo>
                <a:lnTo>
                  <a:pt x="828040" y="1791589"/>
                </a:lnTo>
                <a:lnTo>
                  <a:pt x="905764" y="1830451"/>
                </a:lnTo>
                <a:lnTo>
                  <a:pt x="905764" y="1804542"/>
                </a:lnTo>
                <a:lnTo>
                  <a:pt x="892810" y="1804542"/>
                </a:lnTo>
                <a:lnTo>
                  <a:pt x="892810" y="1778634"/>
                </a:lnTo>
                <a:lnTo>
                  <a:pt x="905764" y="1778634"/>
                </a:lnTo>
                <a:lnTo>
                  <a:pt x="905764" y="1752727"/>
                </a:lnTo>
                <a:close/>
              </a:path>
              <a:path w="1069975" h="1830704">
                <a:moveTo>
                  <a:pt x="905764" y="1778634"/>
                </a:moveTo>
                <a:lnTo>
                  <a:pt x="892810" y="1778634"/>
                </a:lnTo>
                <a:lnTo>
                  <a:pt x="892810" y="1804542"/>
                </a:lnTo>
                <a:lnTo>
                  <a:pt x="905764" y="1804542"/>
                </a:lnTo>
                <a:lnTo>
                  <a:pt x="905764" y="1778634"/>
                </a:lnTo>
                <a:close/>
              </a:path>
              <a:path w="1069975" h="1830704">
                <a:moveTo>
                  <a:pt x="1043686" y="1778634"/>
                </a:moveTo>
                <a:lnTo>
                  <a:pt x="905764" y="1778634"/>
                </a:lnTo>
                <a:lnTo>
                  <a:pt x="905764" y="1804542"/>
                </a:lnTo>
                <a:lnTo>
                  <a:pt x="1063752" y="1804542"/>
                </a:lnTo>
                <a:lnTo>
                  <a:pt x="1069594" y="1798701"/>
                </a:lnTo>
                <a:lnTo>
                  <a:pt x="1069594" y="1791589"/>
                </a:lnTo>
                <a:lnTo>
                  <a:pt x="1043686" y="1791589"/>
                </a:lnTo>
                <a:lnTo>
                  <a:pt x="1043686" y="1778634"/>
                </a:lnTo>
                <a:close/>
              </a:path>
              <a:path w="1069975" h="1830704">
                <a:moveTo>
                  <a:pt x="1043686" y="12953"/>
                </a:moveTo>
                <a:lnTo>
                  <a:pt x="1043686" y="1791589"/>
                </a:lnTo>
                <a:lnTo>
                  <a:pt x="1056640" y="1778634"/>
                </a:lnTo>
                <a:lnTo>
                  <a:pt x="1069594" y="1778634"/>
                </a:lnTo>
                <a:lnTo>
                  <a:pt x="1069594" y="25907"/>
                </a:lnTo>
                <a:lnTo>
                  <a:pt x="1056640" y="25907"/>
                </a:lnTo>
                <a:lnTo>
                  <a:pt x="1043686" y="12953"/>
                </a:lnTo>
                <a:close/>
              </a:path>
              <a:path w="1069975" h="1830704">
                <a:moveTo>
                  <a:pt x="1069594" y="1778634"/>
                </a:moveTo>
                <a:lnTo>
                  <a:pt x="1056640" y="1778634"/>
                </a:lnTo>
                <a:lnTo>
                  <a:pt x="1043686" y="1791589"/>
                </a:lnTo>
                <a:lnTo>
                  <a:pt x="1069594" y="1791589"/>
                </a:lnTo>
                <a:lnTo>
                  <a:pt x="1069594" y="1778634"/>
                </a:lnTo>
                <a:close/>
              </a:path>
              <a:path w="1069975" h="1830704">
                <a:moveTo>
                  <a:pt x="1063752" y="0"/>
                </a:moveTo>
                <a:lnTo>
                  <a:pt x="0" y="0"/>
                </a:lnTo>
                <a:lnTo>
                  <a:pt x="0" y="25907"/>
                </a:lnTo>
                <a:lnTo>
                  <a:pt x="1043686" y="25907"/>
                </a:lnTo>
                <a:lnTo>
                  <a:pt x="1043686" y="12953"/>
                </a:lnTo>
                <a:lnTo>
                  <a:pt x="1069594" y="12953"/>
                </a:lnTo>
                <a:lnTo>
                  <a:pt x="1069594" y="5841"/>
                </a:lnTo>
                <a:lnTo>
                  <a:pt x="1063752" y="0"/>
                </a:lnTo>
                <a:close/>
              </a:path>
              <a:path w="1069975" h="1830704">
                <a:moveTo>
                  <a:pt x="1069594" y="12953"/>
                </a:moveTo>
                <a:lnTo>
                  <a:pt x="1043686" y="12953"/>
                </a:lnTo>
                <a:lnTo>
                  <a:pt x="1056640" y="25907"/>
                </a:lnTo>
                <a:lnTo>
                  <a:pt x="1069594" y="25907"/>
                </a:lnTo>
                <a:lnTo>
                  <a:pt x="1069594" y="12953"/>
                </a:lnTo>
                <a:close/>
              </a:path>
            </a:pathLst>
          </a:custGeom>
          <a:solidFill>
            <a:srgbClr val="4F81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3 Título"/>
          <p:cNvSpPr>
            <a:spLocks noGrp="1"/>
          </p:cNvSpPr>
          <p:nvPr>
            <p:ph type="title"/>
          </p:nvPr>
        </p:nvSpPr>
        <p:spPr>
          <a:xfrm>
            <a:off x="1897470" y="1145841"/>
            <a:ext cx="10122839" cy="695688"/>
          </a:xfrm>
        </p:spPr>
        <p:txBody>
          <a:bodyPr>
            <a:noAutofit/>
          </a:bodyPr>
          <a:lstStyle/>
          <a:p>
            <a:pPr algn="just"/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Programe los tiempos de ejecución de las actividades de mejora</a:t>
            </a:r>
          </a:p>
        </p:txBody>
      </p:sp>
      <p:graphicFrame>
        <p:nvGraphicFramePr>
          <p:cNvPr id="34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7945897"/>
              </p:ext>
            </p:extLst>
          </p:nvPr>
        </p:nvGraphicFramePr>
        <p:xfrm>
          <a:off x="2783501" y="1813695"/>
          <a:ext cx="6302150" cy="1346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1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1075">
                  <a:extLst>
                    <a:ext uri="{9D8B030D-6E8A-4147-A177-3AD203B41FA5}">
                      <a16:colId xmlns:a16="http://schemas.microsoft.com/office/drawing/2014/main" val="9188359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1009650" marR="492759" indent="-4972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2100" spc="-70" noProof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inicio</a:t>
                      </a:r>
                      <a:endParaRPr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B="0"/>
                </a:tc>
                <a:tc>
                  <a:txBody>
                    <a:bodyPr/>
                    <a:lstStyle/>
                    <a:p>
                      <a:pPr marL="1009650" marR="492759" indent="-497205" algn="ctr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lang="es-CO" sz="21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Fecha de fin</a:t>
                      </a:r>
                      <a:endParaRPr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51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5" name="Rectángulo 34"/>
          <p:cNvSpPr/>
          <p:nvPr/>
        </p:nvSpPr>
        <p:spPr>
          <a:xfrm>
            <a:off x="90609" y="4664578"/>
            <a:ext cx="4902927" cy="2062091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s-CO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enga </a:t>
            </a:r>
            <a:r>
              <a:rPr lang="es-C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presente </a:t>
            </a:r>
            <a:r>
              <a:rPr lang="es-CO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que: la mejora no </a:t>
            </a:r>
            <a:r>
              <a:rPr lang="es-C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podrá exceder de 1 año desde el momento de la suscripción. </a:t>
            </a:r>
            <a:endParaRPr lang="es-CO" sz="1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s-CO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 término sólo puede </a:t>
            </a:r>
            <a:r>
              <a:rPr lang="es-CO" sz="1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 ampliado hasta por 6 </a:t>
            </a:r>
            <a:r>
              <a:rPr lang="es-CO" sz="1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meses previa justificación.</a:t>
            </a:r>
            <a:endParaRPr lang="es-CO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s-CO" sz="1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28 Imagen"/>
          <p:cNvPicPr>
            <a:picLocks noChangeAspect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173" y="136762"/>
            <a:ext cx="2323201" cy="76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97679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/>
          <p:cNvSpPr txBox="1"/>
          <p:nvPr/>
        </p:nvSpPr>
        <p:spPr>
          <a:xfrm>
            <a:off x="1810871" y="1543761"/>
            <a:ext cx="10381129" cy="515843"/>
          </a:xfrm>
          <a:prstGeom prst="rect">
            <a:avLst/>
          </a:prstGeom>
          <a:noFill/>
        </p:spPr>
        <p:txBody>
          <a:bodyPr wrap="square" lIns="91430" tIns="45718" rIns="91430" bIns="45718" rtlCol="0">
            <a:spAutoFit/>
          </a:bodyPr>
          <a:lstStyle/>
          <a:p>
            <a:pPr>
              <a:lnSpc>
                <a:spcPts val="3300"/>
              </a:lnSpc>
            </a:pPr>
            <a:r>
              <a:rPr lang="es-CO" sz="3600" dirty="0" smtClean="0">
                <a:solidFill>
                  <a:srgbClr val="0032A0"/>
                </a:solidFill>
                <a:latin typeface="Franklin Gothic Demi" panose="020B0703020102020204" pitchFamily="34" charset="0"/>
              </a:rPr>
              <a:t>Seguimiento </a:t>
            </a:r>
            <a:endParaRPr lang="es-CO" dirty="0">
              <a:solidFill>
                <a:schemeClr val="bg1">
                  <a:lumMod val="50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95211" y="2275513"/>
            <a:ext cx="9654862" cy="2283608"/>
          </a:xfrm>
        </p:spPr>
        <p:txBody>
          <a:bodyPr>
            <a:normAutofit/>
          </a:bodyPr>
          <a:lstStyle/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La Oficina de Control Interno – OCI, realizará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seguimiento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semestralmente o excepcionalmente cuando el proceso lo requiera y verificará la “Evidencia </a:t>
            </a:r>
            <a:r>
              <a:rPr lang="es-CO" dirty="0">
                <a:latin typeface="Arial" panose="020B0604020202020204" pitchFamily="34" charset="0"/>
                <a:cs typeface="Arial" panose="020B0604020202020204" pitchFamily="34" charset="0"/>
              </a:rPr>
              <a:t>del cumplimiento del </a:t>
            </a:r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Indicador”. </a:t>
            </a:r>
          </a:p>
          <a:p>
            <a:pPr algn="just"/>
            <a:endParaRPr lang="es-CO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s-CO" dirty="0" smtClean="0">
                <a:latin typeface="Arial" panose="020B0604020202020204" pitchFamily="34" charset="0"/>
                <a:cs typeface="Arial" panose="020B0604020202020204" pitchFamily="34" charset="0"/>
              </a:rPr>
              <a:t>Corresponde a la Oficina diligenciar el apartado de “Seguimiento”. </a:t>
            </a:r>
            <a:endParaRPr lang="es-CO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1758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5"/>
          <p:cNvSpPr txBox="1"/>
          <p:nvPr/>
        </p:nvSpPr>
        <p:spPr>
          <a:xfrm>
            <a:off x="1" y="1620479"/>
            <a:ext cx="12192000" cy="1554268"/>
          </a:xfrm>
          <a:prstGeom prst="rect">
            <a:avLst/>
          </a:prstGeom>
          <a:noFill/>
        </p:spPr>
        <p:txBody>
          <a:bodyPr wrap="square" lIns="121901" tIns="60950" rIns="121901" bIns="60950" rtlCol="0">
            <a:spAutoFit/>
          </a:bodyPr>
          <a:lstStyle/>
          <a:p>
            <a:pPr algn="ctr" defTabSz="914218"/>
            <a:r>
              <a:rPr lang="es-ES" sz="37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Instructivo para la Formulación de Planes de Mejoramiento</a:t>
            </a:r>
          </a:p>
          <a:p>
            <a:pPr defTabSz="914218"/>
            <a:endParaRPr lang="es-ES" dirty="0">
              <a:solidFill>
                <a:prstClr val="white"/>
              </a:solidFill>
            </a:endParaRPr>
          </a:p>
        </p:txBody>
      </p:sp>
      <p:pic>
        <p:nvPicPr>
          <p:cNvPr id="5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130" y="3261952"/>
            <a:ext cx="3433065" cy="2574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272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174226" y="1270151"/>
            <a:ext cx="8887080" cy="561864"/>
          </a:xfrm>
        </p:spPr>
        <p:txBody>
          <a:bodyPr>
            <a:normAutofit/>
          </a:bodyPr>
          <a:lstStyle/>
          <a:p>
            <a:r>
              <a:rPr lang="es-CO" sz="2500" b="1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Ejecución del Plan de Mejoramiento </a:t>
            </a:r>
          </a:p>
        </p:txBody>
      </p:sp>
      <p:sp>
        <p:nvSpPr>
          <p:cNvPr id="6" name="Marcador de contenido 2"/>
          <p:cNvSpPr>
            <a:spLocks noGrp="1"/>
          </p:cNvSpPr>
          <p:nvPr>
            <p:ph idx="1"/>
          </p:nvPr>
        </p:nvSpPr>
        <p:spPr>
          <a:xfrm>
            <a:off x="1160063" y="1711311"/>
            <a:ext cx="10272215" cy="47721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s-CO" sz="23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s-CO" sz="2300" dirty="0">
                <a:latin typeface="Arial" panose="020B0604020202020204" pitchFamily="34" charset="0"/>
                <a:cs typeface="Arial" panose="020B0604020202020204" pitchFamily="34" charset="0"/>
              </a:rPr>
              <a:t>El  Plan de Mejoramiento se considerará </a:t>
            </a:r>
            <a:r>
              <a:rPr lang="es-CO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cerrado, </a:t>
            </a:r>
            <a:r>
              <a:rPr lang="es-CO" sz="2300" dirty="0">
                <a:latin typeface="Arial" panose="020B0604020202020204" pitchFamily="34" charset="0"/>
                <a:cs typeface="Arial" panose="020B0604020202020204" pitchFamily="34" charset="0"/>
              </a:rPr>
              <a:t>cuando logre un nivel </a:t>
            </a:r>
            <a:r>
              <a:rPr lang="es-CO" sz="2300" dirty="0" smtClean="0">
                <a:latin typeface="Arial" panose="020B0604020202020204" pitchFamily="34" charset="0"/>
                <a:cs typeface="Arial" panose="020B0604020202020204" pitchFamily="34" charset="0"/>
              </a:rPr>
              <a:t>de avance </a:t>
            </a:r>
            <a:r>
              <a:rPr lang="es-CO" sz="2300" dirty="0">
                <a:latin typeface="Arial" panose="020B0604020202020204" pitchFamily="34" charset="0"/>
                <a:cs typeface="Arial" panose="020B0604020202020204" pitchFamily="34" charset="0"/>
              </a:rPr>
              <a:t>igual o superior al 90%.</a:t>
            </a:r>
          </a:p>
        </p:txBody>
      </p:sp>
      <p:pic>
        <p:nvPicPr>
          <p:cNvPr id="7" name="31 Imagen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61" b="96875" l="26172" r="7314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7807" r="27540"/>
          <a:stretch/>
        </p:blipFill>
        <p:spPr>
          <a:xfrm>
            <a:off x="1794989" y="2576108"/>
            <a:ext cx="3878571" cy="3907391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5554661" y="3266614"/>
            <a:ext cx="6096000" cy="67710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MX" i="1" dirty="0"/>
              <a:t>PV-GC-2.6- IN - 2 Instructivo para la Formulación de Planes de </a:t>
            </a:r>
            <a:r>
              <a:rPr lang="es-MX" i="1" dirty="0" smtClean="0"/>
              <a:t>Mejoramiento Versión 2</a:t>
            </a:r>
            <a:endParaRPr lang="es-CO" i="1" dirty="0"/>
          </a:p>
        </p:txBody>
      </p:sp>
    </p:spTree>
    <p:extLst>
      <p:ext uri="{BB962C8B-B14F-4D97-AF65-F5344CB8AC3E}">
        <p14:creationId xmlns:p14="http://schemas.microsoft.com/office/powerpoint/2010/main" val="99462176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10603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9 Diagrama"/>
          <p:cNvGraphicFramePr/>
          <p:nvPr>
            <p:extLst>
              <p:ext uri="{D42A27DB-BD31-4B8C-83A1-F6EECF244321}">
                <p14:modId xmlns:p14="http://schemas.microsoft.com/office/powerpoint/2010/main" val="4084526963"/>
              </p:ext>
            </p:extLst>
          </p:nvPr>
        </p:nvGraphicFramePr>
        <p:xfrm>
          <a:off x="-1898040" y="1563218"/>
          <a:ext cx="10917755" cy="5094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ángulo 7"/>
          <p:cNvSpPr/>
          <p:nvPr/>
        </p:nvSpPr>
        <p:spPr>
          <a:xfrm>
            <a:off x="6718603" y="158636"/>
            <a:ext cx="4995623" cy="1354205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ctr"/>
            <a:r>
              <a:rPr lang="es-CO" sz="2000" b="1" dirty="0" smtClean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CO" sz="2000" b="1" dirty="0">
                <a:ln>
                  <a:solidFill>
                    <a:schemeClr val="bg1"/>
                  </a:solidFill>
                </a:ln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Oficina de Control Interno Líder del Proceso Gestión del Control y Mejoramiento Continuo desarrolla 5 roles: </a:t>
            </a:r>
            <a:endParaRPr lang="en-US" sz="2000" b="1" dirty="0">
              <a:ln>
                <a:solidFill>
                  <a:schemeClr val="bg1"/>
                </a:solidFill>
              </a:ln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7 Imagen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3125" y="3386177"/>
            <a:ext cx="2361873" cy="1058537"/>
          </a:xfrm>
          <a:prstGeom prst="rect">
            <a:avLst/>
          </a:prstGeom>
        </p:spPr>
      </p:pic>
      <p:pic>
        <p:nvPicPr>
          <p:cNvPr id="10" name="Picture 2" descr="Planes de Mejoramiento – Colegio Técnico Lorenzo de Salazar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6415" y="3117293"/>
            <a:ext cx="2975588" cy="132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foregroundMark x1="12100" y1="14567" x2="11900" y2="21850"/>
                        <a14:foregroundMark x1="88700" y1="53740" x2="88700" y2="53740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V="1">
            <a:off x="5480487" y="2593825"/>
            <a:ext cx="3910652" cy="1660247"/>
          </a:xfrm>
          <a:prstGeom prst="rect">
            <a:avLst/>
          </a:prstGeom>
        </p:spPr>
      </p:pic>
      <p:sp>
        <p:nvSpPr>
          <p:cNvPr id="12" name="Rectángulo 8"/>
          <p:cNvSpPr/>
          <p:nvPr/>
        </p:nvSpPr>
        <p:spPr>
          <a:xfrm>
            <a:off x="6089556" y="1694447"/>
            <a:ext cx="5127488" cy="1107996"/>
          </a:xfrm>
          <a:custGeom>
            <a:avLst/>
            <a:gdLst>
              <a:gd name="connsiteX0" fmla="*/ 0 w 3886426"/>
              <a:gd name="connsiteY0" fmla="*/ 0 h 276999"/>
              <a:gd name="connsiteX1" fmla="*/ 3886426 w 3886426"/>
              <a:gd name="connsiteY1" fmla="*/ 0 h 276999"/>
              <a:gd name="connsiteX2" fmla="*/ 3886426 w 3886426"/>
              <a:gd name="connsiteY2" fmla="*/ 276999 h 276999"/>
              <a:gd name="connsiteX3" fmla="*/ 0 w 3886426"/>
              <a:gd name="connsiteY3" fmla="*/ 276999 h 276999"/>
              <a:gd name="connsiteX4" fmla="*/ 0 w 3886426"/>
              <a:gd name="connsiteY4" fmla="*/ 0 h 276999"/>
              <a:gd name="connsiteX0" fmla="*/ 0 w 3886426"/>
              <a:gd name="connsiteY0" fmla="*/ 299237 h 576236"/>
              <a:gd name="connsiteX1" fmla="*/ 2255335 w 3886426"/>
              <a:gd name="connsiteY1" fmla="*/ 0 h 576236"/>
              <a:gd name="connsiteX2" fmla="*/ 3886426 w 3886426"/>
              <a:gd name="connsiteY2" fmla="*/ 299237 h 576236"/>
              <a:gd name="connsiteX3" fmla="*/ 3886426 w 3886426"/>
              <a:gd name="connsiteY3" fmla="*/ 576236 h 576236"/>
              <a:gd name="connsiteX4" fmla="*/ 0 w 3886426"/>
              <a:gd name="connsiteY4" fmla="*/ 576236 h 576236"/>
              <a:gd name="connsiteX5" fmla="*/ 0 w 3886426"/>
              <a:gd name="connsiteY5" fmla="*/ 299237 h 5762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886426" h="576236">
                <a:moveTo>
                  <a:pt x="0" y="299237"/>
                </a:moveTo>
                <a:cubicBezTo>
                  <a:pt x="727065" y="298345"/>
                  <a:pt x="1528270" y="892"/>
                  <a:pt x="2255335" y="0"/>
                </a:cubicBezTo>
                <a:lnTo>
                  <a:pt x="3886426" y="299237"/>
                </a:lnTo>
                <a:lnTo>
                  <a:pt x="3886426" y="576236"/>
                </a:lnTo>
                <a:lnTo>
                  <a:pt x="0" y="576236"/>
                </a:lnTo>
                <a:lnTo>
                  <a:pt x="0" y="299237"/>
                </a:lnTo>
                <a:close/>
              </a:path>
            </a:pathLst>
          </a:custGeom>
          <a:noFill/>
        </p:spPr>
        <p:txBody>
          <a:bodyPr wrap="square" lIns="121909" tIns="60954" rIns="121909" bIns="60954">
            <a:spAutoFit/>
          </a:bodyPr>
          <a:lstStyle/>
          <a:p>
            <a:r>
              <a:rPr lang="es-CO" sz="21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fortalecer y lograr el mejoramiento continuo de la gestión de la Universidad del </a:t>
            </a:r>
            <a:r>
              <a:rPr lang="es-CO" sz="2100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Cauca</a:t>
            </a:r>
            <a:endParaRPr lang="en-US" sz="21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8721909" y="4542063"/>
            <a:ext cx="3395003" cy="1092595"/>
          </a:xfrm>
          <a:prstGeom prst="rect">
            <a:avLst/>
          </a:prstGeom>
          <a:solidFill>
            <a:schemeClr val="bg1"/>
          </a:solidFill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sz="2100" b="1" dirty="0">
                <a:ln>
                  <a:solidFill>
                    <a:schemeClr val="bg1"/>
                  </a:solidFill>
                </a:ln>
                <a:latin typeface="Arial" panose="020B0604020202020204" pitchFamily="34" charset="0"/>
                <a:cs typeface="Arial" panose="020B0604020202020204" pitchFamily="34" charset="0"/>
              </a:rPr>
              <a:t>Instrumento técnico para alcanzar estos propósitos</a:t>
            </a:r>
            <a:endParaRPr lang="en-US" sz="2100" b="1" dirty="0">
              <a:ln>
                <a:solidFill>
                  <a:schemeClr val="bg1"/>
                </a:solidFill>
              </a:ln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7913680"/>
      </p:ext>
    </p:extLst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AMBIO PARA MEJORAR&amp;quot; O &amp;quot;MEJORAMIENTO CONTINUO&amp;quot; - Blog | CorIT Blog | CorI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6244" y="2400004"/>
            <a:ext cx="3999073" cy="3130704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6352674" y="388570"/>
            <a:ext cx="6088778" cy="1354205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s-ES" sz="4000" b="1" dirty="0">
                <a:solidFill>
                  <a:srgbClr val="C00000"/>
                </a:solidFill>
                <a:latin typeface="Tahoma"/>
                <a:cs typeface="Tahoma"/>
              </a:rPr>
              <a:t>¿Qué es Plan de Mejoramiento?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805605" y="2053472"/>
            <a:ext cx="7067861" cy="4544834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just" defTabSz="1219080">
              <a:lnSpc>
                <a:spcPts val="3160"/>
              </a:lnSpc>
              <a:spcBef>
                <a:spcPts val="140"/>
              </a:spcBef>
              <a:tabLst>
                <a:tab pos="4886473" algn="l"/>
              </a:tabLst>
            </a:pPr>
            <a:r>
              <a:rPr lang="es-ES" dirty="0" smtClean="0">
                <a:solidFill>
                  <a:srgbClr val="111111"/>
                </a:solidFill>
                <a:latin typeface="Arial"/>
                <a:cs typeface="Arial"/>
              </a:rPr>
              <a:t>Instrumento técnico con “</a:t>
            </a:r>
            <a:r>
              <a:rPr lang="es-ES" i="1" dirty="0" smtClean="0">
                <a:solidFill>
                  <a:srgbClr val="111111"/>
                </a:solidFill>
                <a:latin typeface="Arial"/>
                <a:cs typeface="Arial"/>
              </a:rPr>
              <a:t>un conjunto </a:t>
            </a:r>
            <a:r>
              <a:rPr lang="es-ES" i="1" dirty="0">
                <a:solidFill>
                  <a:srgbClr val="111111"/>
                </a:solidFill>
                <a:latin typeface="Arial"/>
                <a:cs typeface="Arial"/>
              </a:rPr>
              <a:t>de elementos de control que consolidan las acciones de mejoramiento necesarias para corregir las desviaciones encontradas en el Sistema de Control Interno y en la gestión de operaciones que se generan como consecuencia de los procesos de autoevaluación, auditoría interna y de los Órganos de Control, así mismo se incluyen otras evaluaciones externas, como pueden ser las de organismos de certificación, en caso que cuenten con certificaciones bajo normas internacionales</a:t>
            </a:r>
            <a:r>
              <a:rPr lang="es-ES" dirty="0" smtClean="0">
                <a:solidFill>
                  <a:srgbClr val="111111"/>
                </a:solidFill>
                <a:latin typeface="Arial"/>
                <a:cs typeface="Arial"/>
              </a:rPr>
              <a:t>”, </a:t>
            </a:r>
            <a:r>
              <a:rPr lang="es-ES" b="1" dirty="0">
                <a:solidFill>
                  <a:srgbClr val="111111"/>
                </a:solidFill>
                <a:latin typeface="Arial"/>
                <a:cs typeface="Arial"/>
              </a:rPr>
              <a:t>Concepto 465311 de 2020 Departamento Administrativo de la Función Pública – DAFP.</a:t>
            </a:r>
          </a:p>
          <a:p>
            <a:pPr marL="16933" algn="just" defTabSz="1219080">
              <a:lnSpc>
                <a:spcPts val="3160"/>
              </a:lnSpc>
              <a:spcBef>
                <a:spcPts val="140"/>
              </a:spcBef>
              <a:tabLst>
                <a:tab pos="4886473" algn="l"/>
              </a:tabLst>
            </a:pPr>
            <a:endParaRPr dirty="0">
              <a:solidFill>
                <a:srgbClr val="11111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92053676"/>
      </p:ext>
    </p:extLst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910940" y="580213"/>
            <a:ext cx="4885620" cy="1354205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latin typeface="Tahoma"/>
                <a:cs typeface="Tahoma"/>
              </a:rPr>
              <a:t>Resolución R-290 de 2019</a:t>
            </a:r>
            <a:endParaRPr lang="es-ES" sz="4000" b="1" dirty="0">
              <a:solidFill>
                <a:srgbClr val="C00000"/>
              </a:solidFill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462818" y="2550910"/>
            <a:ext cx="11729182" cy="428322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just" defTabSz="1219080">
              <a:lnSpc>
                <a:spcPts val="3160"/>
              </a:lnSpc>
              <a:spcBef>
                <a:spcPts val="140"/>
              </a:spcBef>
              <a:tabLst>
                <a:tab pos="4886473" algn="l"/>
              </a:tabLst>
            </a:pPr>
            <a:r>
              <a:rPr lang="es-CO" sz="2800" b="1" dirty="0">
                <a:solidFill>
                  <a:srgbClr val="111111"/>
                </a:solidFill>
                <a:latin typeface="Arial"/>
                <a:cs typeface="Arial"/>
              </a:rPr>
              <a:t>Ordenan medidas de impulso al Plan de Mejoramiento </a:t>
            </a:r>
            <a:r>
              <a:rPr lang="es-CO" sz="2800" b="1" dirty="0" smtClean="0">
                <a:solidFill>
                  <a:srgbClr val="111111"/>
                </a:solidFill>
                <a:latin typeface="Arial"/>
                <a:cs typeface="Arial"/>
              </a:rPr>
              <a:t>Institucional</a:t>
            </a:r>
            <a:r>
              <a:rPr lang="es-ES" sz="2800" b="1" dirty="0" smtClean="0">
                <a:solidFill>
                  <a:srgbClr val="111111"/>
                </a:solidFill>
                <a:latin typeface="Arial"/>
                <a:cs typeface="Arial"/>
              </a:rPr>
              <a:t> </a:t>
            </a:r>
            <a:endParaRPr sz="2800" b="1" dirty="0">
              <a:solidFill>
                <a:srgbClr val="111111"/>
              </a:solidFill>
              <a:latin typeface="Arial"/>
              <a:cs typeface="Arial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2818" y="3237674"/>
            <a:ext cx="8023137" cy="2069797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just" defTabSz="1219080">
              <a:lnSpc>
                <a:spcPts val="3160"/>
              </a:lnSpc>
              <a:spcBef>
                <a:spcPts val="140"/>
              </a:spcBef>
              <a:tabLst>
                <a:tab pos="4886473" algn="l"/>
              </a:tabLst>
            </a:pPr>
            <a:r>
              <a:rPr lang="es-ES" dirty="0" smtClean="0">
                <a:solidFill>
                  <a:srgbClr val="111111"/>
                </a:solidFill>
                <a:latin typeface="Arial"/>
                <a:cs typeface="Arial"/>
              </a:rPr>
              <a:t>Esta normativa regula lo concerniente a la formulación, reformulación, suscripción, ejecución y  seguimiento de Planes de Mejoramiento, así como la incidencia en la evaluación del desempeño y </a:t>
            </a:r>
            <a:r>
              <a:rPr lang="es-ES" dirty="0">
                <a:solidFill>
                  <a:srgbClr val="111111"/>
                </a:solidFill>
                <a:latin typeface="Arial"/>
                <a:cs typeface="Arial"/>
              </a:rPr>
              <a:t>las responsabilidades que surgen de los servidores que intervienen </a:t>
            </a:r>
            <a:r>
              <a:rPr lang="es-ES" dirty="0" smtClean="0">
                <a:solidFill>
                  <a:srgbClr val="111111"/>
                </a:solidFill>
                <a:latin typeface="Arial"/>
                <a:cs typeface="Arial"/>
              </a:rPr>
              <a:t>en la gestión de los Planes</a:t>
            </a:r>
            <a:r>
              <a:rPr lang="es-ES" b="1" dirty="0" smtClean="0">
                <a:solidFill>
                  <a:srgbClr val="111111"/>
                </a:solidFill>
                <a:latin typeface="Arial"/>
                <a:cs typeface="Arial"/>
              </a:rPr>
              <a:t>.</a:t>
            </a:r>
            <a:endParaRPr dirty="0">
              <a:solidFill>
                <a:srgbClr val="11111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63113308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6440106" y="278495"/>
            <a:ext cx="5751894" cy="1107984"/>
          </a:xfrm>
          <a:prstGeom prst="rect">
            <a:avLst/>
          </a:prstGeom>
          <a:noFill/>
        </p:spPr>
        <p:txBody>
          <a:bodyPr wrap="square" lIns="121909" tIns="60954" rIns="121909" bIns="60954" rtlCol="0">
            <a:spAutoFit/>
          </a:bodyPr>
          <a:lstStyle/>
          <a:p>
            <a:pPr algn="ctr"/>
            <a:r>
              <a:rPr lang="es-CO" sz="3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¿Cómo formulo el Plan de Mejoramiento? </a:t>
            </a:r>
            <a:endParaRPr lang="es-ES" sz="3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bject 7"/>
          <p:cNvSpPr txBox="1"/>
          <p:nvPr/>
        </p:nvSpPr>
        <p:spPr>
          <a:xfrm>
            <a:off x="609603" y="2115356"/>
            <a:ext cx="10759439" cy="838691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 algn="just" defTabSz="1219080">
              <a:lnSpc>
                <a:spcPts val="3160"/>
              </a:lnSpc>
              <a:spcBef>
                <a:spcPts val="140"/>
              </a:spcBef>
              <a:tabLst>
                <a:tab pos="4886473" algn="l"/>
              </a:tabLst>
            </a:pPr>
            <a:r>
              <a:rPr lang="es-ES" dirty="0">
                <a:solidFill>
                  <a:prstClr val="black"/>
                </a:solidFill>
                <a:latin typeface="Arial"/>
                <a:cs typeface="Arial"/>
              </a:rPr>
              <a:t>En el Formato definido por el proceso Gestión del Control y del Mejoramiento Continuo, Disponible en el Portal Web Institucional Programa Lvmen. </a:t>
            </a:r>
          </a:p>
        </p:txBody>
      </p:sp>
      <p:sp>
        <p:nvSpPr>
          <p:cNvPr id="9" name="object 8"/>
          <p:cNvSpPr/>
          <p:nvPr/>
        </p:nvSpPr>
        <p:spPr>
          <a:xfrm>
            <a:off x="7205215" y="3531878"/>
            <a:ext cx="1879600" cy="170180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080"/>
            <a:endParaRPr dirty="0">
              <a:solidFill>
                <a:prstClr val="black"/>
              </a:solidFill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2299495" y="3150821"/>
            <a:ext cx="2964100" cy="222931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pPr defTabSz="1219080"/>
            <a:endParaRPr dirty="0">
              <a:solidFill>
                <a:prstClr val="black"/>
              </a:solidFill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609603" y="5729903"/>
            <a:ext cx="9861848" cy="415495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r>
              <a:rPr lang="es-CO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metodología para la formulación se aborda en 12 Pasos. </a:t>
            </a:r>
          </a:p>
        </p:txBody>
      </p:sp>
    </p:spTree>
    <p:extLst>
      <p:ext uri="{BB962C8B-B14F-4D97-AF65-F5344CB8AC3E}">
        <p14:creationId xmlns:p14="http://schemas.microsoft.com/office/powerpoint/2010/main" val="2843164800"/>
      </p:ext>
    </p:extLst>
  </p:cSld>
  <p:clrMapOvr>
    <a:masterClrMapping/>
  </p:clrMapOvr>
  <p:transition spd="slow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11015"/>
              </p:ext>
            </p:extLst>
          </p:nvPr>
        </p:nvGraphicFramePr>
        <p:xfrm>
          <a:off x="453961" y="2584525"/>
          <a:ext cx="10189374" cy="34450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595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229873">
                  <a:extLst>
                    <a:ext uri="{9D8B030D-6E8A-4147-A177-3AD203B41FA5}">
                      <a16:colId xmlns:a16="http://schemas.microsoft.com/office/drawing/2014/main" val="3053208724"/>
                    </a:ext>
                  </a:extLst>
                </a:gridCol>
              </a:tblGrid>
              <a:tr h="397087">
                <a:tc>
                  <a:txBody>
                    <a:bodyPr/>
                    <a:lstStyle/>
                    <a:p>
                      <a:pPr marL="10795" algn="ctr">
                        <a:lnSpc>
                          <a:spcPct val="100000"/>
                        </a:lnSpc>
                        <a:spcBef>
                          <a:spcPts val="545"/>
                        </a:spcBef>
                      </a:pPr>
                      <a:r>
                        <a:rPr lang="es-CO" sz="2000" spc="-1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Fuente</a:t>
                      </a:r>
                      <a:endParaRPr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2287" marB="0"/>
                </a:tc>
                <a:tc>
                  <a:txBody>
                    <a:bodyPr/>
                    <a:lstStyle/>
                    <a:p>
                      <a:pPr marL="10795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545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2000" spc="-125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Descripción</a:t>
                      </a:r>
                      <a:endParaRPr lang="es-CO" sz="2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92287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Autoevaluación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valoración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interna d</a:t>
                      </a:r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 los propios procesos 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de Pares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 seguimiento a</a:t>
                      </a:r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programas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académicos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ctr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Interna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ctr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Sistema de Gestión de la Calidad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Evaluación Externa ICONTEC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Del ente certificador 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254107566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Interna Control Interno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las evaluaciones,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seguimientos, asesorías y acompañamientos de la OCI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924550637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Servicio No Conforme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los resultados que no cumplen con las disposiciones planificadas.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200851979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l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Auditoría Externa CGR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 fontAlgn="b"/>
                      <a:r>
                        <a:rPr lang="es-CO" sz="2000" b="0" i="0" u="none" strike="noStrike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las auditorías practicadas</a:t>
                      </a:r>
                      <a:r>
                        <a:rPr lang="es-CO" sz="2000" b="0" i="0" u="none" strike="noStrike" baseline="0" noProof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por la Contraloría General de la República</a:t>
                      </a:r>
                      <a:endParaRPr lang="es-CO" sz="2000" b="0" i="0" u="none" strike="noStrike" noProof="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b"/>
                </a:tc>
                <a:extLst>
                  <a:ext uri="{0D108BD9-81ED-4DB2-BD59-A6C34878D82A}">
                    <a16:rowId xmlns:a16="http://schemas.microsoft.com/office/drawing/2014/main" val="3714527485"/>
                  </a:ext>
                </a:extLst>
              </a:tr>
            </a:tbl>
          </a:graphicData>
        </a:graphic>
      </p:graphicFrame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41927">
            <a:off x="9700923" y="184074"/>
            <a:ext cx="1576501" cy="1566129"/>
          </a:xfrm>
          <a:prstGeom prst="ellipse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1665530" y="1775653"/>
            <a:ext cx="8251202" cy="755762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marR="6773" algn="just">
              <a:spcBef>
                <a:spcPts val="133"/>
              </a:spcBef>
            </a:pPr>
            <a:r>
              <a:rPr lang="es-CO" sz="2400" spc="-7" dirty="0">
                <a:latin typeface="Arial" panose="020B0604020202020204" pitchFamily="34" charset="0"/>
                <a:cs typeface="Arial" panose="020B0604020202020204" pitchFamily="34" charset="0"/>
              </a:rPr>
              <a:t>Seleccione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procedencia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las  oportunidades 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CO" sz="2400" spc="-7" dirty="0">
                <a:latin typeface="Arial" panose="020B0604020202020204" pitchFamily="34" charset="0"/>
                <a:cs typeface="Arial" panose="020B0604020202020204" pitchFamily="34" charset="0"/>
              </a:rPr>
              <a:t>mejora, 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spc="-7" dirty="0">
                <a:latin typeface="Arial" panose="020B0604020202020204" pitchFamily="34" charset="0"/>
                <a:cs typeface="Arial" panose="020B0604020202020204" pitchFamily="34" charset="0"/>
              </a:rPr>
              <a:t>no conformidades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CO" sz="2400" spc="-7" dirty="0">
                <a:latin typeface="Arial" panose="020B0604020202020204" pitchFamily="34" charset="0"/>
                <a:cs typeface="Arial" panose="020B0604020202020204" pitchFamily="34" charset="0"/>
              </a:rPr>
              <a:t>o  hallazgos </a:t>
            </a:r>
            <a:r>
              <a:rPr lang="es-CO" sz="2400" dirty="0">
                <a:latin typeface="Arial" panose="020B0604020202020204" pitchFamily="34" charset="0"/>
                <a:cs typeface="Arial" panose="020B0604020202020204" pitchFamily="34" charset="0"/>
              </a:rPr>
              <a:t>que</a:t>
            </a:r>
            <a:r>
              <a:rPr sz="2400" dirty="0">
                <a:latin typeface="Arial" panose="020B0604020202020204" pitchFamily="34" charset="0"/>
                <a:cs typeface="Arial" panose="020B0604020202020204" pitchFamily="34" charset="0"/>
              </a:rPr>
              <a:t> se van a  </a:t>
            </a:r>
            <a:r>
              <a:rPr sz="2400" spc="-7" dirty="0">
                <a:latin typeface="Arial" panose="020B0604020202020204" pitchFamily="34" charset="0"/>
                <a:cs typeface="Arial" panose="020B0604020202020204" pitchFamily="34" charset="0"/>
              </a:rPr>
              <a:t>registrar</a:t>
            </a:r>
            <a:r>
              <a:rPr lang="es-CO" sz="2400" spc="-7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2004781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46" y="179330"/>
            <a:ext cx="1397944" cy="1397944"/>
          </a:xfrm>
          <a:prstGeom prst="ellipse">
            <a:avLst/>
          </a:prstGeom>
        </p:spPr>
      </p:pic>
      <p:sp>
        <p:nvSpPr>
          <p:cNvPr id="8" name="object 3"/>
          <p:cNvSpPr txBox="1">
            <a:spLocks noGrp="1"/>
          </p:cNvSpPr>
          <p:nvPr>
            <p:ph type="title"/>
          </p:nvPr>
        </p:nvSpPr>
        <p:spPr>
          <a:xfrm>
            <a:off x="1250060" y="1812657"/>
            <a:ext cx="9691889" cy="755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 algn="just">
              <a:lnSpc>
                <a:spcPct val="100000"/>
              </a:lnSpc>
              <a:spcBef>
                <a:spcPts val="133"/>
              </a:spcBef>
            </a:pPr>
            <a:r>
              <a:rPr lang="es-CO" sz="2400" spc="-7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Redacte </a:t>
            </a:r>
            <a:r>
              <a:rPr lang="es-CO" sz="2400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 Observación o hallazgo </a:t>
            </a:r>
            <a:r>
              <a:rPr lang="es-CO" sz="2400" spc="-7" dirty="0">
                <a:solidFill>
                  <a:schemeClr val="tx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descrito en los informes de evaluación y/o seguimiento.</a:t>
            </a:r>
            <a:endParaRPr lang="es-CO" sz="2400" dirty="0">
              <a:solidFill>
                <a:schemeClr val="tx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9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9992945"/>
              </p:ext>
            </p:extLst>
          </p:nvPr>
        </p:nvGraphicFramePr>
        <p:xfrm>
          <a:off x="1371000" y="3039185"/>
          <a:ext cx="5313583" cy="24752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1358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19831">
                <a:tc>
                  <a:txBody>
                    <a:bodyPr/>
                    <a:lstStyle/>
                    <a:p>
                      <a:pPr algn="ctr"/>
                      <a:r>
                        <a:rPr lang="es-CO" sz="2100" dirty="0" smtClean="0"/>
                        <a:t>Descripción, Hallazgo,  Observaciones </a:t>
                      </a:r>
                      <a:endParaRPr lang="es-CO" sz="21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9312">
                <a:tc>
                  <a:txBody>
                    <a:bodyPr/>
                    <a:lstStyle/>
                    <a:p>
                      <a:r>
                        <a:rPr lang="es-CO" sz="2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 </a:t>
                      </a:r>
                      <a:endParaRPr lang="es-CO" sz="2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8580">
                <a:tc>
                  <a:txBody>
                    <a:bodyPr/>
                    <a:lstStyle/>
                    <a:p>
                      <a:r>
                        <a:rPr lang="es-CO" sz="2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</a:t>
                      </a:r>
                      <a:endParaRPr lang="es-CO" sz="2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7559">
                <a:tc>
                  <a:txBody>
                    <a:bodyPr/>
                    <a:lstStyle/>
                    <a:p>
                      <a:r>
                        <a:rPr lang="es-CO" sz="21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CO" sz="21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0" name="7 Imagen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7308" b="85692" l="2154" r="98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318" b="13021"/>
          <a:stretch/>
        </p:blipFill>
        <p:spPr>
          <a:xfrm>
            <a:off x="8128369" y="3039185"/>
            <a:ext cx="3550957" cy="2651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299210"/>
      </p:ext>
    </p:extLst>
  </p:cSld>
  <p:clrMapOvr>
    <a:masterClrMapping/>
  </p:clrMapOvr>
  <p:transition spd="slow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3" b="7882"/>
          <a:stretch/>
        </p:blipFill>
        <p:spPr>
          <a:xfrm>
            <a:off x="6096005" y="4008799"/>
            <a:ext cx="4454873" cy="2706380"/>
          </a:xfrm>
          <a:prstGeom prst="rect">
            <a:avLst/>
          </a:prstGeom>
        </p:spPr>
      </p:pic>
      <p:sp>
        <p:nvSpPr>
          <p:cNvPr id="6" name="object 2"/>
          <p:cNvSpPr txBox="1">
            <a:spLocks noGrp="1"/>
          </p:cNvSpPr>
          <p:nvPr>
            <p:ph type="title"/>
          </p:nvPr>
        </p:nvSpPr>
        <p:spPr>
          <a:xfrm>
            <a:off x="936339" y="2116147"/>
            <a:ext cx="9839643" cy="1125094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algn="just"/>
            <a:r>
              <a:rPr lang="es-CO" sz="2000" dirty="0">
                <a:latin typeface="Arial" panose="020B0604020202020204" pitchFamily="34" charset="0"/>
                <a:cs typeface="Arial" panose="020B0604020202020204" pitchFamily="34" charset="0"/>
              </a:rPr>
              <a:t>Identifique la causa raíz que originó la observación o el hallazgo teniendo en cuenta el análisis puntual en la estructura de los informes de evaluación y </a:t>
            </a:r>
            <a:r>
              <a:rPr lang="es-CO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seguimiento, generalmente se redacta con palabras negativas, como: Debilidad, ausencia, falta, no, inoportunidad, desconocimiento, entre otras. </a:t>
            </a:r>
            <a:endParaRPr lang="es-CO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7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2723686"/>
              </p:ext>
            </p:extLst>
          </p:nvPr>
        </p:nvGraphicFramePr>
        <p:xfrm>
          <a:off x="607208" y="4618280"/>
          <a:ext cx="5034576" cy="1706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3457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6720">
                <a:tc>
                  <a:txBody>
                    <a:bodyPr/>
                    <a:lstStyle/>
                    <a:p>
                      <a:pPr algn="ctr"/>
                      <a:r>
                        <a:rPr lang="es-CO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Causa</a:t>
                      </a:r>
                      <a:endParaRPr lang="es-CO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</a:t>
                      </a:r>
                      <a:endParaRPr lang="es-CO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CO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6720">
                <a:tc>
                  <a:txBody>
                    <a:bodyPr/>
                    <a:lstStyle/>
                    <a:p>
                      <a:r>
                        <a:rPr lang="es-CO" sz="2000" b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</a:t>
                      </a:r>
                      <a:endParaRPr lang="es-CO" sz="20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8" name="15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139" y="75121"/>
            <a:ext cx="1403979" cy="1403979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607207" y="3377177"/>
            <a:ext cx="10497908" cy="707883"/>
          </a:xfrm>
          <a:prstGeom prst="rect">
            <a:avLst/>
          </a:prstGeom>
        </p:spPr>
        <p:txBody>
          <a:bodyPr wrap="square" lIns="121909" tIns="60954" rIns="121909" bIns="60954">
            <a:spAutoFit/>
          </a:bodyPr>
          <a:lstStyle/>
          <a:p>
            <a:pPr algn="just"/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Desarrolle técnicas de </a:t>
            </a:r>
            <a:r>
              <a:rPr lang="es-CO" b="1" dirty="0" smtClean="0">
                <a:latin typeface="Arial" panose="020B0604020202020204" pitchFamily="34" charset="0"/>
                <a:cs typeface="Arial" panose="020B0604020202020204" pitchFamily="34" charset="0"/>
              </a:rPr>
              <a:t>análisis de causa para la identificación de la causa raíz, 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como: </a:t>
            </a:r>
            <a:r>
              <a:rPr lang="es-CO" b="1" i="1" dirty="0"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es-C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¿por qué?, </a:t>
            </a:r>
            <a:r>
              <a:rPr lang="es-CO" b="1" i="1" dirty="0">
                <a:latin typeface="Arial" panose="020B0604020202020204" pitchFamily="34" charset="0"/>
                <a:cs typeface="Arial" panose="020B0604020202020204" pitchFamily="34" charset="0"/>
              </a:rPr>
              <a:t>lluvia de </a:t>
            </a:r>
            <a:r>
              <a:rPr lang="es-CO" b="1" i="1" dirty="0" smtClean="0">
                <a:latin typeface="Arial" panose="020B0604020202020204" pitchFamily="34" charset="0"/>
                <a:cs typeface="Arial" panose="020B0604020202020204" pitchFamily="34" charset="0"/>
              </a:rPr>
              <a:t>ideas o </a:t>
            </a:r>
            <a:r>
              <a:rPr lang="es-CO" b="1" i="1" dirty="0">
                <a:latin typeface="Arial" panose="020B0604020202020204" pitchFamily="34" charset="0"/>
                <a:cs typeface="Arial" panose="020B0604020202020204" pitchFamily="34" charset="0"/>
              </a:rPr>
              <a:t>espina de pescado</a:t>
            </a:r>
            <a:r>
              <a:rPr lang="es-CO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CO" dirty="0"/>
          </a:p>
        </p:txBody>
      </p:sp>
      <p:sp>
        <p:nvSpPr>
          <p:cNvPr id="2" name="Rectángulo 1"/>
          <p:cNvSpPr/>
          <p:nvPr/>
        </p:nvSpPr>
        <p:spPr>
          <a:xfrm>
            <a:off x="2777542" y="1479100"/>
            <a:ext cx="3700531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¿Por qué sucedió el evento?</a:t>
            </a:r>
            <a:endParaRPr lang="es-CO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0902314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Tema2</Template>
  <TotalTime>430</TotalTime>
  <Words>1046</Words>
  <Application>Microsoft Office PowerPoint</Application>
  <PresentationFormat>Panorámica</PresentationFormat>
  <Paragraphs>117</Paragraphs>
  <Slides>21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21</vt:i4>
      </vt:variant>
    </vt:vector>
  </HeadingPairs>
  <TitlesOfParts>
    <vt:vector size="33" baseType="lpstr">
      <vt:lpstr>Agency FB</vt:lpstr>
      <vt:lpstr>Arial</vt:lpstr>
      <vt:lpstr>Calibri</vt:lpstr>
      <vt:lpstr>Calibri Light</vt:lpstr>
      <vt:lpstr>Franklin Gothic Book</vt:lpstr>
      <vt:lpstr>Franklin Gothic Demi</vt:lpstr>
      <vt:lpstr>Liberation Sans Narrow</vt:lpstr>
      <vt:lpstr>Tahoma</vt:lpstr>
      <vt:lpstr>Times New Roman</vt:lpstr>
      <vt:lpstr>Tema2</vt:lpstr>
      <vt:lpstr>1_Tema2</vt:lpstr>
      <vt:lpstr>2_Tema2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Redacte la Observación o hallazgo descrito en los informes de evaluación y/o seguimiento.</vt:lpstr>
      <vt:lpstr>Identifique la causa raíz que originó la observación o el hallazgo teniendo en cuenta el análisis puntual en la estructura de los informes de evaluación y seguimiento, generalmente se redacta con palabras negativas, como: Debilidad, ausencia, falta, no, inoportunidad, desconocimiento, entre otras. </vt:lpstr>
      <vt:lpstr>Determine las acciones generales de mejoramiento que se va a gestionar para eliminar la causa raíz generadora de las observaciones y/o hallazgos.  Su redacción inicia con verbo en infinitivo.</vt:lpstr>
      <vt:lpstr>Describa la(s) actividad(es) que desarrolla el Proyecto o Acción</vt:lpstr>
      <vt:lpstr>Presentación de PowerPoint</vt:lpstr>
      <vt:lpstr>Defina los valores cuantitativos que complementan el nombre del indicador</vt:lpstr>
      <vt:lpstr>Determine el cargo dentro de la planta encargado de la ejecución de la actividad</vt:lpstr>
      <vt:lpstr>Defina la Periodicidad de ejecución de la Actividad</vt:lpstr>
      <vt:lpstr>Presentación de PowerPoint</vt:lpstr>
      <vt:lpstr>Presentación de PowerPoint</vt:lpstr>
      <vt:lpstr>Programe los tiempos de ejecución de las actividades de mejora</vt:lpstr>
      <vt:lpstr>Presentación de PowerPoint</vt:lpstr>
      <vt:lpstr>Ejecución del Plan de Mejoramiento </vt:lpstr>
      <vt:lpstr>Presentación de PowerPoint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Texto</dc:title>
  <dc:creator>Lenovo</dc:creator>
  <cp:lastModifiedBy>ST-H5PJDW2</cp:lastModifiedBy>
  <cp:revision>37</cp:revision>
  <dcterms:created xsi:type="dcterms:W3CDTF">2022-07-05T13:50:31Z</dcterms:created>
  <dcterms:modified xsi:type="dcterms:W3CDTF">2022-10-13T19:43:55Z</dcterms:modified>
</cp:coreProperties>
</file>